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10.jp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8" r:id="rId3"/>
    <p:sldId id="274" r:id="rId4"/>
    <p:sldId id="269" r:id="rId5"/>
    <p:sldId id="271" r:id="rId6"/>
    <p:sldId id="272" r:id="rId7"/>
    <p:sldId id="273" r:id="rId8"/>
    <p:sldId id="260" r:id="rId9"/>
    <p:sldId id="262" r:id="rId10"/>
    <p:sldId id="261" r:id="rId11"/>
    <p:sldId id="264" r:id="rId12"/>
    <p:sldId id="266" r:id="rId13"/>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87" autoAdjust="0"/>
  </p:normalViewPr>
  <p:slideViewPr>
    <p:cSldViewPr>
      <p:cViewPr varScale="1">
        <p:scale>
          <a:sx n="60" d="100"/>
          <a:sy n="60" d="100"/>
        </p:scale>
        <p:origin x="111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568AB5C-F97B-41DD-8E4F-1DF9AD98727E}" type="datetimeFigureOut">
              <a:rPr lang="es-CO" smtClean="0"/>
              <a:t>29/06/2025</a:t>
            </a:fld>
            <a:endParaRPr lang="es-CO"/>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1FBAB72-7963-4358-9A8F-F86D67F3A3D9}" type="slidenum">
              <a:rPr lang="es-CO" smtClean="0"/>
              <a:t>‹Nº›</a:t>
            </a:fld>
            <a:endParaRPr lang="es-CO"/>
          </a:p>
        </p:txBody>
      </p:sp>
    </p:spTree>
    <p:extLst>
      <p:ext uri="{BB962C8B-B14F-4D97-AF65-F5344CB8AC3E}">
        <p14:creationId xmlns:p14="http://schemas.microsoft.com/office/powerpoint/2010/main" val="1418579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B1FBAB72-7963-4358-9A8F-F86D67F3A3D9}" type="slidenum">
              <a:rPr lang="es-CO" smtClean="0"/>
              <a:t>5</a:t>
            </a:fld>
            <a:endParaRPr lang="es-CO"/>
          </a:p>
        </p:txBody>
      </p:sp>
    </p:spTree>
    <p:extLst>
      <p:ext uri="{BB962C8B-B14F-4D97-AF65-F5344CB8AC3E}">
        <p14:creationId xmlns:p14="http://schemas.microsoft.com/office/powerpoint/2010/main" val="159635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CE857-B2EB-44D6-2BF4-F5A334696EE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DA61CAA8-39A2-DA09-CC01-299885280376}"/>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E55BEFF8-1956-1AF8-1C82-815BAFEDBE0A}"/>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4D23F671-6D1B-928B-C861-754C7183AD2F}"/>
              </a:ext>
            </a:extLst>
          </p:cNvPr>
          <p:cNvSpPr>
            <a:spLocks noGrp="1"/>
          </p:cNvSpPr>
          <p:nvPr>
            <p:ph type="sldNum" sz="quarter" idx="5"/>
          </p:nvPr>
        </p:nvSpPr>
        <p:spPr/>
        <p:txBody>
          <a:bodyPr/>
          <a:lstStyle/>
          <a:p>
            <a:fld id="{B1FBAB72-7963-4358-9A8F-F86D67F3A3D9}" type="slidenum">
              <a:rPr lang="es-CO" smtClean="0"/>
              <a:t>6</a:t>
            </a:fld>
            <a:endParaRPr lang="es-CO"/>
          </a:p>
        </p:txBody>
      </p:sp>
    </p:spTree>
    <p:extLst>
      <p:ext uri="{BB962C8B-B14F-4D97-AF65-F5344CB8AC3E}">
        <p14:creationId xmlns:p14="http://schemas.microsoft.com/office/powerpoint/2010/main" val="28802930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5" Type="http://schemas.openxmlformats.org/officeDocument/2006/relationships/image" Target="../media/image8.jpg"/><Relationship Id="rId4"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857997"/>
          </a:xfrm>
          <a:prstGeom prst="rect">
            <a:avLst/>
          </a:prstGeom>
        </p:spPr>
      </p:pic>
      <p:pic>
        <p:nvPicPr>
          <p:cNvPr id="17" name="bg object 17"/>
          <p:cNvPicPr/>
          <p:nvPr/>
        </p:nvPicPr>
        <p:blipFill>
          <a:blip r:embed="rId3" cstate="print"/>
          <a:stretch>
            <a:fillRect/>
          </a:stretch>
        </p:blipFill>
        <p:spPr>
          <a:xfrm>
            <a:off x="11350222" y="314335"/>
            <a:ext cx="174455" cy="170489"/>
          </a:xfrm>
          <a:prstGeom prst="rect">
            <a:avLst/>
          </a:prstGeom>
        </p:spPr>
      </p:pic>
      <p:sp>
        <p:nvSpPr>
          <p:cNvPr id="18" name="bg object 18"/>
          <p:cNvSpPr/>
          <p:nvPr/>
        </p:nvSpPr>
        <p:spPr>
          <a:xfrm>
            <a:off x="11029950" y="512812"/>
            <a:ext cx="811530" cy="587375"/>
          </a:xfrm>
          <a:custGeom>
            <a:avLst/>
            <a:gdLst/>
            <a:ahLst/>
            <a:cxnLst/>
            <a:rect l="l" t="t" r="r" b="b"/>
            <a:pathLst>
              <a:path w="811529" h="587375">
                <a:moveTo>
                  <a:pt x="201536" y="77736"/>
                </a:moveTo>
                <a:lnTo>
                  <a:pt x="168719" y="51828"/>
                </a:lnTo>
                <a:lnTo>
                  <a:pt x="163169" y="50266"/>
                </a:lnTo>
                <a:lnTo>
                  <a:pt x="155905" y="48653"/>
                </a:lnTo>
                <a:lnTo>
                  <a:pt x="146977" y="46951"/>
                </a:lnTo>
                <a:lnTo>
                  <a:pt x="136436" y="45097"/>
                </a:lnTo>
                <a:lnTo>
                  <a:pt x="134353" y="45097"/>
                </a:lnTo>
                <a:lnTo>
                  <a:pt x="131229" y="44577"/>
                </a:lnTo>
                <a:lnTo>
                  <a:pt x="127063" y="43535"/>
                </a:lnTo>
                <a:lnTo>
                  <a:pt x="113093" y="41021"/>
                </a:lnTo>
                <a:lnTo>
                  <a:pt x="103174" y="38163"/>
                </a:lnTo>
                <a:lnTo>
                  <a:pt x="97256" y="35013"/>
                </a:lnTo>
                <a:lnTo>
                  <a:pt x="95300" y="31623"/>
                </a:lnTo>
                <a:lnTo>
                  <a:pt x="95300" y="28511"/>
                </a:lnTo>
                <a:lnTo>
                  <a:pt x="97383" y="26428"/>
                </a:lnTo>
                <a:lnTo>
                  <a:pt x="101028" y="24879"/>
                </a:lnTo>
                <a:lnTo>
                  <a:pt x="105194" y="23837"/>
                </a:lnTo>
                <a:lnTo>
                  <a:pt x="110921" y="22809"/>
                </a:lnTo>
                <a:lnTo>
                  <a:pt x="127584" y="22809"/>
                </a:lnTo>
                <a:lnTo>
                  <a:pt x="134874" y="23837"/>
                </a:lnTo>
                <a:lnTo>
                  <a:pt x="139560" y="25908"/>
                </a:lnTo>
                <a:lnTo>
                  <a:pt x="144767" y="27990"/>
                </a:lnTo>
                <a:lnTo>
                  <a:pt x="147370" y="31102"/>
                </a:lnTo>
                <a:lnTo>
                  <a:pt x="147370" y="35763"/>
                </a:lnTo>
                <a:lnTo>
                  <a:pt x="195808" y="35763"/>
                </a:lnTo>
                <a:lnTo>
                  <a:pt x="195808" y="34213"/>
                </a:lnTo>
                <a:lnTo>
                  <a:pt x="194627" y="26149"/>
                </a:lnTo>
                <a:lnTo>
                  <a:pt x="153555" y="2006"/>
                </a:lnTo>
                <a:lnTo>
                  <a:pt x="120294" y="0"/>
                </a:lnTo>
                <a:lnTo>
                  <a:pt x="101930" y="571"/>
                </a:lnTo>
                <a:lnTo>
                  <a:pt x="60921" y="8813"/>
                </a:lnTo>
                <a:lnTo>
                  <a:pt x="40614" y="39903"/>
                </a:lnTo>
                <a:lnTo>
                  <a:pt x="41656" y="44056"/>
                </a:lnTo>
                <a:lnTo>
                  <a:pt x="73482" y="65697"/>
                </a:lnTo>
                <a:lnTo>
                  <a:pt x="109880" y="73075"/>
                </a:lnTo>
                <a:lnTo>
                  <a:pt x="111963" y="73596"/>
                </a:lnTo>
                <a:lnTo>
                  <a:pt x="113525" y="73596"/>
                </a:lnTo>
                <a:lnTo>
                  <a:pt x="114566" y="74117"/>
                </a:lnTo>
                <a:lnTo>
                  <a:pt x="117690" y="74117"/>
                </a:lnTo>
                <a:lnTo>
                  <a:pt x="119773" y="74625"/>
                </a:lnTo>
                <a:lnTo>
                  <a:pt x="131775" y="77076"/>
                </a:lnTo>
                <a:lnTo>
                  <a:pt x="140411" y="79819"/>
                </a:lnTo>
                <a:lnTo>
                  <a:pt x="145618" y="82943"/>
                </a:lnTo>
                <a:lnTo>
                  <a:pt x="147370" y="86550"/>
                </a:lnTo>
                <a:lnTo>
                  <a:pt x="147370" y="89662"/>
                </a:lnTo>
                <a:lnTo>
                  <a:pt x="144767" y="91732"/>
                </a:lnTo>
                <a:lnTo>
                  <a:pt x="140081" y="93814"/>
                </a:lnTo>
                <a:lnTo>
                  <a:pt x="135394" y="95364"/>
                </a:lnTo>
                <a:lnTo>
                  <a:pt x="129146" y="96405"/>
                </a:lnTo>
                <a:lnTo>
                  <a:pt x="110401" y="96405"/>
                </a:lnTo>
                <a:lnTo>
                  <a:pt x="102069" y="95364"/>
                </a:lnTo>
                <a:lnTo>
                  <a:pt x="96862" y="93294"/>
                </a:lnTo>
                <a:lnTo>
                  <a:pt x="91655" y="90690"/>
                </a:lnTo>
                <a:lnTo>
                  <a:pt x="89052" y="87591"/>
                </a:lnTo>
                <a:lnTo>
                  <a:pt x="89052" y="82410"/>
                </a:lnTo>
                <a:lnTo>
                  <a:pt x="89573" y="81368"/>
                </a:lnTo>
                <a:lnTo>
                  <a:pt x="89573" y="79298"/>
                </a:lnTo>
                <a:lnTo>
                  <a:pt x="38531" y="79298"/>
                </a:lnTo>
                <a:lnTo>
                  <a:pt x="38531" y="81368"/>
                </a:lnTo>
                <a:lnTo>
                  <a:pt x="67500" y="114693"/>
                </a:lnTo>
                <a:lnTo>
                  <a:pt x="116128" y="119722"/>
                </a:lnTo>
                <a:lnTo>
                  <a:pt x="135572" y="119138"/>
                </a:lnTo>
                <a:lnTo>
                  <a:pt x="179654" y="110388"/>
                </a:lnTo>
                <a:lnTo>
                  <a:pt x="201536" y="82943"/>
                </a:lnTo>
                <a:lnTo>
                  <a:pt x="201536" y="77736"/>
                </a:lnTo>
                <a:close/>
              </a:path>
              <a:path w="811529" h="587375">
                <a:moveTo>
                  <a:pt x="364528" y="92773"/>
                </a:moveTo>
                <a:lnTo>
                  <a:pt x="274955" y="92773"/>
                </a:lnTo>
                <a:lnTo>
                  <a:pt x="274955" y="69964"/>
                </a:lnTo>
                <a:lnTo>
                  <a:pt x="354634" y="69964"/>
                </a:lnTo>
                <a:lnTo>
                  <a:pt x="354634" y="45097"/>
                </a:lnTo>
                <a:lnTo>
                  <a:pt x="274955" y="45097"/>
                </a:lnTo>
                <a:lnTo>
                  <a:pt x="274955" y="26949"/>
                </a:lnTo>
                <a:lnTo>
                  <a:pt x="361403" y="26949"/>
                </a:lnTo>
                <a:lnTo>
                  <a:pt x="361403" y="1562"/>
                </a:lnTo>
                <a:lnTo>
                  <a:pt x="222885" y="1562"/>
                </a:lnTo>
                <a:lnTo>
                  <a:pt x="222885" y="117640"/>
                </a:lnTo>
                <a:lnTo>
                  <a:pt x="364528" y="117640"/>
                </a:lnTo>
                <a:lnTo>
                  <a:pt x="364528" y="92773"/>
                </a:lnTo>
                <a:close/>
              </a:path>
              <a:path w="811529" h="587375">
                <a:moveTo>
                  <a:pt x="372338" y="147193"/>
                </a:moveTo>
                <a:lnTo>
                  <a:pt x="0" y="147193"/>
                </a:lnTo>
                <a:lnTo>
                  <a:pt x="0" y="208851"/>
                </a:lnTo>
                <a:lnTo>
                  <a:pt x="231216" y="208851"/>
                </a:lnTo>
                <a:lnTo>
                  <a:pt x="241592" y="211658"/>
                </a:lnTo>
                <a:lnTo>
                  <a:pt x="248602" y="218833"/>
                </a:lnTo>
                <a:lnTo>
                  <a:pt x="251206" y="228536"/>
                </a:lnTo>
                <a:lnTo>
                  <a:pt x="248399" y="238912"/>
                </a:lnTo>
                <a:lnTo>
                  <a:pt x="107276" y="484047"/>
                </a:lnTo>
                <a:lnTo>
                  <a:pt x="153619" y="527583"/>
                </a:lnTo>
                <a:lnTo>
                  <a:pt x="372338" y="147193"/>
                </a:lnTo>
                <a:close/>
              </a:path>
              <a:path w="811529" h="587375">
                <a:moveTo>
                  <a:pt x="572325" y="1562"/>
                </a:moveTo>
                <a:lnTo>
                  <a:pt x="522325" y="1562"/>
                </a:lnTo>
                <a:lnTo>
                  <a:pt x="522325" y="79806"/>
                </a:lnTo>
                <a:lnTo>
                  <a:pt x="486473" y="39903"/>
                </a:lnTo>
                <a:lnTo>
                  <a:pt x="452018" y="1562"/>
                </a:lnTo>
                <a:lnTo>
                  <a:pt x="386397" y="1562"/>
                </a:lnTo>
                <a:lnTo>
                  <a:pt x="386397" y="117640"/>
                </a:lnTo>
                <a:lnTo>
                  <a:pt x="435876" y="117640"/>
                </a:lnTo>
                <a:lnTo>
                  <a:pt x="435876" y="39903"/>
                </a:lnTo>
                <a:lnTo>
                  <a:pt x="504088" y="117640"/>
                </a:lnTo>
                <a:lnTo>
                  <a:pt x="572325" y="117640"/>
                </a:lnTo>
                <a:lnTo>
                  <a:pt x="572325" y="79806"/>
                </a:lnTo>
                <a:lnTo>
                  <a:pt x="572325" y="1562"/>
                </a:lnTo>
                <a:close/>
              </a:path>
              <a:path w="811529" h="587375">
                <a:moveTo>
                  <a:pt x="615543" y="558152"/>
                </a:moveTo>
                <a:lnTo>
                  <a:pt x="489902" y="350596"/>
                </a:lnTo>
                <a:lnTo>
                  <a:pt x="405676" y="211455"/>
                </a:lnTo>
                <a:lnTo>
                  <a:pt x="405142" y="211455"/>
                </a:lnTo>
                <a:lnTo>
                  <a:pt x="405142" y="211975"/>
                </a:lnTo>
                <a:lnTo>
                  <a:pt x="199974" y="559714"/>
                </a:lnTo>
                <a:lnTo>
                  <a:pt x="254647" y="587171"/>
                </a:lnTo>
                <a:lnTo>
                  <a:pt x="389001" y="360705"/>
                </a:lnTo>
                <a:lnTo>
                  <a:pt x="396735" y="353123"/>
                </a:lnTo>
                <a:lnTo>
                  <a:pt x="406717" y="350596"/>
                </a:lnTo>
                <a:lnTo>
                  <a:pt x="416687" y="353123"/>
                </a:lnTo>
                <a:lnTo>
                  <a:pt x="424421" y="360705"/>
                </a:lnTo>
                <a:lnTo>
                  <a:pt x="559816" y="587171"/>
                </a:lnTo>
                <a:lnTo>
                  <a:pt x="615543" y="558152"/>
                </a:lnTo>
                <a:close/>
              </a:path>
              <a:path w="811529" h="587375">
                <a:moveTo>
                  <a:pt x="790486" y="117640"/>
                </a:moveTo>
                <a:lnTo>
                  <a:pt x="776732" y="96913"/>
                </a:lnTo>
                <a:lnTo>
                  <a:pt x="759866" y="71526"/>
                </a:lnTo>
                <a:lnTo>
                  <a:pt x="732002" y="29552"/>
                </a:lnTo>
                <a:lnTo>
                  <a:pt x="713422" y="1562"/>
                </a:lnTo>
                <a:lnTo>
                  <a:pt x="706691" y="1562"/>
                </a:lnTo>
                <a:lnTo>
                  <a:pt x="706691" y="71526"/>
                </a:lnTo>
                <a:lnTo>
                  <a:pt x="655637" y="71526"/>
                </a:lnTo>
                <a:lnTo>
                  <a:pt x="682205" y="29552"/>
                </a:lnTo>
                <a:lnTo>
                  <a:pt x="706691" y="71526"/>
                </a:lnTo>
                <a:lnTo>
                  <a:pt x="706691" y="1562"/>
                </a:lnTo>
                <a:lnTo>
                  <a:pt x="656158" y="1562"/>
                </a:lnTo>
                <a:lnTo>
                  <a:pt x="575449" y="117640"/>
                </a:lnTo>
                <a:lnTo>
                  <a:pt x="627519" y="117640"/>
                </a:lnTo>
                <a:lnTo>
                  <a:pt x="640016" y="96913"/>
                </a:lnTo>
                <a:lnTo>
                  <a:pt x="720712" y="96913"/>
                </a:lnTo>
                <a:lnTo>
                  <a:pt x="732726" y="117640"/>
                </a:lnTo>
                <a:lnTo>
                  <a:pt x="790486" y="117640"/>
                </a:lnTo>
                <a:close/>
              </a:path>
              <a:path w="811529" h="587375">
                <a:moveTo>
                  <a:pt x="811377" y="147193"/>
                </a:moveTo>
                <a:lnTo>
                  <a:pt x="438480" y="147193"/>
                </a:lnTo>
                <a:lnTo>
                  <a:pt x="657199" y="527583"/>
                </a:lnTo>
                <a:lnTo>
                  <a:pt x="703567" y="484047"/>
                </a:lnTo>
                <a:lnTo>
                  <a:pt x="562419" y="238912"/>
                </a:lnTo>
                <a:lnTo>
                  <a:pt x="559612" y="228536"/>
                </a:lnTo>
                <a:lnTo>
                  <a:pt x="562229" y="218833"/>
                </a:lnTo>
                <a:lnTo>
                  <a:pt x="569226" y="211658"/>
                </a:lnTo>
                <a:lnTo>
                  <a:pt x="579615" y="208851"/>
                </a:lnTo>
                <a:lnTo>
                  <a:pt x="811377" y="208851"/>
                </a:lnTo>
                <a:lnTo>
                  <a:pt x="811377" y="147193"/>
                </a:lnTo>
                <a:close/>
              </a:path>
            </a:pathLst>
          </a:custGeom>
          <a:solidFill>
            <a:srgbClr val="FFFFFF"/>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400" b="0" i="0">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4573" y="3435861"/>
            <a:ext cx="12182853" cy="393454"/>
          </a:xfrm>
          <a:prstGeom prst="rect">
            <a:avLst/>
          </a:prstGeom>
        </p:spPr>
      </p:pic>
      <p:pic>
        <p:nvPicPr>
          <p:cNvPr id="17" name="bg object 17"/>
          <p:cNvPicPr/>
          <p:nvPr/>
        </p:nvPicPr>
        <p:blipFill>
          <a:blip r:embed="rId3" cstate="print"/>
          <a:stretch>
            <a:fillRect/>
          </a:stretch>
        </p:blipFill>
        <p:spPr>
          <a:xfrm>
            <a:off x="0" y="1340488"/>
            <a:ext cx="12192000" cy="219602"/>
          </a:xfrm>
          <a:prstGeom prst="rect">
            <a:avLst/>
          </a:prstGeom>
        </p:spPr>
      </p:pic>
      <p:sp>
        <p:nvSpPr>
          <p:cNvPr id="18" name="bg object 18"/>
          <p:cNvSpPr/>
          <p:nvPr/>
        </p:nvSpPr>
        <p:spPr>
          <a:xfrm>
            <a:off x="0" y="1340488"/>
            <a:ext cx="12187555" cy="215265"/>
          </a:xfrm>
          <a:custGeom>
            <a:avLst/>
            <a:gdLst/>
            <a:ahLst/>
            <a:cxnLst/>
            <a:rect l="l" t="t" r="r" b="b"/>
            <a:pathLst>
              <a:path w="12187555" h="215265">
                <a:moveTo>
                  <a:pt x="12184380" y="214884"/>
                </a:moveTo>
                <a:lnTo>
                  <a:pt x="0" y="214884"/>
                </a:lnTo>
                <a:lnTo>
                  <a:pt x="0" y="0"/>
                </a:lnTo>
                <a:lnTo>
                  <a:pt x="12184380" y="0"/>
                </a:lnTo>
                <a:lnTo>
                  <a:pt x="12184380" y="214884"/>
                </a:lnTo>
                <a:close/>
              </a:path>
            </a:pathLst>
          </a:custGeom>
          <a:solidFill>
            <a:srgbClr val="38A800"/>
          </a:solidFill>
        </p:spPr>
        <p:txBody>
          <a:bodyPr wrap="square" lIns="0" tIns="0" rIns="0" bIns="0" rtlCol="0"/>
          <a:lstStyle/>
          <a:p>
            <a:endParaRPr/>
          </a:p>
        </p:txBody>
      </p:sp>
      <p:pic>
        <p:nvPicPr>
          <p:cNvPr id="19" name="bg object 19"/>
          <p:cNvPicPr/>
          <p:nvPr/>
        </p:nvPicPr>
        <p:blipFill>
          <a:blip r:embed="rId4" cstate="print"/>
          <a:stretch>
            <a:fillRect/>
          </a:stretch>
        </p:blipFill>
        <p:spPr>
          <a:xfrm>
            <a:off x="5670697" y="1573815"/>
            <a:ext cx="868897" cy="150976"/>
          </a:xfrm>
          <a:prstGeom prst="rect">
            <a:avLst/>
          </a:prstGeom>
        </p:spPr>
      </p:pic>
      <p:sp>
        <p:nvSpPr>
          <p:cNvPr id="20" name="bg object 20"/>
          <p:cNvSpPr/>
          <p:nvPr/>
        </p:nvSpPr>
        <p:spPr>
          <a:xfrm>
            <a:off x="5670697" y="1573815"/>
            <a:ext cx="864869" cy="146685"/>
          </a:xfrm>
          <a:custGeom>
            <a:avLst/>
            <a:gdLst/>
            <a:ahLst/>
            <a:cxnLst/>
            <a:rect l="l" t="t" r="r" b="b"/>
            <a:pathLst>
              <a:path w="864870" h="146685">
                <a:moveTo>
                  <a:pt x="864108" y="146304"/>
                </a:moveTo>
                <a:lnTo>
                  <a:pt x="0" y="146304"/>
                </a:lnTo>
                <a:lnTo>
                  <a:pt x="0" y="0"/>
                </a:lnTo>
                <a:lnTo>
                  <a:pt x="864108" y="0"/>
                </a:lnTo>
                <a:lnTo>
                  <a:pt x="864108" y="146304"/>
                </a:lnTo>
                <a:close/>
              </a:path>
            </a:pathLst>
          </a:custGeom>
          <a:solidFill>
            <a:srgbClr val="31A800"/>
          </a:solidFill>
        </p:spPr>
        <p:txBody>
          <a:bodyPr wrap="square" lIns="0" tIns="0" rIns="0" bIns="0" rtlCol="0"/>
          <a:lstStyle/>
          <a:p>
            <a:endParaRPr/>
          </a:p>
        </p:txBody>
      </p:sp>
      <p:pic>
        <p:nvPicPr>
          <p:cNvPr id="21" name="bg object 21"/>
          <p:cNvPicPr/>
          <p:nvPr/>
        </p:nvPicPr>
        <p:blipFill>
          <a:blip r:embed="rId5" cstate="print"/>
          <a:stretch>
            <a:fillRect/>
          </a:stretch>
        </p:blipFill>
        <p:spPr>
          <a:xfrm>
            <a:off x="5629539" y="1743092"/>
            <a:ext cx="937494" cy="512405"/>
          </a:xfrm>
          <a:prstGeom prst="rect">
            <a:avLst/>
          </a:prstGeom>
        </p:spPr>
      </p:pic>
      <p:sp>
        <p:nvSpPr>
          <p:cNvPr id="22" name="bg object 22"/>
          <p:cNvSpPr/>
          <p:nvPr/>
        </p:nvSpPr>
        <p:spPr>
          <a:xfrm>
            <a:off x="5629539" y="1743092"/>
            <a:ext cx="933450" cy="508000"/>
          </a:xfrm>
          <a:custGeom>
            <a:avLst/>
            <a:gdLst/>
            <a:ahLst/>
            <a:cxnLst/>
            <a:rect l="l" t="t" r="r" b="b"/>
            <a:pathLst>
              <a:path w="933450" h="508000">
                <a:moveTo>
                  <a:pt x="932688" y="507492"/>
                </a:moveTo>
                <a:lnTo>
                  <a:pt x="0" y="507492"/>
                </a:lnTo>
                <a:lnTo>
                  <a:pt x="0" y="0"/>
                </a:lnTo>
                <a:lnTo>
                  <a:pt x="932688" y="0"/>
                </a:lnTo>
                <a:lnTo>
                  <a:pt x="932688" y="507492"/>
                </a:lnTo>
                <a:close/>
              </a:path>
            </a:pathLst>
          </a:custGeom>
          <a:solidFill>
            <a:srgbClr val="38A801"/>
          </a:solidFill>
        </p:spPr>
        <p:txBody>
          <a:bodyPr wrap="square" lIns="0" tIns="0" rIns="0" bIns="0" rtlCol="0"/>
          <a:lstStyle/>
          <a:p>
            <a:endParaRPr/>
          </a:p>
        </p:txBody>
      </p:sp>
      <p:sp>
        <p:nvSpPr>
          <p:cNvPr id="23" name="bg object 23"/>
          <p:cNvSpPr/>
          <p:nvPr/>
        </p:nvSpPr>
        <p:spPr>
          <a:xfrm>
            <a:off x="0" y="5265882"/>
            <a:ext cx="12187555" cy="499109"/>
          </a:xfrm>
          <a:custGeom>
            <a:avLst/>
            <a:gdLst/>
            <a:ahLst/>
            <a:cxnLst/>
            <a:rect l="l" t="t" r="r" b="b"/>
            <a:pathLst>
              <a:path w="12187555" h="499110">
                <a:moveTo>
                  <a:pt x="12184380" y="498348"/>
                </a:moveTo>
                <a:lnTo>
                  <a:pt x="0" y="498348"/>
                </a:lnTo>
                <a:lnTo>
                  <a:pt x="0" y="0"/>
                </a:lnTo>
                <a:lnTo>
                  <a:pt x="12184380" y="0"/>
                </a:lnTo>
                <a:lnTo>
                  <a:pt x="12184380" y="498348"/>
                </a:lnTo>
                <a:close/>
              </a:path>
            </a:pathLst>
          </a:custGeom>
          <a:solidFill>
            <a:srgbClr val="3FA30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7"/>
          </a:xfrm>
          <a:prstGeom prst="rect">
            <a:avLst/>
          </a:prstGeom>
        </p:spPr>
      </p:pic>
      <p:pic>
        <p:nvPicPr>
          <p:cNvPr id="17" name="bg object 17"/>
          <p:cNvPicPr/>
          <p:nvPr/>
        </p:nvPicPr>
        <p:blipFill>
          <a:blip r:embed="rId8" cstate="print"/>
          <a:stretch>
            <a:fillRect/>
          </a:stretch>
        </p:blipFill>
        <p:spPr>
          <a:xfrm>
            <a:off x="11394045" y="304427"/>
            <a:ext cx="182752" cy="183596"/>
          </a:xfrm>
          <a:prstGeom prst="rect">
            <a:avLst/>
          </a:prstGeom>
        </p:spPr>
      </p:pic>
      <p:sp>
        <p:nvSpPr>
          <p:cNvPr id="18" name="bg object 18"/>
          <p:cNvSpPr/>
          <p:nvPr/>
        </p:nvSpPr>
        <p:spPr>
          <a:xfrm>
            <a:off x="11058525" y="517258"/>
            <a:ext cx="850265" cy="616585"/>
          </a:xfrm>
          <a:custGeom>
            <a:avLst/>
            <a:gdLst/>
            <a:ahLst/>
            <a:cxnLst/>
            <a:rect l="l" t="t" r="r" b="b"/>
            <a:pathLst>
              <a:path w="850265" h="616585">
                <a:moveTo>
                  <a:pt x="211112" y="81864"/>
                </a:moveTo>
                <a:lnTo>
                  <a:pt x="176669" y="54305"/>
                </a:lnTo>
                <a:lnTo>
                  <a:pt x="143040" y="47815"/>
                </a:lnTo>
                <a:lnTo>
                  <a:pt x="140601" y="47383"/>
                </a:lnTo>
                <a:lnTo>
                  <a:pt x="137363" y="46570"/>
                </a:lnTo>
                <a:lnTo>
                  <a:pt x="132905" y="46202"/>
                </a:lnTo>
                <a:lnTo>
                  <a:pt x="118478" y="43307"/>
                </a:lnTo>
                <a:lnTo>
                  <a:pt x="108089" y="40157"/>
                </a:lnTo>
                <a:lnTo>
                  <a:pt x="101790" y="36791"/>
                </a:lnTo>
                <a:lnTo>
                  <a:pt x="99682" y="33235"/>
                </a:lnTo>
                <a:lnTo>
                  <a:pt x="99682" y="30365"/>
                </a:lnTo>
                <a:lnTo>
                  <a:pt x="101701" y="27940"/>
                </a:lnTo>
                <a:lnTo>
                  <a:pt x="106159" y="26314"/>
                </a:lnTo>
                <a:lnTo>
                  <a:pt x="110210" y="25120"/>
                </a:lnTo>
                <a:lnTo>
                  <a:pt x="116293" y="24320"/>
                </a:lnTo>
                <a:lnTo>
                  <a:pt x="133718" y="24320"/>
                </a:lnTo>
                <a:lnTo>
                  <a:pt x="141414" y="25120"/>
                </a:lnTo>
                <a:lnTo>
                  <a:pt x="146685" y="27559"/>
                </a:lnTo>
                <a:lnTo>
                  <a:pt x="151549" y="29552"/>
                </a:lnTo>
                <a:lnTo>
                  <a:pt x="154381" y="32804"/>
                </a:lnTo>
                <a:lnTo>
                  <a:pt x="154381" y="37655"/>
                </a:lnTo>
                <a:lnTo>
                  <a:pt x="205041" y="37655"/>
                </a:lnTo>
                <a:lnTo>
                  <a:pt x="205041" y="36042"/>
                </a:lnTo>
                <a:lnTo>
                  <a:pt x="203822" y="27520"/>
                </a:lnTo>
                <a:lnTo>
                  <a:pt x="202222" y="24320"/>
                </a:lnTo>
                <a:lnTo>
                  <a:pt x="200177" y="20193"/>
                </a:lnTo>
                <a:lnTo>
                  <a:pt x="160959" y="2336"/>
                </a:lnTo>
                <a:lnTo>
                  <a:pt x="126022" y="0"/>
                </a:lnTo>
                <a:lnTo>
                  <a:pt x="106870" y="609"/>
                </a:lnTo>
                <a:lnTo>
                  <a:pt x="64020" y="9728"/>
                </a:lnTo>
                <a:lnTo>
                  <a:pt x="42951" y="41719"/>
                </a:lnTo>
                <a:lnTo>
                  <a:pt x="43751" y="46202"/>
                </a:lnTo>
                <a:lnTo>
                  <a:pt x="46189" y="50253"/>
                </a:lnTo>
                <a:lnTo>
                  <a:pt x="48209" y="54305"/>
                </a:lnTo>
                <a:lnTo>
                  <a:pt x="94030" y="72872"/>
                </a:lnTo>
                <a:lnTo>
                  <a:pt x="115074" y="76593"/>
                </a:lnTo>
                <a:lnTo>
                  <a:pt x="119126" y="77406"/>
                </a:lnTo>
                <a:lnTo>
                  <a:pt x="120345" y="77812"/>
                </a:lnTo>
                <a:lnTo>
                  <a:pt x="121564" y="77812"/>
                </a:lnTo>
                <a:lnTo>
                  <a:pt x="123177" y="78219"/>
                </a:lnTo>
                <a:lnTo>
                  <a:pt x="154381" y="90779"/>
                </a:lnTo>
                <a:lnTo>
                  <a:pt x="154381" y="94030"/>
                </a:lnTo>
                <a:lnTo>
                  <a:pt x="151955" y="96469"/>
                </a:lnTo>
                <a:lnTo>
                  <a:pt x="142227" y="100520"/>
                </a:lnTo>
                <a:lnTo>
                  <a:pt x="135343" y="101320"/>
                </a:lnTo>
                <a:lnTo>
                  <a:pt x="115481" y="101320"/>
                </a:lnTo>
                <a:lnTo>
                  <a:pt x="106972" y="100114"/>
                </a:lnTo>
                <a:lnTo>
                  <a:pt x="101701" y="98082"/>
                </a:lnTo>
                <a:lnTo>
                  <a:pt x="96431" y="95656"/>
                </a:lnTo>
                <a:lnTo>
                  <a:pt x="93599" y="91998"/>
                </a:lnTo>
                <a:lnTo>
                  <a:pt x="93599" y="85521"/>
                </a:lnTo>
                <a:lnTo>
                  <a:pt x="94005" y="83896"/>
                </a:lnTo>
                <a:lnTo>
                  <a:pt x="94005" y="83489"/>
                </a:lnTo>
                <a:lnTo>
                  <a:pt x="40513" y="83489"/>
                </a:lnTo>
                <a:lnTo>
                  <a:pt x="40513" y="85521"/>
                </a:lnTo>
                <a:lnTo>
                  <a:pt x="70726" y="120586"/>
                </a:lnTo>
                <a:lnTo>
                  <a:pt x="121564" y="126060"/>
                </a:lnTo>
                <a:lnTo>
                  <a:pt x="142087" y="125387"/>
                </a:lnTo>
                <a:lnTo>
                  <a:pt x="188010" y="115925"/>
                </a:lnTo>
                <a:lnTo>
                  <a:pt x="211112" y="87134"/>
                </a:lnTo>
                <a:lnTo>
                  <a:pt x="211112" y="81864"/>
                </a:lnTo>
                <a:close/>
              </a:path>
              <a:path w="850265" h="616585">
                <a:moveTo>
                  <a:pt x="382117" y="97269"/>
                </a:moveTo>
                <a:lnTo>
                  <a:pt x="288099" y="97269"/>
                </a:lnTo>
                <a:lnTo>
                  <a:pt x="288099" y="73748"/>
                </a:lnTo>
                <a:lnTo>
                  <a:pt x="371576" y="73748"/>
                </a:lnTo>
                <a:lnTo>
                  <a:pt x="371576" y="47815"/>
                </a:lnTo>
                <a:lnTo>
                  <a:pt x="288099" y="47815"/>
                </a:lnTo>
                <a:lnTo>
                  <a:pt x="288099" y="28371"/>
                </a:lnTo>
                <a:lnTo>
                  <a:pt x="378472" y="28371"/>
                </a:lnTo>
                <a:lnTo>
                  <a:pt x="378472" y="2006"/>
                </a:lnTo>
                <a:lnTo>
                  <a:pt x="233400" y="2006"/>
                </a:lnTo>
                <a:lnTo>
                  <a:pt x="233400" y="124028"/>
                </a:lnTo>
                <a:lnTo>
                  <a:pt x="382117" y="124028"/>
                </a:lnTo>
                <a:lnTo>
                  <a:pt x="382117" y="97269"/>
                </a:lnTo>
                <a:close/>
              </a:path>
              <a:path w="850265" h="616585">
                <a:moveTo>
                  <a:pt x="390220" y="154838"/>
                </a:moveTo>
                <a:lnTo>
                  <a:pt x="0" y="154838"/>
                </a:lnTo>
                <a:lnTo>
                  <a:pt x="0" y="218897"/>
                </a:lnTo>
                <a:lnTo>
                  <a:pt x="242316" y="218897"/>
                </a:lnTo>
                <a:lnTo>
                  <a:pt x="253136" y="221894"/>
                </a:lnTo>
                <a:lnTo>
                  <a:pt x="260540" y="229527"/>
                </a:lnTo>
                <a:lnTo>
                  <a:pt x="263398" y="239750"/>
                </a:lnTo>
                <a:lnTo>
                  <a:pt x="260540" y="250507"/>
                </a:lnTo>
                <a:lnTo>
                  <a:pt x="112242" y="507936"/>
                </a:lnTo>
                <a:lnTo>
                  <a:pt x="160858" y="553745"/>
                </a:lnTo>
                <a:lnTo>
                  <a:pt x="390220" y="154838"/>
                </a:lnTo>
                <a:close/>
              </a:path>
              <a:path w="850265" h="616585">
                <a:moveTo>
                  <a:pt x="599694" y="2006"/>
                </a:moveTo>
                <a:lnTo>
                  <a:pt x="547420" y="2006"/>
                </a:lnTo>
                <a:lnTo>
                  <a:pt x="547420" y="83896"/>
                </a:lnTo>
                <a:lnTo>
                  <a:pt x="509447" y="41719"/>
                </a:lnTo>
                <a:lnTo>
                  <a:pt x="473697" y="2006"/>
                </a:lnTo>
                <a:lnTo>
                  <a:pt x="404812" y="2006"/>
                </a:lnTo>
                <a:lnTo>
                  <a:pt x="404812" y="124028"/>
                </a:lnTo>
                <a:lnTo>
                  <a:pt x="457073" y="124028"/>
                </a:lnTo>
                <a:lnTo>
                  <a:pt x="457073" y="41719"/>
                </a:lnTo>
                <a:lnTo>
                  <a:pt x="528396" y="124028"/>
                </a:lnTo>
                <a:lnTo>
                  <a:pt x="599694" y="124028"/>
                </a:lnTo>
                <a:lnTo>
                  <a:pt x="599694" y="83896"/>
                </a:lnTo>
                <a:lnTo>
                  <a:pt x="599694" y="2006"/>
                </a:lnTo>
                <a:close/>
              </a:path>
              <a:path w="850265" h="616585">
                <a:moveTo>
                  <a:pt x="644690" y="585762"/>
                </a:moveTo>
                <a:lnTo>
                  <a:pt x="513054" y="367969"/>
                </a:lnTo>
                <a:lnTo>
                  <a:pt x="424662" y="221729"/>
                </a:lnTo>
                <a:lnTo>
                  <a:pt x="424662" y="222135"/>
                </a:lnTo>
                <a:lnTo>
                  <a:pt x="424256" y="222948"/>
                </a:lnTo>
                <a:lnTo>
                  <a:pt x="209892" y="587794"/>
                </a:lnTo>
                <a:lnTo>
                  <a:pt x="267030" y="616165"/>
                </a:lnTo>
                <a:lnTo>
                  <a:pt x="407644" y="378612"/>
                </a:lnTo>
                <a:lnTo>
                  <a:pt x="415848" y="370636"/>
                </a:lnTo>
                <a:lnTo>
                  <a:pt x="426224" y="367969"/>
                </a:lnTo>
                <a:lnTo>
                  <a:pt x="436524" y="370636"/>
                </a:lnTo>
                <a:lnTo>
                  <a:pt x="444512" y="378612"/>
                </a:lnTo>
                <a:lnTo>
                  <a:pt x="586359" y="616165"/>
                </a:lnTo>
                <a:lnTo>
                  <a:pt x="644690" y="585762"/>
                </a:lnTo>
                <a:close/>
              </a:path>
              <a:path w="850265" h="616585">
                <a:moveTo>
                  <a:pt x="828268" y="124028"/>
                </a:moveTo>
                <a:lnTo>
                  <a:pt x="813523" y="101727"/>
                </a:lnTo>
                <a:lnTo>
                  <a:pt x="796112" y="75374"/>
                </a:lnTo>
                <a:lnTo>
                  <a:pt x="766660" y="30797"/>
                </a:lnTo>
                <a:lnTo>
                  <a:pt x="747623" y="2006"/>
                </a:lnTo>
                <a:lnTo>
                  <a:pt x="740714" y="2006"/>
                </a:lnTo>
                <a:lnTo>
                  <a:pt x="740714" y="75374"/>
                </a:lnTo>
                <a:lnTo>
                  <a:pt x="686816" y="75374"/>
                </a:lnTo>
                <a:lnTo>
                  <a:pt x="714413" y="30797"/>
                </a:lnTo>
                <a:lnTo>
                  <a:pt x="740714" y="75374"/>
                </a:lnTo>
                <a:lnTo>
                  <a:pt x="740714" y="2006"/>
                </a:lnTo>
                <a:lnTo>
                  <a:pt x="687247" y="2006"/>
                </a:lnTo>
                <a:lnTo>
                  <a:pt x="602945" y="124028"/>
                </a:lnTo>
                <a:lnTo>
                  <a:pt x="657656" y="124028"/>
                </a:lnTo>
                <a:lnTo>
                  <a:pt x="670610" y="101727"/>
                </a:lnTo>
                <a:lnTo>
                  <a:pt x="755294" y="101727"/>
                </a:lnTo>
                <a:lnTo>
                  <a:pt x="767448" y="124028"/>
                </a:lnTo>
                <a:lnTo>
                  <a:pt x="828268" y="124028"/>
                </a:lnTo>
                <a:close/>
              </a:path>
              <a:path w="850265" h="616585">
                <a:moveTo>
                  <a:pt x="849757" y="154838"/>
                </a:moveTo>
                <a:lnTo>
                  <a:pt x="459511" y="154838"/>
                </a:lnTo>
                <a:lnTo>
                  <a:pt x="688441" y="553745"/>
                </a:lnTo>
                <a:lnTo>
                  <a:pt x="737095" y="507936"/>
                </a:lnTo>
                <a:lnTo>
                  <a:pt x="589165" y="250507"/>
                </a:lnTo>
                <a:lnTo>
                  <a:pt x="586320" y="239750"/>
                </a:lnTo>
                <a:lnTo>
                  <a:pt x="589178" y="229527"/>
                </a:lnTo>
                <a:lnTo>
                  <a:pt x="596595" y="221894"/>
                </a:lnTo>
                <a:lnTo>
                  <a:pt x="607428" y="218897"/>
                </a:lnTo>
                <a:lnTo>
                  <a:pt x="849757" y="218897"/>
                </a:lnTo>
                <a:lnTo>
                  <a:pt x="849757" y="154838"/>
                </a:lnTo>
                <a:close/>
              </a:path>
            </a:pathLst>
          </a:custGeom>
          <a:solidFill>
            <a:srgbClr val="39A900"/>
          </a:solidFill>
        </p:spPr>
        <p:txBody>
          <a:bodyPr wrap="square" lIns="0" tIns="0" rIns="0" bIns="0" rtlCol="0"/>
          <a:lstStyle/>
          <a:p>
            <a:endParaRPr/>
          </a:p>
        </p:txBody>
      </p:sp>
      <p:sp>
        <p:nvSpPr>
          <p:cNvPr id="2" name="Holder 2"/>
          <p:cNvSpPr>
            <a:spLocks noGrp="1"/>
          </p:cNvSpPr>
          <p:nvPr>
            <p:ph type="title"/>
          </p:nvPr>
        </p:nvSpPr>
        <p:spPr>
          <a:xfrm>
            <a:off x="535305" y="354647"/>
            <a:ext cx="10403204" cy="1097661"/>
          </a:xfrm>
          <a:prstGeom prst="rect">
            <a:avLst/>
          </a:prstGeom>
        </p:spPr>
        <p:txBody>
          <a:bodyPr wrap="square" lIns="0" tIns="0" rIns="0" bIns="0">
            <a:spAutoFit/>
          </a:bodyPr>
          <a:lstStyle>
            <a:lvl1pPr>
              <a:defRPr sz="4400" b="0" i="0">
                <a:solidFill>
                  <a:schemeClr val="bg1"/>
                </a:solidFill>
                <a:latin typeface="Trebuchet MS"/>
                <a:cs typeface="Trebuchet MS"/>
              </a:defRPr>
            </a:lvl1pPr>
          </a:lstStyle>
          <a:p>
            <a:endParaRPr/>
          </a:p>
        </p:txBody>
      </p:sp>
      <p:sp>
        <p:nvSpPr>
          <p:cNvPr id="3" name="Holder 3"/>
          <p:cNvSpPr>
            <a:spLocks noGrp="1"/>
          </p:cNvSpPr>
          <p:nvPr>
            <p:ph type="body" idx="1"/>
          </p:nvPr>
        </p:nvSpPr>
        <p:spPr>
          <a:xfrm>
            <a:off x="917575" y="2260345"/>
            <a:ext cx="10250170" cy="2959735"/>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6/29/2025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jpg"/><Relationship Id="rId3" Type="http://schemas.openxmlformats.org/officeDocument/2006/relationships/image" Target="../media/image12.jpg"/><Relationship Id="rId7" Type="http://schemas.openxmlformats.org/officeDocument/2006/relationships/image" Target="../media/image16.jpg"/><Relationship Id="rId2" Type="http://schemas.openxmlformats.org/officeDocument/2006/relationships/image" Target="../media/image11.jpg"/><Relationship Id="rId1" Type="http://schemas.openxmlformats.org/officeDocument/2006/relationships/slideLayout" Target="../slideLayouts/slideLayout4.xml"/><Relationship Id="rId6" Type="http://schemas.openxmlformats.org/officeDocument/2006/relationships/image" Target="../media/image15.jpg"/><Relationship Id="rId5" Type="http://schemas.openxmlformats.org/officeDocument/2006/relationships/image" Target="../media/image14.jpg"/><Relationship Id="rId4" Type="http://schemas.openxmlformats.org/officeDocument/2006/relationships/image" Target="../media/image13.jpg"/><Relationship Id="rId9" Type="http://schemas.openxmlformats.org/officeDocument/2006/relationships/image" Target="../media/image18.jp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 y="3"/>
            <a:ext cx="12191999" cy="6857997"/>
          </a:xfrm>
          <a:prstGeom prst="rect">
            <a:avLst/>
          </a:prstGeom>
        </p:spPr>
      </p:pic>
      <p:sp>
        <p:nvSpPr>
          <p:cNvPr id="3" name="object 3"/>
          <p:cNvSpPr txBox="1">
            <a:spLocks noGrp="1"/>
          </p:cNvSpPr>
          <p:nvPr>
            <p:ph type="title"/>
          </p:nvPr>
        </p:nvSpPr>
        <p:spPr>
          <a:xfrm>
            <a:off x="1143000" y="2228018"/>
            <a:ext cx="9753600" cy="972382"/>
          </a:xfrm>
          <a:prstGeom prst="rect">
            <a:avLst/>
          </a:prstGeom>
        </p:spPr>
        <p:txBody>
          <a:bodyPr vert="horz" wrap="square" lIns="0" tIns="7620" rIns="0" bIns="0" rtlCol="0">
            <a:spAutoFit/>
          </a:bodyPr>
          <a:lstStyle/>
          <a:p>
            <a:pPr marL="12700" marR="5080">
              <a:lnSpc>
                <a:spcPct val="101400"/>
              </a:lnSpc>
              <a:spcBef>
                <a:spcPts val="60"/>
              </a:spcBef>
            </a:pPr>
            <a:r>
              <a:rPr lang="es-ES" sz="3200" b="1" spc="160" dirty="0">
                <a:solidFill>
                  <a:srgbClr val="404040"/>
                </a:solidFill>
              </a:rPr>
              <a:t>Implementación de un Sistema Integral de Gestión Total (SIGT)</a:t>
            </a:r>
            <a:endParaRPr lang="es-ES" sz="3600" dirty="0">
              <a:latin typeface="Trebuchet MS"/>
              <a:cs typeface="Trebuchet MS"/>
            </a:endParaRPr>
          </a:p>
        </p:txBody>
      </p:sp>
      <p:sp>
        <p:nvSpPr>
          <p:cNvPr id="4" name="object 4"/>
          <p:cNvSpPr txBox="1"/>
          <p:nvPr/>
        </p:nvSpPr>
        <p:spPr>
          <a:xfrm>
            <a:off x="1143000" y="3200400"/>
            <a:ext cx="3039745" cy="2231573"/>
          </a:xfrm>
          <a:prstGeom prst="rect">
            <a:avLst/>
          </a:prstGeom>
        </p:spPr>
        <p:txBody>
          <a:bodyPr vert="horz" wrap="square" lIns="0" tIns="12700" rIns="0" bIns="0" rtlCol="0">
            <a:spAutoFit/>
          </a:bodyPr>
          <a:lstStyle/>
          <a:p>
            <a:pPr marL="12700">
              <a:lnSpc>
                <a:spcPct val="100000"/>
              </a:lnSpc>
              <a:spcBef>
                <a:spcPts val="100"/>
              </a:spcBef>
            </a:pPr>
            <a:r>
              <a:rPr sz="1800" b="1" spc="-10" dirty="0" err="1">
                <a:latin typeface="Calibri"/>
                <a:cs typeface="Calibri"/>
              </a:rPr>
              <a:t>Integrantes</a:t>
            </a:r>
            <a:endParaRPr sz="1800" dirty="0">
              <a:latin typeface="Calibri"/>
              <a:cs typeface="Calibri"/>
            </a:endParaRPr>
          </a:p>
          <a:p>
            <a:pPr marL="12700" marR="5080">
              <a:lnSpc>
                <a:spcPct val="100800"/>
              </a:lnSpc>
            </a:pPr>
            <a:r>
              <a:rPr lang="es-CO" sz="1800" dirty="0">
                <a:latin typeface="Calibri"/>
                <a:cs typeface="Calibri"/>
              </a:rPr>
              <a:t>Wilmer</a:t>
            </a:r>
            <a:r>
              <a:rPr lang="es-CO" sz="1800" spc="-80" dirty="0">
                <a:latin typeface="Calibri"/>
                <a:cs typeface="Calibri"/>
              </a:rPr>
              <a:t> </a:t>
            </a:r>
            <a:r>
              <a:rPr lang="es-CO" sz="1800" dirty="0">
                <a:latin typeface="Calibri"/>
                <a:cs typeface="Calibri"/>
              </a:rPr>
              <a:t>Felipe</a:t>
            </a:r>
            <a:r>
              <a:rPr lang="es-CO" sz="1800" spc="-50" dirty="0">
                <a:latin typeface="Calibri"/>
                <a:cs typeface="Calibri"/>
              </a:rPr>
              <a:t> </a:t>
            </a:r>
            <a:r>
              <a:rPr lang="es-CO" sz="1800" dirty="0">
                <a:latin typeface="Calibri"/>
                <a:cs typeface="Calibri"/>
              </a:rPr>
              <a:t>Pérez</a:t>
            </a:r>
            <a:r>
              <a:rPr lang="es-CO" sz="1800" spc="-15" dirty="0">
                <a:latin typeface="Calibri"/>
                <a:cs typeface="Calibri"/>
              </a:rPr>
              <a:t> </a:t>
            </a:r>
            <a:r>
              <a:rPr lang="es-CO" sz="1800" spc="-10" dirty="0">
                <a:latin typeface="Calibri"/>
                <a:cs typeface="Calibri"/>
              </a:rPr>
              <a:t>Camacho </a:t>
            </a:r>
            <a:r>
              <a:rPr sz="1800" dirty="0">
                <a:latin typeface="Calibri"/>
                <a:cs typeface="Calibri"/>
              </a:rPr>
              <a:t>Cristian</a:t>
            </a:r>
            <a:r>
              <a:rPr sz="1800" spc="-80" dirty="0">
                <a:latin typeface="Calibri"/>
                <a:cs typeface="Calibri"/>
              </a:rPr>
              <a:t> </a:t>
            </a:r>
            <a:r>
              <a:rPr sz="1800" dirty="0">
                <a:latin typeface="Calibri"/>
                <a:cs typeface="Calibri"/>
              </a:rPr>
              <a:t>Mateo</a:t>
            </a:r>
            <a:r>
              <a:rPr sz="1800" spc="-15" dirty="0">
                <a:latin typeface="Calibri"/>
                <a:cs typeface="Calibri"/>
              </a:rPr>
              <a:t> </a:t>
            </a:r>
            <a:r>
              <a:rPr sz="1800" spc="-20" dirty="0">
                <a:latin typeface="Calibri"/>
                <a:cs typeface="Calibri"/>
              </a:rPr>
              <a:t>Valencia</a:t>
            </a:r>
            <a:r>
              <a:rPr sz="1800" spc="-65" dirty="0">
                <a:latin typeface="Calibri"/>
                <a:cs typeface="Calibri"/>
              </a:rPr>
              <a:t> </a:t>
            </a:r>
            <a:r>
              <a:rPr sz="1800" spc="-20" dirty="0">
                <a:latin typeface="Calibri"/>
                <a:cs typeface="Calibri"/>
              </a:rPr>
              <a:t>Peña</a:t>
            </a:r>
            <a:endParaRPr lang="es-CO" sz="1800" spc="-20" dirty="0">
              <a:latin typeface="Calibri"/>
              <a:cs typeface="Calibri"/>
            </a:endParaRPr>
          </a:p>
          <a:p>
            <a:pPr marL="12700" marR="5080">
              <a:lnSpc>
                <a:spcPct val="100800"/>
              </a:lnSpc>
            </a:pPr>
            <a:r>
              <a:rPr lang="es-CO" spc="-20" dirty="0">
                <a:latin typeface="Calibri"/>
                <a:cs typeface="Calibri"/>
              </a:rPr>
              <a:t>Valeria Meza Medina</a:t>
            </a:r>
            <a:endParaRPr lang="es-CO" sz="1800" spc="-20" dirty="0">
              <a:latin typeface="Calibri"/>
              <a:cs typeface="Calibri"/>
            </a:endParaRPr>
          </a:p>
          <a:p>
            <a:pPr marL="12700" marR="5080">
              <a:lnSpc>
                <a:spcPct val="100800"/>
              </a:lnSpc>
            </a:pPr>
            <a:r>
              <a:rPr sz="1800" dirty="0">
                <a:latin typeface="Calibri"/>
                <a:cs typeface="Calibri"/>
              </a:rPr>
              <a:t>Juan</a:t>
            </a:r>
            <a:r>
              <a:rPr sz="1800" spc="-55" dirty="0">
                <a:latin typeface="Calibri"/>
                <a:cs typeface="Calibri"/>
              </a:rPr>
              <a:t> </a:t>
            </a:r>
            <a:r>
              <a:rPr sz="1800" dirty="0">
                <a:latin typeface="Calibri"/>
                <a:cs typeface="Calibri"/>
              </a:rPr>
              <a:t>Esteban</a:t>
            </a:r>
            <a:r>
              <a:rPr sz="1800" spc="-50" dirty="0">
                <a:latin typeface="Calibri"/>
                <a:cs typeface="Calibri"/>
              </a:rPr>
              <a:t> </a:t>
            </a:r>
            <a:r>
              <a:rPr sz="1800" dirty="0">
                <a:latin typeface="Calibri"/>
                <a:cs typeface="Calibri"/>
              </a:rPr>
              <a:t>Cruz</a:t>
            </a:r>
            <a:r>
              <a:rPr sz="1800" spc="-40" dirty="0">
                <a:latin typeface="Calibri"/>
                <a:cs typeface="Calibri"/>
              </a:rPr>
              <a:t> </a:t>
            </a:r>
            <a:r>
              <a:rPr sz="1800" spc="-20" dirty="0">
                <a:latin typeface="Calibri"/>
                <a:cs typeface="Calibri"/>
              </a:rPr>
              <a:t>Borja</a:t>
            </a:r>
            <a:endParaRPr lang="es-MX" sz="1800" spc="-20" dirty="0">
              <a:latin typeface="Calibri"/>
              <a:cs typeface="Calibri"/>
            </a:endParaRPr>
          </a:p>
          <a:p>
            <a:pPr marL="12700" marR="1960880">
              <a:lnSpc>
                <a:spcPct val="99100"/>
              </a:lnSpc>
              <a:spcBef>
                <a:spcPts val="40"/>
              </a:spcBef>
            </a:pPr>
            <a:r>
              <a:rPr sz="1800" b="1" spc="-10" dirty="0" err="1">
                <a:latin typeface="Calibri"/>
                <a:cs typeface="Calibri"/>
              </a:rPr>
              <a:t>Ficha</a:t>
            </a:r>
            <a:r>
              <a:rPr sz="1800" b="1" spc="-10" dirty="0">
                <a:latin typeface="Calibri"/>
                <a:cs typeface="Calibri"/>
              </a:rPr>
              <a:t> </a:t>
            </a:r>
            <a:r>
              <a:rPr sz="1800" spc="-10" dirty="0">
                <a:latin typeface="Calibri"/>
                <a:cs typeface="Calibri"/>
              </a:rPr>
              <a:t>2996193 </a:t>
            </a:r>
            <a:r>
              <a:rPr sz="1800" b="1" spc="-20" dirty="0">
                <a:latin typeface="Calibri"/>
                <a:cs typeface="Calibri"/>
              </a:rPr>
              <a:t>ADSO</a:t>
            </a:r>
            <a:endParaRPr sz="1800" dirty="0">
              <a:latin typeface="Calibri"/>
              <a:cs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67587" y="762000"/>
            <a:ext cx="3733144" cy="1370888"/>
          </a:xfrm>
          <a:prstGeom prst="rect">
            <a:avLst/>
          </a:prstGeom>
        </p:spPr>
        <p:txBody>
          <a:bodyPr vert="horz" wrap="square" lIns="0" tIns="16510" rIns="0" bIns="0" rtlCol="0">
            <a:spAutoFit/>
          </a:bodyPr>
          <a:lstStyle/>
          <a:p>
            <a:pPr marL="12700">
              <a:lnSpc>
                <a:spcPct val="100000"/>
              </a:lnSpc>
              <a:spcBef>
                <a:spcPts val="130"/>
              </a:spcBef>
            </a:pPr>
            <a:r>
              <a:rPr spc="105" dirty="0">
                <a:solidFill>
                  <a:srgbClr val="00B050"/>
                </a:solidFill>
              </a:rPr>
              <a:t>Alcance</a:t>
            </a:r>
            <a:r>
              <a:rPr spc="35" dirty="0">
                <a:solidFill>
                  <a:srgbClr val="00B050"/>
                </a:solidFill>
              </a:rPr>
              <a:t> </a:t>
            </a:r>
            <a:r>
              <a:rPr spc="60" dirty="0">
                <a:solidFill>
                  <a:srgbClr val="00B050"/>
                </a:solidFill>
              </a:rPr>
              <a:t>del</a:t>
            </a:r>
            <a:r>
              <a:rPr spc="25" dirty="0">
                <a:solidFill>
                  <a:srgbClr val="00B050"/>
                </a:solidFill>
              </a:rPr>
              <a:t> </a:t>
            </a:r>
            <a:br>
              <a:rPr lang="es-CO" spc="25" dirty="0">
                <a:solidFill>
                  <a:srgbClr val="00B050"/>
                </a:solidFill>
              </a:rPr>
            </a:br>
            <a:r>
              <a:rPr lang="es-CO" spc="80" dirty="0">
                <a:solidFill>
                  <a:srgbClr val="00B050"/>
                </a:solidFill>
              </a:rPr>
              <a:t>Proyecto</a:t>
            </a:r>
            <a:endParaRPr spc="80" dirty="0">
              <a:solidFill>
                <a:srgbClr val="00B050"/>
              </a:solidFill>
            </a:endParaRPr>
          </a:p>
        </p:txBody>
      </p:sp>
      <p:sp>
        <p:nvSpPr>
          <p:cNvPr id="4" name="object 4"/>
          <p:cNvSpPr txBox="1"/>
          <p:nvPr/>
        </p:nvSpPr>
        <p:spPr>
          <a:xfrm>
            <a:off x="1043939" y="2438400"/>
            <a:ext cx="9915525" cy="3335528"/>
          </a:xfrm>
          <a:prstGeom prst="rect">
            <a:avLst/>
          </a:prstGeom>
        </p:spPr>
        <p:txBody>
          <a:bodyPr vert="horz" wrap="square" lIns="0" tIns="11430" rIns="0" bIns="0" rtlCol="0">
            <a:spAutoFit/>
          </a:bodyPr>
          <a:lstStyle/>
          <a:p>
            <a:pPr marL="12700" marR="5080">
              <a:lnSpc>
                <a:spcPct val="100400"/>
              </a:lnSpc>
              <a:spcBef>
                <a:spcPts val="90"/>
              </a:spcBef>
            </a:pPr>
            <a:r>
              <a:rPr lang="es-ES" sz="2400" dirty="0"/>
              <a:t>Este proyecto busca implementar un sistema integral que permita gestionar eficientemente a los usuarios de la empresa, incluyendo tanto empleados como clientes. El sistema contará con módulos para el registro y control de usuarios, asignación de tareas a los empleados, gestión del inventario de productos y registro de ventas realizadas por los clientes a través de una tienda en línea. Además, permitirá generar reportes internos que faciliten el análisis y la toma de decisiones. Todo esto con el objetivo de mejorar la organización, el control y la productividad de la empresa “Vibra Positiva Pijamas”.</a:t>
            </a:r>
            <a:endParaRPr lang="es-MX" sz="2400" dirty="0">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305" y="354647"/>
            <a:ext cx="10403204" cy="693780"/>
          </a:xfrm>
          <a:prstGeom prst="rect">
            <a:avLst/>
          </a:prstGeom>
        </p:spPr>
        <p:txBody>
          <a:bodyPr vert="horz" wrap="square" lIns="0" tIns="16510" rIns="0" bIns="0" rtlCol="0">
            <a:spAutoFit/>
          </a:bodyPr>
          <a:lstStyle/>
          <a:p>
            <a:pPr marL="12700">
              <a:lnSpc>
                <a:spcPct val="100000"/>
              </a:lnSpc>
              <a:spcBef>
                <a:spcPts val="130"/>
              </a:spcBef>
            </a:pPr>
            <a:r>
              <a:rPr spc="280" dirty="0"/>
              <a:t>Toma</a:t>
            </a:r>
            <a:r>
              <a:rPr spc="155" dirty="0"/>
              <a:t> </a:t>
            </a:r>
            <a:r>
              <a:rPr spc="220" dirty="0"/>
              <a:t>de</a:t>
            </a:r>
            <a:r>
              <a:rPr spc="50" dirty="0"/>
              <a:t> </a:t>
            </a:r>
            <a:r>
              <a:rPr lang="es-CO" spc="195" dirty="0"/>
              <a:t>E</a:t>
            </a:r>
            <a:r>
              <a:rPr spc="195" dirty="0" err="1"/>
              <a:t>videncias</a:t>
            </a:r>
            <a:r>
              <a:rPr spc="114" dirty="0"/>
              <a:t> </a:t>
            </a:r>
            <a:r>
              <a:rPr lang="es-CO" spc="180" dirty="0"/>
              <a:t>F</a:t>
            </a:r>
            <a:r>
              <a:rPr spc="180" dirty="0" err="1"/>
              <a:t>otográficas</a:t>
            </a:r>
            <a:endParaRPr spc="180" dirty="0"/>
          </a:p>
        </p:txBody>
      </p:sp>
      <p:grpSp>
        <p:nvGrpSpPr>
          <p:cNvPr id="3" name="object 3"/>
          <p:cNvGrpSpPr/>
          <p:nvPr/>
        </p:nvGrpSpPr>
        <p:grpSpPr>
          <a:xfrm>
            <a:off x="219075" y="1162050"/>
            <a:ext cx="10439400" cy="5581650"/>
            <a:chOff x="219075" y="1162050"/>
            <a:chExt cx="10439400" cy="5581650"/>
          </a:xfrm>
        </p:grpSpPr>
        <p:pic>
          <p:nvPicPr>
            <p:cNvPr id="4" name="object 4"/>
            <p:cNvPicPr/>
            <p:nvPr/>
          </p:nvPicPr>
          <p:blipFill>
            <a:blip r:embed="rId2" cstate="print"/>
            <a:stretch>
              <a:fillRect/>
            </a:stretch>
          </p:blipFill>
          <p:spPr>
            <a:xfrm>
              <a:off x="219075" y="1162050"/>
              <a:ext cx="1933575" cy="2571750"/>
            </a:xfrm>
            <a:prstGeom prst="rect">
              <a:avLst/>
            </a:prstGeom>
          </p:spPr>
        </p:pic>
        <p:pic>
          <p:nvPicPr>
            <p:cNvPr id="5" name="object 5"/>
            <p:cNvPicPr/>
            <p:nvPr/>
          </p:nvPicPr>
          <p:blipFill>
            <a:blip r:embed="rId3" cstate="print"/>
            <a:stretch>
              <a:fillRect/>
            </a:stretch>
          </p:blipFill>
          <p:spPr>
            <a:xfrm>
              <a:off x="6905625" y="1171575"/>
              <a:ext cx="1924050" cy="2562225"/>
            </a:xfrm>
            <a:prstGeom prst="rect">
              <a:avLst/>
            </a:prstGeom>
          </p:spPr>
        </p:pic>
        <p:pic>
          <p:nvPicPr>
            <p:cNvPr id="6" name="object 6"/>
            <p:cNvPicPr/>
            <p:nvPr/>
          </p:nvPicPr>
          <p:blipFill>
            <a:blip r:embed="rId4" cstate="print"/>
            <a:stretch>
              <a:fillRect/>
            </a:stretch>
          </p:blipFill>
          <p:spPr>
            <a:xfrm>
              <a:off x="2305050" y="3905248"/>
              <a:ext cx="1933575" cy="2838450"/>
            </a:xfrm>
            <a:prstGeom prst="rect">
              <a:avLst/>
            </a:prstGeom>
          </p:spPr>
        </p:pic>
        <p:pic>
          <p:nvPicPr>
            <p:cNvPr id="7" name="object 7"/>
            <p:cNvPicPr/>
            <p:nvPr/>
          </p:nvPicPr>
          <p:blipFill>
            <a:blip r:embed="rId5" cstate="print"/>
            <a:stretch>
              <a:fillRect/>
            </a:stretch>
          </p:blipFill>
          <p:spPr>
            <a:xfrm>
              <a:off x="6905625" y="3905248"/>
              <a:ext cx="3752850" cy="2828923"/>
            </a:xfrm>
            <a:prstGeom prst="rect">
              <a:avLst/>
            </a:prstGeom>
          </p:spPr>
        </p:pic>
        <p:pic>
          <p:nvPicPr>
            <p:cNvPr id="8" name="object 8"/>
            <p:cNvPicPr/>
            <p:nvPr/>
          </p:nvPicPr>
          <p:blipFill>
            <a:blip r:embed="rId6" cstate="print"/>
            <a:stretch>
              <a:fillRect/>
            </a:stretch>
          </p:blipFill>
          <p:spPr>
            <a:xfrm>
              <a:off x="219075" y="3905248"/>
              <a:ext cx="1933575" cy="2838450"/>
            </a:xfrm>
            <a:prstGeom prst="rect">
              <a:avLst/>
            </a:prstGeom>
          </p:spPr>
        </p:pic>
        <p:pic>
          <p:nvPicPr>
            <p:cNvPr id="9" name="object 9"/>
            <p:cNvPicPr/>
            <p:nvPr/>
          </p:nvPicPr>
          <p:blipFill>
            <a:blip r:embed="rId7" cstate="print"/>
            <a:stretch>
              <a:fillRect/>
            </a:stretch>
          </p:blipFill>
          <p:spPr>
            <a:xfrm>
              <a:off x="2305050" y="1162050"/>
              <a:ext cx="1933575" cy="2552700"/>
            </a:xfrm>
            <a:prstGeom prst="rect">
              <a:avLst/>
            </a:prstGeom>
          </p:spPr>
        </p:pic>
        <p:pic>
          <p:nvPicPr>
            <p:cNvPr id="10" name="object 10"/>
            <p:cNvPicPr/>
            <p:nvPr/>
          </p:nvPicPr>
          <p:blipFill>
            <a:blip r:embed="rId8" cstate="print"/>
            <a:stretch>
              <a:fillRect/>
            </a:stretch>
          </p:blipFill>
          <p:spPr>
            <a:xfrm>
              <a:off x="4505325" y="1162050"/>
              <a:ext cx="2133600" cy="2571750"/>
            </a:xfrm>
            <a:prstGeom prst="rect">
              <a:avLst/>
            </a:prstGeom>
          </p:spPr>
        </p:pic>
        <p:pic>
          <p:nvPicPr>
            <p:cNvPr id="11" name="object 11"/>
            <p:cNvPicPr/>
            <p:nvPr/>
          </p:nvPicPr>
          <p:blipFill>
            <a:blip r:embed="rId9" cstate="print"/>
            <a:stretch>
              <a:fillRect/>
            </a:stretch>
          </p:blipFill>
          <p:spPr>
            <a:xfrm>
              <a:off x="4505325" y="3905250"/>
              <a:ext cx="2133600" cy="2771775"/>
            </a:xfrm>
            <a:prstGeom prst="rect">
              <a:avLst/>
            </a:prstGeom>
          </p:spPr>
        </p:pic>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magen que contiene Interfaz de usuario gráfica&#10;&#10;Descripción generada automáticamente">
            <a:extLst>
              <a:ext uri="{FF2B5EF4-FFF2-40B4-BE49-F238E27FC236}">
                <a16:creationId xmlns:a16="http://schemas.microsoft.com/office/drawing/2014/main" id="{C7DDDE9D-2921-AE7B-EE92-6E17B6B7377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92467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371600" y="1143000"/>
            <a:ext cx="2442411" cy="1300997"/>
          </a:xfrm>
          <a:prstGeom prst="rect">
            <a:avLst/>
          </a:prstGeom>
        </p:spPr>
        <p:txBody>
          <a:bodyPr vert="horz" wrap="square" lIns="0" tIns="94615" rIns="0" bIns="0" rtlCol="0">
            <a:spAutoFit/>
          </a:bodyPr>
          <a:lstStyle/>
          <a:p>
            <a:pPr marL="12700" marR="5080">
              <a:lnSpc>
                <a:spcPts val="4730"/>
              </a:lnSpc>
              <a:spcBef>
                <a:spcPts val="745"/>
              </a:spcBef>
            </a:pPr>
            <a:r>
              <a:rPr lang="es-CO" spc="-25" dirty="0">
                <a:solidFill>
                  <a:srgbClr val="00B050"/>
                </a:solidFill>
              </a:rPr>
              <a:t>Objetivo </a:t>
            </a:r>
            <a:r>
              <a:rPr lang="es-CO" spc="-10" dirty="0">
                <a:solidFill>
                  <a:srgbClr val="00B050"/>
                </a:solidFill>
              </a:rPr>
              <a:t>General</a:t>
            </a:r>
          </a:p>
        </p:txBody>
      </p:sp>
      <p:sp>
        <p:nvSpPr>
          <p:cNvPr id="4" name="object 4"/>
          <p:cNvSpPr txBox="1"/>
          <p:nvPr/>
        </p:nvSpPr>
        <p:spPr>
          <a:xfrm>
            <a:off x="1371600" y="2520196"/>
            <a:ext cx="3942714" cy="2966197"/>
          </a:xfrm>
          <a:prstGeom prst="rect">
            <a:avLst/>
          </a:prstGeom>
        </p:spPr>
        <p:txBody>
          <a:bodyPr vert="horz" wrap="square" lIns="0" tIns="11430" rIns="0" bIns="0" rtlCol="0">
            <a:spAutoFit/>
          </a:bodyPr>
          <a:lstStyle/>
          <a:p>
            <a:pPr marL="12700" marR="5080" algn="l">
              <a:lnSpc>
                <a:spcPct val="100400"/>
              </a:lnSpc>
              <a:spcBef>
                <a:spcPts val="90"/>
              </a:spcBef>
            </a:pPr>
            <a:r>
              <a:rPr lang="es-ES" sz="2400" dirty="0"/>
              <a:t>Desarrollar un sistema integral que permita la gestión de usuarios, tareas, inventario, ventas y reportes para mejorar la organización y eficiencia operativa de la empresa “Vibra Positiva Pijamas”.</a:t>
            </a:r>
            <a:endParaRPr lang="es-ES" sz="2400" dirty="0">
              <a:latin typeface="Arial" panose="020B0604020202020204" pitchFamily="34" charset="0"/>
              <a:cs typeface="Arial" panose="020B0604020202020204" pitchFamily="34" charset="0"/>
            </a:endParaRPr>
          </a:p>
        </p:txBody>
      </p:sp>
      <p:sp>
        <p:nvSpPr>
          <p:cNvPr id="8" name="Elipse 7">
            <a:extLst>
              <a:ext uri="{FF2B5EF4-FFF2-40B4-BE49-F238E27FC236}">
                <a16:creationId xmlns:a16="http://schemas.microsoft.com/office/drawing/2014/main" id="{DC8AB5EE-21AF-A77E-9A40-2598C83E5D17}"/>
              </a:ext>
            </a:extLst>
          </p:cNvPr>
          <p:cNvSpPr/>
          <p:nvPr/>
        </p:nvSpPr>
        <p:spPr>
          <a:xfrm>
            <a:off x="5927925" y="867196"/>
            <a:ext cx="5224147" cy="5123607"/>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BF03A-78CE-C501-05E9-37DCDC2B85DE}"/>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45D536EC-CECB-3E55-0D7B-B56BFDD70CED}"/>
              </a:ext>
            </a:extLst>
          </p:cNvPr>
          <p:cNvSpPr txBox="1">
            <a:spLocks noGrp="1"/>
          </p:cNvSpPr>
          <p:nvPr>
            <p:ph type="title"/>
          </p:nvPr>
        </p:nvSpPr>
        <p:spPr>
          <a:xfrm>
            <a:off x="1371600" y="867196"/>
            <a:ext cx="6400800" cy="698268"/>
          </a:xfrm>
          <a:prstGeom prst="rect">
            <a:avLst/>
          </a:prstGeom>
        </p:spPr>
        <p:txBody>
          <a:bodyPr vert="horz" wrap="square" lIns="0" tIns="94615" rIns="0" bIns="0" rtlCol="0">
            <a:spAutoFit/>
          </a:bodyPr>
          <a:lstStyle/>
          <a:p>
            <a:pPr marL="12700" marR="5080">
              <a:lnSpc>
                <a:spcPts val="4730"/>
              </a:lnSpc>
              <a:spcBef>
                <a:spcPts val="745"/>
              </a:spcBef>
            </a:pPr>
            <a:r>
              <a:rPr lang="es-CO" spc="150" dirty="0">
                <a:solidFill>
                  <a:srgbClr val="00B050"/>
                </a:solidFill>
              </a:rPr>
              <a:t>Objetivos</a:t>
            </a:r>
            <a:r>
              <a:rPr lang="es-CO" spc="114" dirty="0">
                <a:solidFill>
                  <a:srgbClr val="00B050"/>
                </a:solidFill>
              </a:rPr>
              <a:t> </a:t>
            </a:r>
            <a:r>
              <a:rPr lang="es-CO" spc="215" dirty="0">
                <a:solidFill>
                  <a:srgbClr val="00B050"/>
                </a:solidFill>
              </a:rPr>
              <a:t>Específicos</a:t>
            </a:r>
            <a:endParaRPr lang="es-CO" spc="-10" dirty="0">
              <a:solidFill>
                <a:srgbClr val="00B050"/>
              </a:solidFill>
            </a:endParaRPr>
          </a:p>
        </p:txBody>
      </p:sp>
      <p:sp>
        <p:nvSpPr>
          <p:cNvPr id="4" name="object 4">
            <a:extLst>
              <a:ext uri="{FF2B5EF4-FFF2-40B4-BE49-F238E27FC236}">
                <a16:creationId xmlns:a16="http://schemas.microsoft.com/office/drawing/2014/main" id="{88FCB195-E967-3FB6-149F-11A4177FE46F}"/>
              </a:ext>
            </a:extLst>
          </p:cNvPr>
          <p:cNvSpPr txBox="1"/>
          <p:nvPr/>
        </p:nvSpPr>
        <p:spPr>
          <a:xfrm>
            <a:off x="1379621" y="1981200"/>
            <a:ext cx="5334000" cy="3454728"/>
          </a:xfrm>
          <a:prstGeom prst="rect">
            <a:avLst/>
          </a:prstGeom>
        </p:spPr>
        <p:txBody>
          <a:bodyPr vert="horz" wrap="square" lIns="0" tIns="11430" rIns="0" bIns="0" rtlCol="0">
            <a:spAutoFit/>
          </a:bodyPr>
          <a:lstStyle/>
          <a:p>
            <a:pPr marL="469900" marR="756285" indent="-457834">
              <a:lnSpc>
                <a:spcPct val="102299"/>
              </a:lnSpc>
              <a:spcBef>
                <a:spcPts val="50"/>
              </a:spcBef>
              <a:buFont typeface="Wingdings" panose="05000000000000000000" pitchFamily="2" charset="2"/>
              <a:buChar char="§"/>
              <a:tabLst>
                <a:tab pos="469900" algn="l"/>
              </a:tabLst>
            </a:pPr>
            <a:r>
              <a:rPr lang="es-MX" sz="2400" dirty="0">
                <a:latin typeface="Arial" panose="020B0604020202020204" pitchFamily="34" charset="0"/>
                <a:cs typeface="Arial" panose="020B0604020202020204" pitchFamily="34" charset="0"/>
              </a:rPr>
              <a:t>Gestión de Usuarios</a:t>
            </a:r>
          </a:p>
          <a:p>
            <a:pPr marL="12066" marR="756285">
              <a:lnSpc>
                <a:spcPct val="102299"/>
              </a:lnSpc>
              <a:spcBef>
                <a:spcPts val="50"/>
              </a:spcBef>
              <a:tabLst>
                <a:tab pos="469900" algn="l"/>
              </a:tabLst>
            </a:pPr>
            <a:endParaRPr lang="es-MX" sz="2400" spc="-10" dirty="0">
              <a:latin typeface="Arial" panose="020B0604020202020204" pitchFamily="34" charset="0"/>
              <a:cs typeface="Arial" panose="020B0604020202020204" pitchFamily="34" charset="0"/>
            </a:endParaRPr>
          </a:p>
          <a:p>
            <a:pPr marL="469900" marR="756285" indent="-457834">
              <a:lnSpc>
                <a:spcPct val="102299"/>
              </a:lnSpc>
              <a:spcBef>
                <a:spcPts val="50"/>
              </a:spcBef>
              <a:buFont typeface="Wingdings" panose="05000000000000000000" pitchFamily="2" charset="2"/>
              <a:buChar char="§"/>
              <a:tabLst>
                <a:tab pos="469900" algn="l"/>
              </a:tabLst>
            </a:pPr>
            <a:r>
              <a:rPr lang="es-ES" sz="2400" dirty="0"/>
              <a:t>Asignación y Seguimiento de Tareas para los Empleados.</a:t>
            </a:r>
          </a:p>
          <a:p>
            <a:pPr marL="12066" marR="756285">
              <a:lnSpc>
                <a:spcPct val="102299"/>
              </a:lnSpc>
              <a:spcBef>
                <a:spcPts val="50"/>
              </a:spcBef>
              <a:tabLst>
                <a:tab pos="469900" algn="l"/>
              </a:tabLst>
            </a:pPr>
            <a:endParaRPr lang="es-MX" sz="2400" dirty="0">
              <a:latin typeface="Arial" panose="020B0604020202020204" pitchFamily="34" charset="0"/>
              <a:cs typeface="Arial" panose="020B0604020202020204" pitchFamily="34" charset="0"/>
            </a:endParaRPr>
          </a:p>
          <a:p>
            <a:pPr marL="469900" marR="756285" indent="-457834">
              <a:lnSpc>
                <a:spcPct val="102299"/>
              </a:lnSpc>
              <a:spcBef>
                <a:spcPts val="50"/>
              </a:spcBef>
              <a:buFont typeface="Wingdings" panose="05000000000000000000" pitchFamily="2" charset="2"/>
              <a:buChar char="§"/>
              <a:tabLst>
                <a:tab pos="469900" algn="l"/>
              </a:tabLst>
            </a:pPr>
            <a:r>
              <a:rPr lang="es-ES" sz="2400" dirty="0"/>
              <a:t>Gestión de Inventario y Carrito de Compras</a:t>
            </a:r>
          </a:p>
          <a:p>
            <a:pPr marL="12066" marR="756285">
              <a:lnSpc>
                <a:spcPct val="102299"/>
              </a:lnSpc>
              <a:spcBef>
                <a:spcPts val="50"/>
              </a:spcBef>
              <a:tabLst>
                <a:tab pos="469900" algn="l"/>
              </a:tabLst>
            </a:pPr>
            <a:endParaRPr lang="es-MX" sz="2400" dirty="0">
              <a:latin typeface="Arial" panose="020B0604020202020204" pitchFamily="34" charset="0"/>
              <a:cs typeface="Arial" panose="020B0604020202020204" pitchFamily="34" charset="0"/>
            </a:endParaRPr>
          </a:p>
          <a:p>
            <a:pPr marL="469900" marR="756285" indent="-457834">
              <a:lnSpc>
                <a:spcPct val="102299"/>
              </a:lnSpc>
              <a:spcBef>
                <a:spcPts val="50"/>
              </a:spcBef>
              <a:buFont typeface="Wingdings" panose="05000000000000000000" pitchFamily="2" charset="2"/>
              <a:buChar char="§"/>
              <a:tabLst>
                <a:tab pos="469900" algn="l"/>
              </a:tabLst>
            </a:pPr>
            <a:r>
              <a:rPr lang="es-CO" sz="2400" dirty="0"/>
              <a:t>Gestión</a:t>
            </a:r>
            <a:r>
              <a:rPr lang="es-ES" sz="2400" dirty="0"/>
              <a:t> de Reportes</a:t>
            </a:r>
          </a:p>
        </p:txBody>
      </p:sp>
      <p:sp>
        <p:nvSpPr>
          <p:cNvPr id="8" name="Elipse 7">
            <a:extLst>
              <a:ext uri="{FF2B5EF4-FFF2-40B4-BE49-F238E27FC236}">
                <a16:creationId xmlns:a16="http://schemas.microsoft.com/office/drawing/2014/main" id="{E962B66D-D612-33B0-08AB-73FF07BD42E7}"/>
              </a:ext>
            </a:extLst>
          </p:cNvPr>
          <p:cNvSpPr/>
          <p:nvPr/>
        </p:nvSpPr>
        <p:spPr>
          <a:xfrm>
            <a:off x="6713621" y="1818062"/>
            <a:ext cx="3942715" cy="3781004"/>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50346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973460-D656-A929-4A64-E4482EF9D45A}"/>
              </a:ext>
            </a:extLst>
          </p:cNvPr>
          <p:cNvSpPr>
            <a:spLocks noGrp="1"/>
          </p:cNvSpPr>
          <p:nvPr>
            <p:ph type="title"/>
          </p:nvPr>
        </p:nvSpPr>
        <p:spPr>
          <a:xfrm>
            <a:off x="914400" y="254826"/>
            <a:ext cx="10024109" cy="677108"/>
          </a:xfrm>
        </p:spPr>
        <p:txBody>
          <a:bodyPr/>
          <a:lstStyle/>
          <a:p>
            <a:r>
              <a:rPr lang="es-CO" spc="150" dirty="0">
                <a:solidFill>
                  <a:srgbClr val="00B050"/>
                </a:solidFill>
              </a:rPr>
              <a:t>Requisitos Funcionales</a:t>
            </a:r>
            <a:endParaRPr lang="es-CO" dirty="0">
              <a:solidFill>
                <a:srgbClr val="00B050"/>
              </a:solidFill>
            </a:endParaRPr>
          </a:p>
        </p:txBody>
      </p:sp>
      <p:graphicFrame>
        <p:nvGraphicFramePr>
          <p:cNvPr id="4" name="Tabla 3">
            <a:extLst>
              <a:ext uri="{FF2B5EF4-FFF2-40B4-BE49-F238E27FC236}">
                <a16:creationId xmlns:a16="http://schemas.microsoft.com/office/drawing/2014/main" id="{A12F9BC6-86D4-C485-60C5-98616C703C2A}"/>
              </a:ext>
            </a:extLst>
          </p:cNvPr>
          <p:cNvGraphicFramePr>
            <a:graphicFrameLocks noGrp="1"/>
          </p:cNvGraphicFramePr>
          <p:nvPr>
            <p:extLst>
              <p:ext uri="{D42A27DB-BD31-4B8C-83A1-F6EECF244321}">
                <p14:modId xmlns:p14="http://schemas.microsoft.com/office/powerpoint/2010/main" val="2941890016"/>
              </p:ext>
            </p:extLst>
          </p:nvPr>
        </p:nvGraphicFramePr>
        <p:xfrm>
          <a:off x="1801177" y="1401953"/>
          <a:ext cx="8589646" cy="4638992"/>
        </p:xfrm>
        <a:graphic>
          <a:graphicData uri="http://schemas.openxmlformats.org/drawingml/2006/table">
            <a:tbl>
              <a:tblPr firstRow="1" firstCol="1" bandRow="1">
                <a:tableStyleId>{5C22544A-7EE6-4342-B048-85BDC9FD1C3A}</a:tableStyleId>
              </a:tblPr>
              <a:tblGrid>
                <a:gridCol w="1620076">
                  <a:extLst>
                    <a:ext uri="{9D8B030D-6E8A-4147-A177-3AD203B41FA5}">
                      <a16:colId xmlns:a16="http://schemas.microsoft.com/office/drawing/2014/main" val="4222745958"/>
                    </a:ext>
                  </a:extLst>
                </a:gridCol>
                <a:gridCol w="6969570">
                  <a:extLst>
                    <a:ext uri="{9D8B030D-6E8A-4147-A177-3AD203B41FA5}">
                      <a16:colId xmlns:a16="http://schemas.microsoft.com/office/drawing/2014/main" val="1192908200"/>
                    </a:ext>
                  </a:extLst>
                </a:gridCol>
              </a:tblGrid>
              <a:tr h="873442">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NOMBRE DEL MODULO </a:t>
                      </a:r>
                      <a:endParaRPr lang="es-CO" sz="1600" dirty="0">
                        <a:effectLst/>
                        <a:latin typeface="Arial" panose="020B0604020202020204" pitchFamily="34" charset="0"/>
                        <a:ea typeface="Calibri" panose="020F0502020204030204" pitchFamily="34" charset="0"/>
                        <a:cs typeface="Arial" panose="020B0604020202020204" pitchFamily="34" charset="0"/>
                      </a:endParaRP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REQUISITOS FUNCIONALES</a:t>
                      </a: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466292"/>
                  </a:ext>
                </a:extLst>
              </a:tr>
              <a:tr h="2326958">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Gestión de Usuarios</a:t>
                      </a:r>
                      <a:endParaRPr lang="es-CO" sz="1600" dirty="0">
                        <a:effectLst/>
                        <a:latin typeface="Arial" panose="020B0604020202020204" pitchFamily="34" charset="0"/>
                        <a:ea typeface="Calibri" panose="020F0502020204030204" pitchFamily="34" charset="0"/>
                        <a:cs typeface="Arial" panose="020B0604020202020204" pitchFamily="34" charset="0"/>
                      </a:endParaRP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RF1: </a:t>
                      </a:r>
                      <a:r>
                        <a:rPr lang="es-ES" sz="1600" dirty="0">
                          <a:effectLst/>
                          <a:latin typeface="Arial" panose="020B0604020202020204" pitchFamily="34" charset="0"/>
                          <a:cs typeface="Arial" panose="020B0604020202020204" pitchFamily="34" charset="0"/>
                        </a:rPr>
                        <a:t>Permitir el registro de nuevos usuarios (administradores, empleados o clientes).</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RF2: </a:t>
                      </a:r>
                      <a:r>
                        <a:rPr lang="es-ES" sz="1600" dirty="0">
                          <a:effectLst/>
                          <a:latin typeface="Arial" panose="020B0604020202020204" pitchFamily="34" charset="0"/>
                          <a:cs typeface="Arial" panose="020B0604020202020204" pitchFamily="34" charset="0"/>
                        </a:rPr>
                        <a:t>Permitir que los usuarios inicien sesión con usuario y contraseña.</a:t>
                      </a:r>
                      <a:endParaRPr lang="es-CO" sz="1600" dirty="0">
                        <a:effectLst/>
                        <a:latin typeface="Arial" panose="020B0604020202020204" pitchFamily="34" charset="0"/>
                        <a:cs typeface="Arial" panose="020B0604020202020204" pitchFamily="34" charset="0"/>
                      </a:endParaRPr>
                    </a:p>
                    <a:p>
                      <a:pPr>
                        <a:lnSpc>
                          <a:spcPct val="107000"/>
                        </a:lnSpc>
                        <a:spcAft>
                          <a:spcPts val="800"/>
                        </a:spcAft>
                      </a:pPr>
                      <a:r>
                        <a:rPr lang="es-CO" sz="1600" b="1" dirty="0">
                          <a:effectLst/>
                          <a:latin typeface="Arial" panose="020B0604020202020204" pitchFamily="34" charset="0"/>
                          <a:cs typeface="Arial" panose="020B0604020202020204" pitchFamily="34" charset="0"/>
                        </a:rPr>
                        <a:t>RF3: </a:t>
                      </a:r>
                      <a:r>
                        <a:rPr lang="es-ES" sz="1600" dirty="0">
                          <a:effectLst/>
                          <a:latin typeface="Arial" panose="020B0604020202020204" pitchFamily="34" charset="0"/>
                          <a:cs typeface="Arial" panose="020B0604020202020204" pitchFamily="34" charset="0"/>
                        </a:rPr>
                        <a:t>Permitir la recuperación de la contraseña.</a:t>
                      </a:r>
                      <a:endParaRPr lang="es-CO" sz="1600" dirty="0">
                        <a:effectLst/>
                        <a:latin typeface="Arial" panose="020B0604020202020204" pitchFamily="34" charset="0"/>
                        <a:cs typeface="Arial" panose="020B0604020202020204" pitchFamily="34" charset="0"/>
                      </a:endParaRPr>
                    </a:p>
                    <a:p>
                      <a:pPr>
                        <a:lnSpc>
                          <a:spcPct val="107000"/>
                        </a:lnSpc>
                        <a:spcAft>
                          <a:spcPts val="800"/>
                        </a:spcAft>
                      </a:pPr>
                      <a:r>
                        <a:rPr lang="es-CO" sz="1600" b="1" dirty="0">
                          <a:effectLst/>
                          <a:latin typeface="Arial" panose="020B0604020202020204" pitchFamily="34" charset="0"/>
                          <a:cs typeface="Arial" panose="020B0604020202020204" pitchFamily="34" charset="0"/>
                        </a:rPr>
                        <a:t>RF4: </a:t>
                      </a:r>
                      <a:r>
                        <a:rPr lang="es-CO" sz="1600" dirty="0">
                          <a:effectLst/>
                          <a:latin typeface="Arial" panose="020B0604020202020204" pitchFamily="34" charset="0"/>
                          <a:cs typeface="Arial" panose="020B0604020202020204" pitchFamily="34" charset="0"/>
                        </a:rPr>
                        <a:t>Permitir editar los datos personales de los empleados</a:t>
                      </a:r>
                    </a:p>
                    <a:p>
                      <a:pPr>
                        <a:lnSpc>
                          <a:spcPct val="107000"/>
                        </a:lnSpc>
                        <a:spcAft>
                          <a:spcPts val="800"/>
                        </a:spcAft>
                      </a:pPr>
                      <a:r>
                        <a:rPr lang="es-CO" sz="1600" b="1" dirty="0">
                          <a:effectLst/>
                          <a:latin typeface="Arial" panose="020B0604020202020204" pitchFamily="34" charset="0"/>
                          <a:cs typeface="Arial" panose="020B0604020202020204" pitchFamily="34" charset="0"/>
                        </a:rPr>
                        <a:t>RF5: </a:t>
                      </a:r>
                      <a:r>
                        <a:rPr lang="es-CO" sz="1600" dirty="0">
                          <a:effectLst/>
                          <a:latin typeface="Arial" panose="020B0604020202020204" pitchFamily="34" charset="0"/>
                          <a:cs typeface="Arial" panose="020B0604020202020204" pitchFamily="34" charset="0"/>
                        </a:rPr>
                        <a:t>Permitir la eliminación de los datos personales de los empleados</a:t>
                      </a:r>
                    </a:p>
                    <a:p>
                      <a:pPr>
                        <a:lnSpc>
                          <a:spcPct val="107000"/>
                        </a:lnSpc>
                        <a:spcAft>
                          <a:spcPts val="800"/>
                        </a:spcAft>
                      </a:pPr>
                      <a:r>
                        <a:rPr lang="es-CO" sz="1600" b="1" dirty="0">
                          <a:effectLst/>
                          <a:latin typeface="Arial" panose="020B0604020202020204" pitchFamily="34" charset="0"/>
                          <a:cs typeface="Arial" panose="020B0604020202020204" pitchFamily="34" charset="0"/>
                        </a:rPr>
                        <a:t>RF6:</a:t>
                      </a:r>
                      <a:r>
                        <a:rPr lang="es-CO" sz="1600" dirty="0">
                          <a:effectLst/>
                          <a:latin typeface="Arial" panose="020B0604020202020204" pitchFamily="34" charset="0"/>
                          <a:cs typeface="Arial" panose="020B0604020202020204" pitchFamily="34" charset="0"/>
                        </a:rPr>
                        <a:t> </a:t>
                      </a:r>
                      <a:r>
                        <a:rPr lang="es-ES" sz="1600" dirty="0">
                          <a:effectLst/>
                          <a:latin typeface="Arial" panose="020B0604020202020204" pitchFamily="34" charset="0"/>
                          <a:cs typeface="Arial" panose="020B0604020202020204" pitchFamily="34" charset="0"/>
                        </a:rPr>
                        <a:t>El cliente debe poder editar su perfil (nombre, teléfono, dirección).</a:t>
                      </a:r>
                    </a:p>
                    <a:p>
                      <a:pPr>
                        <a:lnSpc>
                          <a:spcPct val="107000"/>
                        </a:lnSpc>
                        <a:spcAft>
                          <a:spcPts val="800"/>
                        </a:spcAft>
                      </a:pPr>
                      <a:r>
                        <a:rPr lang="es-CO" sz="1600" b="1" dirty="0">
                          <a:effectLst/>
                          <a:latin typeface="Arial" panose="020B0604020202020204" pitchFamily="34" charset="0"/>
                          <a:cs typeface="Arial" panose="020B0604020202020204" pitchFamily="34" charset="0"/>
                        </a:rPr>
                        <a:t>RF7: </a:t>
                      </a:r>
                      <a:r>
                        <a:rPr lang="es-ES" sz="1600" dirty="0">
                          <a:effectLst/>
                          <a:latin typeface="Arial" panose="020B0604020202020204" pitchFamily="34" charset="0"/>
                          <a:cs typeface="Arial" panose="020B0604020202020204" pitchFamily="34" charset="0"/>
                        </a:rPr>
                        <a:t>El administrador debe poder activar o desactivar usuarios.</a:t>
                      </a:r>
                    </a:p>
                    <a:p>
                      <a:pPr>
                        <a:lnSpc>
                          <a:spcPct val="107000"/>
                        </a:lnSpc>
                        <a:spcAft>
                          <a:spcPts val="800"/>
                        </a:spcAft>
                      </a:pPr>
                      <a:r>
                        <a:rPr lang="es-CO" sz="1600" b="1" dirty="0">
                          <a:effectLst/>
                          <a:latin typeface="Arial" panose="020B0604020202020204" pitchFamily="34" charset="0"/>
                          <a:cs typeface="Arial" panose="020B0604020202020204" pitchFamily="34" charset="0"/>
                        </a:rPr>
                        <a:t>RF8: </a:t>
                      </a:r>
                      <a:r>
                        <a:rPr lang="es-ES" sz="1600" dirty="0">
                          <a:effectLst/>
                          <a:latin typeface="Arial" panose="020B0604020202020204" pitchFamily="34" charset="0"/>
                          <a:cs typeface="Arial" panose="020B0604020202020204" pitchFamily="34" charset="0"/>
                        </a:rPr>
                        <a:t>Validar la unicidad del correo electrónico al registrar usuarios.</a:t>
                      </a:r>
                    </a:p>
                    <a:p>
                      <a:pPr>
                        <a:lnSpc>
                          <a:spcPct val="107000"/>
                        </a:lnSpc>
                        <a:spcAft>
                          <a:spcPts val="800"/>
                        </a:spcAft>
                      </a:pPr>
                      <a:r>
                        <a:rPr lang="es-ES" sz="1600" b="1" dirty="0">
                          <a:effectLst/>
                          <a:latin typeface="Arial" panose="020B0604020202020204" pitchFamily="34" charset="0"/>
                          <a:cs typeface="Arial" panose="020B0604020202020204" pitchFamily="34" charset="0"/>
                        </a:rPr>
                        <a:t>RF9: </a:t>
                      </a:r>
                      <a:r>
                        <a:rPr lang="es-ES" sz="1600" dirty="0">
                          <a:effectLst/>
                          <a:latin typeface="Arial" panose="020B0604020202020204" pitchFamily="34" charset="0"/>
                          <a:cs typeface="Arial" panose="020B0604020202020204" pitchFamily="34" charset="0"/>
                        </a:rPr>
                        <a:t>Permitir listar todos los usuarios registrados según su rol.</a:t>
                      </a:r>
                    </a:p>
                    <a:p>
                      <a:pPr>
                        <a:lnSpc>
                          <a:spcPct val="107000"/>
                        </a:lnSpc>
                        <a:spcAft>
                          <a:spcPts val="800"/>
                        </a:spcAft>
                      </a:pPr>
                      <a:r>
                        <a:rPr lang="es-CO" sz="1600" b="1" dirty="0">
                          <a:effectLst/>
                          <a:latin typeface="Arial" panose="020B0604020202020204" pitchFamily="34" charset="0"/>
                          <a:cs typeface="Arial" panose="020B0604020202020204" pitchFamily="34" charset="0"/>
                        </a:rPr>
                        <a:t>RF10: </a:t>
                      </a:r>
                      <a:r>
                        <a:rPr lang="es-CO" sz="1600" dirty="0">
                          <a:effectLst/>
                          <a:latin typeface="Arial" panose="020B0604020202020204" pitchFamily="34" charset="0"/>
                          <a:cs typeface="Arial" panose="020B0604020202020204" pitchFamily="34" charset="0"/>
                        </a:rPr>
                        <a:t>Permitir el cierre de sesión</a:t>
                      </a:r>
                    </a:p>
                  </a:txBody>
                  <a:tcPr marL="50407" marR="504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098436"/>
                  </a:ext>
                </a:extLst>
              </a:tr>
            </a:tbl>
          </a:graphicData>
        </a:graphic>
      </p:graphicFrame>
    </p:spTree>
    <p:extLst>
      <p:ext uri="{BB962C8B-B14F-4D97-AF65-F5344CB8AC3E}">
        <p14:creationId xmlns:p14="http://schemas.microsoft.com/office/powerpoint/2010/main" val="3795256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65529-FD57-41A4-F183-74D59CE4FD2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5B6DBD8-E6AE-FB83-A171-4888015D06DC}"/>
              </a:ext>
            </a:extLst>
          </p:cNvPr>
          <p:cNvSpPr>
            <a:spLocks noGrp="1"/>
          </p:cNvSpPr>
          <p:nvPr>
            <p:ph type="title"/>
          </p:nvPr>
        </p:nvSpPr>
        <p:spPr>
          <a:xfrm>
            <a:off x="914400" y="254826"/>
            <a:ext cx="10024109" cy="677108"/>
          </a:xfrm>
        </p:spPr>
        <p:txBody>
          <a:bodyPr/>
          <a:lstStyle/>
          <a:p>
            <a:r>
              <a:rPr lang="es-CO" spc="150" dirty="0">
                <a:solidFill>
                  <a:srgbClr val="00B050"/>
                </a:solidFill>
              </a:rPr>
              <a:t>Requisitos Funcionales</a:t>
            </a:r>
            <a:endParaRPr lang="es-CO" dirty="0">
              <a:solidFill>
                <a:srgbClr val="00B050"/>
              </a:solidFill>
            </a:endParaRPr>
          </a:p>
        </p:txBody>
      </p:sp>
      <p:graphicFrame>
        <p:nvGraphicFramePr>
          <p:cNvPr id="4" name="Tabla 3">
            <a:extLst>
              <a:ext uri="{FF2B5EF4-FFF2-40B4-BE49-F238E27FC236}">
                <a16:creationId xmlns:a16="http://schemas.microsoft.com/office/drawing/2014/main" id="{673A29C1-523E-515C-1FEE-6D57EFF7311F}"/>
              </a:ext>
            </a:extLst>
          </p:cNvPr>
          <p:cNvGraphicFramePr>
            <a:graphicFrameLocks noGrp="1"/>
          </p:cNvGraphicFramePr>
          <p:nvPr>
            <p:extLst>
              <p:ext uri="{D42A27DB-BD31-4B8C-83A1-F6EECF244321}">
                <p14:modId xmlns:p14="http://schemas.microsoft.com/office/powerpoint/2010/main" val="1427083082"/>
              </p:ext>
            </p:extLst>
          </p:nvPr>
        </p:nvGraphicFramePr>
        <p:xfrm>
          <a:off x="1527334" y="1600200"/>
          <a:ext cx="9137332" cy="4174871"/>
        </p:xfrm>
        <a:graphic>
          <a:graphicData uri="http://schemas.openxmlformats.org/drawingml/2006/table">
            <a:tbl>
              <a:tblPr firstRow="1" firstCol="1" bandRow="1">
                <a:tableStyleId>{5C22544A-7EE6-4342-B048-85BDC9FD1C3A}</a:tableStyleId>
              </a:tblPr>
              <a:tblGrid>
                <a:gridCol w="2055849">
                  <a:extLst>
                    <a:ext uri="{9D8B030D-6E8A-4147-A177-3AD203B41FA5}">
                      <a16:colId xmlns:a16="http://schemas.microsoft.com/office/drawing/2014/main" val="4222745958"/>
                    </a:ext>
                  </a:extLst>
                </a:gridCol>
                <a:gridCol w="7081483">
                  <a:extLst>
                    <a:ext uri="{9D8B030D-6E8A-4147-A177-3AD203B41FA5}">
                      <a16:colId xmlns:a16="http://schemas.microsoft.com/office/drawing/2014/main" val="1192908200"/>
                    </a:ext>
                  </a:extLst>
                </a:gridCol>
              </a:tblGrid>
              <a:tr h="873442">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NOMBRE DEL MODULO </a:t>
                      </a:r>
                      <a:endParaRPr lang="es-CO" sz="1600" dirty="0">
                        <a:effectLst/>
                        <a:latin typeface="Arial" panose="020B0604020202020204" pitchFamily="34" charset="0"/>
                        <a:ea typeface="Calibri" panose="020F0502020204030204" pitchFamily="34" charset="0"/>
                        <a:cs typeface="Arial" panose="020B0604020202020204" pitchFamily="34" charset="0"/>
                      </a:endParaRP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REQUISITOS FUNCIONALES</a:t>
                      </a: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466292"/>
                  </a:ext>
                </a:extLst>
              </a:tr>
              <a:tr h="2326958">
                <a:tc>
                  <a:txBody>
                    <a:bodyPr/>
                    <a:lstStyle/>
                    <a:p>
                      <a:pPr algn="ctr">
                        <a:lnSpc>
                          <a:spcPct val="107000"/>
                        </a:lnSpc>
                        <a:spcAft>
                          <a:spcPts val="800"/>
                        </a:spcAft>
                      </a:pPr>
                      <a:r>
                        <a:rPr lang="es-ES" sz="1600" dirty="0">
                          <a:effectLst/>
                          <a:latin typeface="Arial" panose="020B0604020202020204" pitchFamily="34" charset="0"/>
                          <a:cs typeface="Arial" panose="020B0604020202020204" pitchFamily="34" charset="0"/>
                        </a:rPr>
                        <a:t>Asignación y seguimiento de tareas para los empleados.</a:t>
                      </a: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RF11: </a:t>
                      </a:r>
                      <a:r>
                        <a:rPr lang="es-ES" sz="1600" dirty="0">
                          <a:effectLst/>
                          <a:latin typeface="Arial" panose="020B0604020202020204" pitchFamily="34" charset="0"/>
                          <a:cs typeface="Arial" panose="020B0604020202020204" pitchFamily="34" charset="0"/>
                        </a:rPr>
                        <a:t>El administrador debe poder crear tareas y asignarlas a uno o varios empleados.</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RF12: </a:t>
                      </a:r>
                      <a:r>
                        <a:rPr lang="es-ES" sz="1600" dirty="0">
                          <a:effectLst/>
                          <a:latin typeface="Arial" panose="020B0604020202020204" pitchFamily="34" charset="0"/>
                          <a:cs typeface="Arial" panose="020B0604020202020204" pitchFamily="34" charset="0"/>
                        </a:rPr>
                        <a:t>El empleado debe poder visualizar las tareas asignadas.</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RF13: </a:t>
                      </a:r>
                      <a:r>
                        <a:rPr lang="es-ES" sz="1600" dirty="0">
                          <a:effectLst/>
                          <a:latin typeface="Arial" panose="020B0604020202020204" pitchFamily="34" charset="0"/>
                          <a:cs typeface="Arial" panose="020B0604020202020204" pitchFamily="34" charset="0"/>
                        </a:rPr>
                        <a:t>Permitir establecer una fecha límite para cada tarea.</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RF14: </a:t>
                      </a:r>
                      <a:r>
                        <a:rPr lang="es-ES" sz="1600" dirty="0">
                          <a:effectLst/>
                          <a:latin typeface="Arial" panose="020B0604020202020204" pitchFamily="34" charset="0"/>
                          <a:cs typeface="Arial" panose="020B0604020202020204" pitchFamily="34" charset="0"/>
                        </a:rPr>
                        <a:t>Permitir cambiar el estado de una tarea (pendiente, en progreso, finalizada).</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RF15: </a:t>
                      </a:r>
                      <a:r>
                        <a:rPr lang="es-ES" sz="1600" dirty="0">
                          <a:effectLst/>
                          <a:latin typeface="Arial" panose="020B0604020202020204" pitchFamily="34" charset="0"/>
                          <a:cs typeface="Arial" panose="020B0604020202020204" pitchFamily="34" charset="0"/>
                        </a:rPr>
                        <a:t>Enviar notificaciones a los empleados cuando se les asigne una tarea.</a:t>
                      </a:r>
                      <a:endParaRPr lang="es-CO" sz="1600" dirty="0">
                        <a:effectLst/>
                        <a:latin typeface="Arial" panose="020B0604020202020204" pitchFamily="34" charset="0"/>
                        <a:cs typeface="Arial" panose="020B0604020202020204" pitchFamily="34" charset="0"/>
                      </a:endParaRPr>
                    </a:p>
                    <a:p>
                      <a:pPr>
                        <a:lnSpc>
                          <a:spcPct val="107000"/>
                        </a:lnSpc>
                        <a:spcAft>
                          <a:spcPts val="800"/>
                        </a:spcAft>
                      </a:pPr>
                      <a:r>
                        <a:rPr lang="es-CO" sz="1600" b="1" dirty="0">
                          <a:effectLst/>
                          <a:latin typeface="Arial" panose="020B0604020202020204" pitchFamily="34" charset="0"/>
                          <a:cs typeface="Arial" panose="020B0604020202020204" pitchFamily="34" charset="0"/>
                        </a:rPr>
                        <a:t>RF16: </a:t>
                      </a:r>
                      <a:r>
                        <a:rPr lang="es-ES" sz="1600" dirty="0">
                          <a:effectLst/>
                          <a:latin typeface="Arial" panose="020B0604020202020204" pitchFamily="34" charset="0"/>
                          <a:cs typeface="Arial" panose="020B0604020202020204" pitchFamily="34" charset="0"/>
                        </a:rPr>
                        <a:t>El administrador debe poder ver el historial de tareas por empleado.</a:t>
                      </a:r>
                    </a:p>
                    <a:p>
                      <a:pPr>
                        <a:lnSpc>
                          <a:spcPct val="107000"/>
                        </a:lnSpc>
                        <a:spcAft>
                          <a:spcPts val="800"/>
                        </a:spcAft>
                      </a:pPr>
                      <a:r>
                        <a:rPr lang="es-CO" sz="1600" b="1" dirty="0">
                          <a:effectLst/>
                          <a:latin typeface="Arial" panose="020B0604020202020204" pitchFamily="34" charset="0"/>
                          <a:cs typeface="Arial" panose="020B0604020202020204" pitchFamily="34" charset="0"/>
                        </a:rPr>
                        <a:t>RF17: </a:t>
                      </a:r>
                      <a:r>
                        <a:rPr lang="es-ES" sz="1600" dirty="0">
                          <a:effectLst/>
                          <a:latin typeface="Arial" panose="020B0604020202020204" pitchFamily="34" charset="0"/>
                          <a:cs typeface="Arial" panose="020B0604020202020204" pitchFamily="34" charset="0"/>
                        </a:rPr>
                        <a:t>Debe registrar la fecha de creación y finalización de cada tarea.</a:t>
                      </a:r>
                    </a:p>
                    <a:p>
                      <a:pPr>
                        <a:lnSpc>
                          <a:spcPct val="107000"/>
                        </a:lnSpc>
                        <a:spcAft>
                          <a:spcPts val="800"/>
                        </a:spcAft>
                      </a:pPr>
                      <a:r>
                        <a:rPr lang="es-CO" sz="1600" b="1" dirty="0">
                          <a:effectLst/>
                          <a:latin typeface="Arial" panose="020B0604020202020204" pitchFamily="34" charset="0"/>
                          <a:cs typeface="Arial" panose="020B0604020202020204" pitchFamily="34" charset="0"/>
                        </a:rPr>
                        <a:t>RF18: </a:t>
                      </a:r>
                      <a:r>
                        <a:rPr lang="es-ES" sz="1600" dirty="0">
                          <a:effectLst/>
                          <a:latin typeface="Arial" panose="020B0604020202020204" pitchFamily="34" charset="0"/>
                          <a:cs typeface="Arial" panose="020B0604020202020204" pitchFamily="34" charset="0"/>
                        </a:rPr>
                        <a:t>Debe generar alertas para tareas próximas a vencer.</a:t>
                      </a:r>
                    </a:p>
                  </a:txBody>
                  <a:tcPr marL="50407" marR="504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098436"/>
                  </a:ext>
                </a:extLst>
              </a:tr>
            </a:tbl>
          </a:graphicData>
        </a:graphic>
      </p:graphicFrame>
    </p:spTree>
    <p:extLst>
      <p:ext uri="{BB962C8B-B14F-4D97-AF65-F5344CB8AC3E}">
        <p14:creationId xmlns:p14="http://schemas.microsoft.com/office/powerpoint/2010/main" val="387370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C9BEA-B987-C76B-9B75-B0ABF810822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D8A7DF2-C9F2-2E0B-FCD5-13A206838832}"/>
              </a:ext>
            </a:extLst>
          </p:cNvPr>
          <p:cNvSpPr>
            <a:spLocks noGrp="1"/>
          </p:cNvSpPr>
          <p:nvPr>
            <p:ph type="title"/>
          </p:nvPr>
        </p:nvSpPr>
        <p:spPr>
          <a:xfrm>
            <a:off x="914400" y="254826"/>
            <a:ext cx="10024109" cy="677108"/>
          </a:xfrm>
        </p:spPr>
        <p:txBody>
          <a:bodyPr/>
          <a:lstStyle/>
          <a:p>
            <a:r>
              <a:rPr lang="es-CO" spc="150" dirty="0">
                <a:solidFill>
                  <a:srgbClr val="00B050"/>
                </a:solidFill>
              </a:rPr>
              <a:t>Requisitos Funcionales</a:t>
            </a:r>
            <a:endParaRPr lang="es-CO" dirty="0">
              <a:solidFill>
                <a:srgbClr val="00B050"/>
              </a:solidFill>
            </a:endParaRPr>
          </a:p>
        </p:txBody>
      </p:sp>
      <p:graphicFrame>
        <p:nvGraphicFramePr>
          <p:cNvPr id="4" name="Tabla 3">
            <a:extLst>
              <a:ext uri="{FF2B5EF4-FFF2-40B4-BE49-F238E27FC236}">
                <a16:creationId xmlns:a16="http://schemas.microsoft.com/office/drawing/2014/main" id="{96A63FC9-1CA7-AD38-E3D7-64371BB43D48}"/>
              </a:ext>
            </a:extLst>
          </p:cNvPr>
          <p:cNvGraphicFramePr>
            <a:graphicFrameLocks noGrp="1"/>
          </p:cNvGraphicFramePr>
          <p:nvPr>
            <p:extLst>
              <p:ext uri="{D42A27DB-BD31-4B8C-83A1-F6EECF244321}">
                <p14:modId xmlns:p14="http://schemas.microsoft.com/office/powerpoint/2010/main" val="2712145529"/>
              </p:ext>
            </p:extLst>
          </p:nvPr>
        </p:nvGraphicFramePr>
        <p:xfrm>
          <a:off x="1527334" y="1295400"/>
          <a:ext cx="9137332" cy="4899914"/>
        </p:xfrm>
        <a:graphic>
          <a:graphicData uri="http://schemas.openxmlformats.org/drawingml/2006/table">
            <a:tbl>
              <a:tblPr firstRow="1" firstCol="1" bandRow="1">
                <a:tableStyleId>{5C22544A-7EE6-4342-B048-85BDC9FD1C3A}</a:tableStyleId>
              </a:tblPr>
              <a:tblGrid>
                <a:gridCol w="2055849">
                  <a:extLst>
                    <a:ext uri="{9D8B030D-6E8A-4147-A177-3AD203B41FA5}">
                      <a16:colId xmlns:a16="http://schemas.microsoft.com/office/drawing/2014/main" val="4222745958"/>
                    </a:ext>
                  </a:extLst>
                </a:gridCol>
                <a:gridCol w="7081483">
                  <a:extLst>
                    <a:ext uri="{9D8B030D-6E8A-4147-A177-3AD203B41FA5}">
                      <a16:colId xmlns:a16="http://schemas.microsoft.com/office/drawing/2014/main" val="1192908200"/>
                    </a:ext>
                  </a:extLst>
                </a:gridCol>
              </a:tblGrid>
              <a:tr h="873442">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NOMBRE DEL MODULO </a:t>
                      </a:r>
                      <a:endParaRPr lang="es-CO" sz="1600" dirty="0">
                        <a:effectLst/>
                        <a:latin typeface="Arial" panose="020B0604020202020204" pitchFamily="34" charset="0"/>
                        <a:ea typeface="Calibri" panose="020F0502020204030204" pitchFamily="34" charset="0"/>
                        <a:cs typeface="Arial" panose="020B0604020202020204" pitchFamily="34" charset="0"/>
                      </a:endParaRP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REQUISITOS FUNCIONALES</a:t>
                      </a: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466292"/>
                  </a:ext>
                </a:extLst>
              </a:tr>
              <a:tr h="2326958">
                <a:tc>
                  <a:txBody>
                    <a:bodyPr/>
                    <a:lstStyle/>
                    <a:p>
                      <a:pPr algn="ctr">
                        <a:lnSpc>
                          <a:spcPct val="107000"/>
                        </a:lnSpc>
                        <a:spcAft>
                          <a:spcPts val="800"/>
                        </a:spcAft>
                      </a:pPr>
                      <a:r>
                        <a:rPr lang="es-ES" sz="1600" dirty="0">
                          <a:effectLst/>
                          <a:latin typeface="Arial" panose="020B0604020202020204" pitchFamily="34" charset="0"/>
                          <a:cs typeface="Arial" panose="020B0604020202020204" pitchFamily="34" charset="0"/>
                        </a:rPr>
                        <a:t>Gestión de inventario y carrito de compras</a:t>
                      </a: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RF19: </a:t>
                      </a:r>
                      <a:r>
                        <a:rPr lang="es-ES" sz="1600" dirty="0">
                          <a:effectLst/>
                          <a:latin typeface="Arial" panose="020B0604020202020204" pitchFamily="34" charset="0"/>
                          <a:cs typeface="Arial" panose="020B0604020202020204" pitchFamily="34" charset="0"/>
                        </a:rPr>
                        <a:t>Permitir registrar nuevos productos en el inventario.</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RF20: </a:t>
                      </a:r>
                      <a:r>
                        <a:rPr lang="es-ES" sz="1600" dirty="0">
                          <a:effectLst/>
                          <a:latin typeface="Arial" panose="020B0604020202020204" pitchFamily="34" charset="0"/>
                          <a:cs typeface="Arial" panose="020B0604020202020204" pitchFamily="34" charset="0"/>
                        </a:rPr>
                        <a:t>Permitir editar o eliminar productos del inventario.</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RF21: </a:t>
                      </a:r>
                      <a:r>
                        <a:rPr lang="es-ES" sz="1600" dirty="0">
                          <a:effectLst/>
                          <a:latin typeface="Arial" panose="020B0604020202020204" pitchFamily="34" charset="0"/>
                          <a:cs typeface="Arial" panose="020B0604020202020204" pitchFamily="34" charset="0"/>
                        </a:rPr>
                        <a:t>Mostrar el stock disponible de cada producto.</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RF22: </a:t>
                      </a:r>
                      <a:r>
                        <a:rPr lang="es-ES" sz="1600" dirty="0">
                          <a:effectLst/>
                          <a:latin typeface="Arial" panose="020B0604020202020204" pitchFamily="34" charset="0"/>
                          <a:cs typeface="Arial" panose="020B0604020202020204" pitchFamily="34" charset="0"/>
                        </a:rPr>
                        <a:t>Permitir registrar categorías o tipos de productos.</a:t>
                      </a:r>
                    </a:p>
                    <a:p>
                      <a:pPr marL="0" marR="0" lvl="0" indent="0" algn="l"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RF23: </a:t>
                      </a:r>
                      <a:r>
                        <a:rPr lang="es-ES" sz="1600" dirty="0">
                          <a:effectLst/>
                          <a:latin typeface="Arial" panose="020B0604020202020204" pitchFamily="34" charset="0"/>
                          <a:cs typeface="Arial" panose="020B0604020202020204" pitchFamily="34" charset="0"/>
                        </a:rPr>
                        <a:t>El cliente debe poder visualizar los productos disponibles desde la tienda en línea.</a:t>
                      </a:r>
                    </a:p>
                    <a:p>
                      <a:pPr marL="0" marR="0" lvl="0" indent="0" algn="l"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RF24: </a:t>
                      </a:r>
                      <a:r>
                        <a:rPr lang="es-ES" sz="1600" dirty="0">
                          <a:effectLst/>
                          <a:latin typeface="Arial" panose="020B0604020202020204" pitchFamily="34" charset="0"/>
                          <a:cs typeface="Arial" panose="020B0604020202020204" pitchFamily="34" charset="0"/>
                        </a:rPr>
                        <a:t>El cliente debe poder agregar productos a un carrito de compras.</a:t>
                      </a:r>
                    </a:p>
                    <a:p>
                      <a:pPr>
                        <a:lnSpc>
                          <a:spcPct val="107000"/>
                        </a:lnSpc>
                        <a:spcAft>
                          <a:spcPts val="800"/>
                        </a:spcAft>
                      </a:pPr>
                      <a:r>
                        <a:rPr lang="es-CO" sz="1600" b="1" dirty="0">
                          <a:effectLst/>
                          <a:latin typeface="Arial" panose="020B0604020202020204" pitchFamily="34" charset="0"/>
                          <a:cs typeface="Arial" panose="020B0604020202020204" pitchFamily="34" charset="0"/>
                        </a:rPr>
                        <a:t>RF25: </a:t>
                      </a:r>
                      <a:r>
                        <a:rPr lang="es-ES" sz="1600" dirty="0">
                          <a:effectLst/>
                          <a:latin typeface="Arial" panose="020B0604020202020204" pitchFamily="34" charset="0"/>
                          <a:cs typeface="Arial" panose="020B0604020202020204" pitchFamily="34" charset="0"/>
                        </a:rPr>
                        <a:t>Permitir registrar y guardar las compras realizadas por los clientes.</a:t>
                      </a:r>
                    </a:p>
                    <a:p>
                      <a:pPr>
                        <a:lnSpc>
                          <a:spcPct val="107000"/>
                        </a:lnSpc>
                        <a:spcAft>
                          <a:spcPts val="800"/>
                        </a:spcAft>
                      </a:pPr>
                      <a:r>
                        <a:rPr lang="es-CO" sz="1600" b="1" dirty="0">
                          <a:effectLst/>
                          <a:latin typeface="Arial" panose="020B0604020202020204" pitchFamily="34" charset="0"/>
                          <a:cs typeface="Arial" panose="020B0604020202020204" pitchFamily="34" charset="0"/>
                        </a:rPr>
                        <a:t>RF26: </a:t>
                      </a:r>
                      <a:r>
                        <a:rPr lang="es-ES" sz="1600" dirty="0">
                          <a:effectLst/>
                          <a:latin typeface="Arial" panose="020B0604020202020204" pitchFamily="34" charset="0"/>
                          <a:cs typeface="Arial" panose="020B0604020202020204" pitchFamily="34" charset="0"/>
                        </a:rPr>
                        <a:t>Debe descontar automáticamente el stock tras una compra.</a:t>
                      </a:r>
                    </a:p>
                    <a:p>
                      <a:pPr>
                        <a:lnSpc>
                          <a:spcPct val="107000"/>
                        </a:lnSpc>
                        <a:spcAft>
                          <a:spcPts val="800"/>
                        </a:spcAft>
                      </a:pPr>
                      <a:r>
                        <a:rPr lang="es-ES" sz="1600" b="1" dirty="0">
                          <a:effectLst/>
                          <a:latin typeface="Arial" panose="020B0604020202020204" pitchFamily="34" charset="0"/>
                          <a:cs typeface="Arial" panose="020B0604020202020204" pitchFamily="34" charset="0"/>
                        </a:rPr>
                        <a:t>RF27: </a:t>
                      </a:r>
                      <a:r>
                        <a:rPr lang="es-ES" sz="1600" dirty="0">
                          <a:effectLst/>
                          <a:latin typeface="Arial" panose="020B0604020202020204" pitchFamily="34" charset="0"/>
                          <a:cs typeface="Arial" panose="020B0604020202020204" pitchFamily="34" charset="0"/>
                        </a:rPr>
                        <a:t>Permitir al cliente revisar el historial de sus compras.</a:t>
                      </a:r>
                    </a:p>
                    <a:p>
                      <a:pPr>
                        <a:lnSpc>
                          <a:spcPct val="107000"/>
                        </a:lnSpc>
                        <a:spcAft>
                          <a:spcPts val="800"/>
                        </a:spcAft>
                      </a:pPr>
                      <a:r>
                        <a:rPr lang="es-ES" sz="1600" b="1" dirty="0">
                          <a:effectLst/>
                          <a:latin typeface="Arial" panose="020B0604020202020204" pitchFamily="34" charset="0"/>
                          <a:cs typeface="Arial" panose="020B0604020202020204" pitchFamily="34" charset="0"/>
                        </a:rPr>
                        <a:t>RF28: </a:t>
                      </a:r>
                      <a:r>
                        <a:rPr lang="es-ES" sz="1600" dirty="0">
                          <a:effectLst/>
                          <a:latin typeface="Arial" panose="020B0604020202020204" pitchFamily="34" charset="0"/>
                          <a:cs typeface="Arial" panose="020B0604020202020204" pitchFamily="34" charset="0"/>
                        </a:rPr>
                        <a:t>Debe generar un resumen o comprobante interno de compra para el cliente.</a:t>
                      </a:r>
                    </a:p>
                  </a:txBody>
                  <a:tcPr marL="50407" marR="504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098436"/>
                  </a:ext>
                </a:extLst>
              </a:tr>
            </a:tbl>
          </a:graphicData>
        </a:graphic>
      </p:graphicFrame>
    </p:spTree>
    <p:extLst>
      <p:ext uri="{BB962C8B-B14F-4D97-AF65-F5344CB8AC3E}">
        <p14:creationId xmlns:p14="http://schemas.microsoft.com/office/powerpoint/2010/main" val="517565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0313E-28D5-CB64-8742-A16315AEF00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127EC3F-38A5-8F83-37AF-A1579A2B8E7F}"/>
              </a:ext>
            </a:extLst>
          </p:cNvPr>
          <p:cNvSpPr>
            <a:spLocks noGrp="1"/>
          </p:cNvSpPr>
          <p:nvPr>
            <p:ph type="title"/>
          </p:nvPr>
        </p:nvSpPr>
        <p:spPr>
          <a:xfrm>
            <a:off x="914400" y="254826"/>
            <a:ext cx="10024109" cy="677108"/>
          </a:xfrm>
        </p:spPr>
        <p:txBody>
          <a:bodyPr/>
          <a:lstStyle/>
          <a:p>
            <a:r>
              <a:rPr lang="es-CO" spc="150" dirty="0">
                <a:solidFill>
                  <a:srgbClr val="00B050"/>
                </a:solidFill>
              </a:rPr>
              <a:t>Requisitos Funcionales</a:t>
            </a:r>
            <a:endParaRPr lang="es-CO" dirty="0">
              <a:solidFill>
                <a:srgbClr val="00B050"/>
              </a:solidFill>
            </a:endParaRPr>
          </a:p>
        </p:txBody>
      </p:sp>
      <p:graphicFrame>
        <p:nvGraphicFramePr>
          <p:cNvPr id="4" name="Tabla 3">
            <a:extLst>
              <a:ext uri="{FF2B5EF4-FFF2-40B4-BE49-F238E27FC236}">
                <a16:creationId xmlns:a16="http://schemas.microsoft.com/office/drawing/2014/main" id="{296CCB44-9446-2F43-4BB7-9AA82DF9E49D}"/>
              </a:ext>
            </a:extLst>
          </p:cNvPr>
          <p:cNvGraphicFramePr>
            <a:graphicFrameLocks noGrp="1"/>
          </p:cNvGraphicFramePr>
          <p:nvPr>
            <p:extLst>
              <p:ext uri="{D42A27DB-BD31-4B8C-83A1-F6EECF244321}">
                <p14:modId xmlns:p14="http://schemas.microsoft.com/office/powerpoint/2010/main" val="3207968410"/>
              </p:ext>
            </p:extLst>
          </p:nvPr>
        </p:nvGraphicFramePr>
        <p:xfrm>
          <a:off x="1801177" y="1522825"/>
          <a:ext cx="8589646" cy="3812349"/>
        </p:xfrm>
        <a:graphic>
          <a:graphicData uri="http://schemas.openxmlformats.org/drawingml/2006/table">
            <a:tbl>
              <a:tblPr firstRow="1" firstCol="1" bandRow="1">
                <a:tableStyleId>{5C22544A-7EE6-4342-B048-85BDC9FD1C3A}</a:tableStyleId>
              </a:tblPr>
              <a:tblGrid>
                <a:gridCol w="1620076">
                  <a:extLst>
                    <a:ext uri="{9D8B030D-6E8A-4147-A177-3AD203B41FA5}">
                      <a16:colId xmlns:a16="http://schemas.microsoft.com/office/drawing/2014/main" val="4222745958"/>
                    </a:ext>
                  </a:extLst>
                </a:gridCol>
                <a:gridCol w="6969570">
                  <a:extLst>
                    <a:ext uri="{9D8B030D-6E8A-4147-A177-3AD203B41FA5}">
                      <a16:colId xmlns:a16="http://schemas.microsoft.com/office/drawing/2014/main" val="1192908200"/>
                    </a:ext>
                  </a:extLst>
                </a:gridCol>
              </a:tblGrid>
              <a:tr h="873442">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NOMBRE DEL MODULO </a:t>
                      </a:r>
                      <a:endParaRPr lang="es-CO" sz="1600" dirty="0">
                        <a:effectLst/>
                        <a:latin typeface="Arial" panose="020B0604020202020204" pitchFamily="34" charset="0"/>
                        <a:ea typeface="Calibri" panose="020F0502020204030204" pitchFamily="34" charset="0"/>
                        <a:cs typeface="Arial" panose="020B0604020202020204" pitchFamily="34" charset="0"/>
                      </a:endParaRP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REQUISITOS FUNCIONALES</a:t>
                      </a: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5466292"/>
                  </a:ext>
                </a:extLst>
              </a:tr>
              <a:tr h="2326958">
                <a:tc>
                  <a:txBody>
                    <a:bodyPr/>
                    <a:lstStyle/>
                    <a:p>
                      <a:pPr algn="ctr">
                        <a:lnSpc>
                          <a:spcPct val="107000"/>
                        </a:lnSpc>
                        <a:spcAft>
                          <a:spcPts val="800"/>
                        </a:spcAft>
                      </a:pPr>
                      <a:r>
                        <a:rPr lang="es-CO" sz="1600" dirty="0">
                          <a:effectLst/>
                          <a:latin typeface="Arial" panose="020B0604020202020204" pitchFamily="34" charset="0"/>
                          <a:cs typeface="Arial" panose="020B0604020202020204" pitchFamily="34" charset="0"/>
                        </a:rPr>
                        <a:t>Gestión de Reportes</a:t>
                      </a:r>
                      <a:endParaRPr lang="es-CO" sz="1600" dirty="0">
                        <a:effectLst/>
                        <a:latin typeface="Arial" panose="020B0604020202020204" pitchFamily="34" charset="0"/>
                        <a:ea typeface="Calibri" panose="020F0502020204030204" pitchFamily="34" charset="0"/>
                        <a:cs typeface="Arial" panose="020B0604020202020204" pitchFamily="34" charset="0"/>
                      </a:endParaRPr>
                    </a:p>
                  </a:txBody>
                  <a:tcPr marL="50407" marR="5040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RF29: </a:t>
                      </a:r>
                      <a:r>
                        <a:rPr lang="es-ES" sz="1600" dirty="0">
                          <a:effectLst/>
                          <a:latin typeface="Arial" panose="020B0604020202020204" pitchFamily="34" charset="0"/>
                          <a:cs typeface="Arial" panose="020B0604020202020204" pitchFamily="34" charset="0"/>
                        </a:rPr>
                        <a:t>Generar reportes de usuarios registrados.</a:t>
                      </a:r>
                    </a:p>
                    <a:p>
                      <a:pPr marL="0" marR="0" lvl="0" indent="0" defTabSz="914400" eaLnBrk="1" fontAlgn="auto" latinLnBrk="0" hangingPunct="1">
                        <a:lnSpc>
                          <a:spcPct val="107000"/>
                        </a:lnSpc>
                        <a:spcBef>
                          <a:spcPts val="0"/>
                        </a:spcBef>
                        <a:spcAft>
                          <a:spcPts val="800"/>
                        </a:spcAft>
                        <a:buClrTx/>
                        <a:buSzTx/>
                        <a:buFontTx/>
                        <a:buNone/>
                        <a:tabLst/>
                        <a:defRPr/>
                      </a:pPr>
                      <a:r>
                        <a:rPr lang="es-CO" sz="1600" b="1" dirty="0">
                          <a:effectLst/>
                          <a:latin typeface="Arial" panose="020B0604020202020204" pitchFamily="34" charset="0"/>
                          <a:cs typeface="Arial" panose="020B0604020202020204" pitchFamily="34" charset="0"/>
                        </a:rPr>
                        <a:t>RF30: </a:t>
                      </a:r>
                      <a:r>
                        <a:rPr lang="es-ES" sz="1600" dirty="0">
                          <a:effectLst/>
                          <a:latin typeface="Arial" panose="020B0604020202020204" pitchFamily="34" charset="0"/>
                          <a:cs typeface="Arial" panose="020B0604020202020204" pitchFamily="34" charset="0"/>
                        </a:rPr>
                        <a:t>Generar reportes de tareas por estado, fecha y empleado.</a:t>
                      </a:r>
                      <a:endParaRPr lang="es-CO" sz="1600" dirty="0">
                        <a:effectLst/>
                        <a:latin typeface="Arial" panose="020B0604020202020204" pitchFamily="34" charset="0"/>
                        <a:cs typeface="Arial" panose="020B0604020202020204" pitchFamily="34" charset="0"/>
                      </a:endParaRPr>
                    </a:p>
                    <a:p>
                      <a:pPr>
                        <a:lnSpc>
                          <a:spcPct val="107000"/>
                        </a:lnSpc>
                        <a:spcAft>
                          <a:spcPts val="800"/>
                        </a:spcAft>
                      </a:pPr>
                      <a:r>
                        <a:rPr lang="es-CO" sz="1600" b="1" dirty="0">
                          <a:effectLst/>
                          <a:latin typeface="Arial" panose="020B0604020202020204" pitchFamily="34" charset="0"/>
                          <a:cs typeface="Arial" panose="020B0604020202020204" pitchFamily="34" charset="0"/>
                        </a:rPr>
                        <a:t>RF31: </a:t>
                      </a:r>
                      <a:r>
                        <a:rPr lang="es-ES" sz="1600" dirty="0">
                          <a:effectLst/>
                          <a:latin typeface="Arial" panose="020B0604020202020204" pitchFamily="34" charset="0"/>
                          <a:cs typeface="Arial" panose="020B0604020202020204" pitchFamily="34" charset="0"/>
                        </a:rPr>
                        <a:t>Generar reportes de ventas por producto, cliente o fecha.</a:t>
                      </a:r>
                      <a:endParaRPr lang="es-CO" sz="1600" dirty="0">
                        <a:effectLst/>
                        <a:latin typeface="Arial" panose="020B0604020202020204" pitchFamily="34" charset="0"/>
                        <a:cs typeface="Arial" panose="020B0604020202020204" pitchFamily="34" charset="0"/>
                      </a:endParaRPr>
                    </a:p>
                    <a:p>
                      <a:pPr>
                        <a:lnSpc>
                          <a:spcPct val="107000"/>
                        </a:lnSpc>
                        <a:spcAft>
                          <a:spcPts val="800"/>
                        </a:spcAft>
                      </a:pPr>
                      <a:r>
                        <a:rPr lang="es-CO" sz="1600" b="1" dirty="0">
                          <a:effectLst/>
                          <a:latin typeface="Arial" panose="020B0604020202020204" pitchFamily="34" charset="0"/>
                          <a:cs typeface="Arial" panose="020B0604020202020204" pitchFamily="34" charset="0"/>
                        </a:rPr>
                        <a:t>RF32: </a:t>
                      </a:r>
                      <a:r>
                        <a:rPr lang="es-CO" sz="1600" dirty="0">
                          <a:effectLst/>
                          <a:latin typeface="Arial" panose="020B0604020202020204" pitchFamily="34" charset="0"/>
                          <a:cs typeface="Arial" panose="020B0604020202020204" pitchFamily="34" charset="0"/>
                        </a:rPr>
                        <a:t>Permitir exportar los reportes en formato PDF o Excel.</a:t>
                      </a:r>
                    </a:p>
                    <a:p>
                      <a:pPr>
                        <a:lnSpc>
                          <a:spcPct val="107000"/>
                        </a:lnSpc>
                        <a:spcAft>
                          <a:spcPts val="800"/>
                        </a:spcAft>
                      </a:pPr>
                      <a:r>
                        <a:rPr lang="es-CO" sz="1600" b="1" dirty="0">
                          <a:effectLst/>
                          <a:latin typeface="Arial" panose="020B0604020202020204" pitchFamily="34" charset="0"/>
                          <a:cs typeface="Arial" panose="020B0604020202020204" pitchFamily="34" charset="0"/>
                        </a:rPr>
                        <a:t>RF33: </a:t>
                      </a:r>
                      <a:r>
                        <a:rPr lang="es-CO" sz="1600" dirty="0">
                          <a:effectLst/>
                          <a:latin typeface="Arial" panose="020B0604020202020204" pitchFamily="34" charset="0"/>
                          <a:cs typeface="Arial" panose="020B0604020202020204" pitchFamily="34" charset="0"/>
                        </a:rPr>
                        <a:t>Permitir visualizar estadísticas gráficas de tareas, inventario y ventas.</a:t>
                      </a:r>
                    </a:p>
                    <a:p>
                      <a:pPr>
                        <a:lnSpc>
                          <a:spcPct val="107000"/>
                        </a:lnSpc>
                        <a:spcAft>
                          <a:spcPts val="800"/>
                        </a:spcAft>
                      </a:pPr>
                      <a:r>
                        <a:rPr lang="es-CO" sz="1600" b="1" dirty="0">
                          <a:effectLst/>
                          <a:latin typeface="Arial" panose="020B0604020202020204" pitchFamily="34" charset="0"/>
                          <a:cs typeface="Arial" panose="020B0604020202020204" pitchFamily="34" charset="0"/>
                        </a:rPr>
                        <a:t>RF34: </a:t>
                      </a:r>
                      <a:r>
                        <a:rPr lang="es-ES" sz="1600" dirty="0">
                          <a:effectLst/>
                          <a:latin typeface="Arial" panose="020B0604020202020204" pitchFamily="34" charset="0"/>
                          <a:cs typeface="Arial" panose="020B0604020202020204" pitchFamily="34" charset="0"/>
                        </a:rPr>
                        <a:t>Registrar las fechas de generación de cada reporte.</a:t>
                      </a:r>
                    </a:p>
                    <a:p>
                      <a:pPr>
                        <a:lnSpc>
                          <a:spcPct val="107000"/>
                        </a:lnSpc>
                        <a:spcAft>
                          <a:spcPts val="800"/>
                        </a:spcAft>
                      </a:pPr>
                      <a:r>
                        <a:rPr lang="es-CO" sz="1600" b="1" dirty="0">
                          <a:effectLst/>
                          <a:latin typeface="Arial" panose="020B0604020202020204" pitchFamily="34" charset="0"/>
                          <a:cs typeface="Arial" panose="020B0604020202020204" pitchFamily="34" charset="0"/>
                        </a:rPr>
                        <a:t>RF35: </a:t>
                      </a:r>
                      <a:r>
                        <a:rPr lang="es-ES" sz="1600" dirty="0">
                          <a:effectLst/>
                          <a:latin typeface="Arial" panose="020B0604020202020204" pitchFamily="34" charset="0"/>
                          <a:cs typeface="Arial" panose="020B0604020202020204" pitchFamily="34" charset="0"/>
                        </a:rPr>
                        <a:t>Incluir indicadores clave como productos más vendidos, empleados con más tareas cumplidas, etc.</a:t>
                      </a:r>
                    </a:p>
                  </a:txBody>
                  <a:tcPr marL="50407" marR="50407"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0098436"/>
                  </a:ext>
                </a:extLst>
              </a:tr>
            </a:tbl>
          </a:graphicData>
        </a:graphic>
      </p:graphicFrame>
    </p:spTree>
    <p:extLst>
      <p:ext uri="{BB962C8B-B14F-4D97-AF65-F5344CB8AC3E}">
        <p14:creationId xmlns:p14="http://schemas.microsoft.com/office/powerpoint/2010/main" val="2001436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996" y="195016"/>
            <a:ext cx="10403204" cy="928844"/>
          </a:xfrm>
          <a:prstGeom prst="rect">
            <a:avLst/>
          </a:prstGeom>
        </p:spPr>
        <p:txBody>
          <a:bodyPr vert="horz" wrap="square" lIns="0" tIns="432181" rIns="0" bIns="0" rtlCol="0">
            <a:spAutoFit/>
          </a:bodyPr>
          <a:lstStyle/>
          <a:p>
            <a:pPr marL="394335">
              <a:lnSpc>
                <a:spcPct val="100000"/>
              </a:lnSpc>
              <a:spcBef>
                <a:spcPts val="125"/>
              </a:spcBef>
            </a:pPr>
            <a:r>
              <a:rPr sz="3200" spc="140" dirty="0">
                <a:solidFill>
                  <a:srgbClr val="00B050"/>
                </a:solidFill>
              </a:rPr>
              <a:t>Planteamiento</a:t>
            </a:r>
            <a:r>
              <a:rPr sz="3200" spc="100" dirty="0">
                <a:solidFill>
                  <a:srgbClr val="00B050"/>
                </a:solidFill>
              </a:rPr>
              <a:t> del</a:t>
            </a:r>
            <a:r>
              <a:rPr sz="3200" spc="135" dirty="0">
                <a:solidFill>
                  <a:srgbClr val="00B050"/>
                </a:solidFill>
              </a:rPr>
              <a:t> </a:t>
            </a:r>
            <a:r>
              <a:rPr lang="es-CO" sz="3200" spc="165" dirty="0">
                <a:solidFill>
                  <a:srgbClr val="00B050"/>
                </a:solidFill>
              </a:rPr>
              <a:t>P</a:t>
            </a:r>
            <a:r>
              <a:rPr sz="3200" spc="165" dirty="0">
                <a:solidFill>
                  <a:srgbClr val="00B050"/>
                </a:solidFill>
              </a:rPr>
              <a:t>roblema</a:t>
            </a:r>
            <a:r>
              <a:rPr sz="3200" spc="50" dirty="0">
                <a:solidFill>
                  <a:srgbClr val="00B050"/>
                </a:solidFill>
              </a:rPr>
              <a:t> </a:t>
            </a:r>
            <a:r>
              <a:rPr sz="3200" spc="125" dirty="0">
                <a:solidFill>
                  <a:srgbClr val="00B050"/>
                </a:solidFill>
              </a:rPr>
              <a:t>y</a:t>
            </a:r>
            <a:r>
              <a:rPr sz="3200" spc="110" dirty="0">
                <a:solidFill>
                  <a:srgbClr val="00B050"/>
                </a:solidFill>
              </a:rPr>
              <a:t> </a:t>
            </a:r>
            <a:r>
              <a:rPr lang="es-CO" sz="3200" spc="140" dirty="0">
                <a:solidFill>
                  <a:srgbClr val="00B050"/>
                </a:solidFill>
              </a:rPr>
              <a:t>Pregunta</a:t>
            </a:r>
            <a:r>
              <a:rPr sz="3200" spc="50" dirty="0">
                <a:solidFill>
                  <a:srgbClr val="00B050"/>
                </a:solidFill>
              </a:rPr>
              <a:t> </a:t>
            </a:r>
            <a:r>
              <a:rPr lang="es-CO" sz="3200" spc="155" dirty="0">
                <a:solidFill>
                  <a:srgbClr val="00B050"/>
                </a:solidFill>
              </a:rPr>
              <a:t>P</a:t>
            </a:r>
            <a:r>
              <a:rPr sz="3200" spc="155" dirty="0">
                <a:solidFill>
                  <a:srgbClr val="00B050"/>
                </a:solidFill>
              </a:rPr>
              <a:t>roblema</a:t>
            </a:r>
            <a:endParaRPr sz="3200" dirty="0">
              <a:solidFill>
                <a:srgbClr val="00B050"/>
              </a:solidFill>
            </a:endParaRPr>
          </a:p>
        </p:txBody>
      </p:sp>
      <p:sp>
        <p:nvSpPr>
          <p:cNvPr id="3" name="object 3"/>
          <p:cNvSpPr txBox="1"/>
          <p:nvPr/>
        </p:nvSpPr>
        <p:spPr>
          <a:xfrm>
            <a:off x="726440" y="1371600"/>
            <a:ext cx="10739120" cy="4826962"/>
          </a:xfrm>
          <a:prstGeom prst="rect">
            <a:avLst/>
          </a:prstGeom>
        </p:spPr>
        <p:txBody>
          <a:bodyPr vert="horz" wrap="square" lIns="0" tIns="12700" rIns="0" bIns="0" rtlCol="0">
            <a:spAutoFit/>
          </a:bodyPr>
          <a:lstStyle/>
          <a:p>
            <a:pPr marL="12700" marR="5080">
              <a:lnSpc>
                <a:spcPct val="100099"/>
              </a:lnSpc>
              <a:spcBef>
                <a:spcPts val="100"/>
              </a:spcBef>
            </a:pPr>
            <a:r>
              <a:rPr lang="es-ES" sz="2400" dirty="0"/>
              <a:t>Durante una entrevista con representantes y empleados de la empresa “Vibra Positiva Pijamas”, se evidenció una desorganización general en los procesos internos de la empresa. Actualmente no se cuenta con una herramienta tecnológica que permita administrar eficientemente a los empleados, asignarles tareas, llevar el control del inventario ni gestionar las ventas. Además, la empresa carece de una plataforma digital para que los clientes puedan comprar productos de manera sencilla y recibir información sobre promociones. Esta falta de control y automatización limita el crecimiento, disminuye la eficiencia operativa y afecta la experiencia del cliente.</a:t>
            </a:r>
          </a:p>
          <a:p>
            <a:pPr marL="12700" marR="5080">
              <a:lnSpc>
                <a:spcPct val="100099"/>
              </a:lnSpc>
              <a:spcBef>
                <a:spcPts val="100"/>
              </a:spcBef>
            </a:pPr>
            <a:br>
              <a:rPr lang="es-MX" sz="2400" dirty="0">
                <a:latin typeface="Arial" panose="020B0604020202020204" pitchFamily="34" charset="0"/>
                <a:cs typeface="Arial" panose="020B0604020202020204" pitchFamily="34" charset="0"/>
              </a:rPr>
            </a:br>
            <a:r>
              <a:rPr lang="es-ES" sz="2400" dirty="0"/>
              <a:t>¿Cómo puede un sistema de información mejorar la organización interna, la gestión de tareas, el control de inventario y la atención a los clientes mediante ventas en línea en la empresa “Vibra Positiva Pijamas”?</a:t>
            </a:r>
            <a:endParaRPr lang="es-MX" sz="2400" dirty="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143000" y="2161421"/>
            <a:ext cx="9199880" cy="3382786"/>
          </a:xfrm>
          <a:prstGeom prst="rect">
            <a:avLst/>
          </a:prstGeom>
        </p:spPr>
        <p:txBody>
          <a:bodyPr vert="horz" wrap="square" lIns="0" tIns="7620" rIns="0" bIns="0" rtlCol="0">
            <a:spAutoFit/>
          </a:bodyPr>
          <a:lstStyle/>
          <a:p>
            <a:pPr marL="12700" marR="5080">
              <a:lnSpc>
                <a:spcPct val="102000"/>
              </a:lnSpc>
              <a:spcBef>
                <a:spcPts val="60"/>
              </a:spcBef>
            </a:pPr>
            <a:r>
              <a:rPr lang="es-ES" sz="2400" dirty="0"/>
              <a:t>La empresa “Vibra Positiva Pijamas” enfrenta dificultades en la organización de sus procesos internos y en la atención a sus clientes. No cuenta con una herramienta tecnológica que permita gestionar de forma eficiente a los usuarios, asignar tareas a los empleados, controlar el inventario ni facilitar las ventas. La implementación de un sistema de información integral permitirá automatizar estos procesos, mejorar la eficiencia operativa y ofrecer una mejor experiencia tanto al personal interno como a los clientes, optimizando el manejo general de la empresa.</a:t>
            </a:r>
            <a:endParaRPr lang="es-CO" sz="2400" dirty="0">
              <a:latin typeface="Calibri"/>
              <a:cs typeface="Calibri"/>
            </a:endParaRPr>
          </a:p>
        </p:txBody>
      </p:sp>
      <p:sp>
        <p:nvSpPr>
          <p:cNvPr id="7" name="object 3">
            <a:extLst>
              <a:ext uri="{FF2B5EF4-FFF2-40B4-BE49-F238E27FC236}">
                <a16:creationId xmlns:a16="http://schemas.microsoft.com/office/drawing/2014/main" id="{E21ED19A-C48C-55ED-B081-E60E89531DBF}"/>
              </a:ext>
            </a:extLst>
          </p:cNvPr>
          <p:cNvSpPr txBox="1">
            <a:spLocks/>
          </p:cNvSpPr>
          <p:nvPr/>
        </p:nvSpPr>
        <p:spPr>
          <a:xfrm>
            <a:off x="1143000" y="1143000"/>
            <a:ext cx="5551805" cy="701040"/>
          </a:xfrm>
          <a:prstGeom prst="rect">
            <a:avLst/>
          </a:prstGeom>
        </p:spPr>
        <p:txBody>
          <a:bodyPr vert="horz" wrap="square" lIns="0" tIns="16510" rIns="0" bIns="0" rtlCol="0">
            <a:spAutoFit/>
          </a:bodyPr>
          <a:lstStyle>
            <a:lvl1pPr>
              <a:defRPr sz="4400" b="0" i="0">
                <a:solidFill>
                  <a:schemeClr val="bg1"/>
                </a:solidFill>
                <a:latin typeface="Trebuchet MS"/>
                <a:ea typeface="+mj-ea"/>
                <a:cs typeface="Trebuchet MS"/>
              </a:defRPr>
            </a:lvl1pPr>
          </a:lstStyle>
          <a:p>
            <a:pPr marL="12700">
              <a:spcBef>
                <a:spcPts val="130"/>
              </a:spcBef>
            </a:pPr>
            <a:r>
              <a:rPr lang="es-MX" spc="105" dirty="0">
                <a:solidFill>
                  <a:srgbClr val="00B050"/>
                </a:solidFill>
              </a:rPr>
              <a:t>J</a:t>
            </a:r>
            <a:r>
              <a:rPr lang="es-CO" spc="105" dirty="0">
                <a:solidFill>
                  <a:srgbClr val="00B050"/>
                </a:solidFill>
              </a:rPr>
              <a:t>ustificación</a:t>
            </a:r>
            <a:endParaRPr lang="es-CO" spc="80" dirty="0">
              <a:solidFill>
                <a:srgbClr val="00B05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1212</TotalTime>
  <Words>935</Words>
  <Application>Microsoft Office PowerPoint</Application>
  <PresentationFormat>Panorámica</PresentationFormat>
  <Paragraphs>77</Paragraphs>
  <Slides>12</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Aptos</vt:lpstr>
      <vt:lpstr>Arial</vt:lpstr>
      <vt:lpstr>Calibri</vt:lpstr>
      <vt:lpstr>Trebuchet MS</vt:lpstr>
      <vt:lpstr>Wingdings</vt:lpstr>
      <vt:lpstr>Office Theme</vt:lpstr>
      <vt:lpstr>Implementación de un Sistema Integral de Gestión Total (SIGT)</vt:lpstr>
      <vt:lpstr>Objetivo General</vt:lpstr>
      <vt:lpstr>Objetivos Específicos</vt:lpstr>
      <vt:lpstr>Requisitos Funcionales</vt:lpstr>
      <vt:lpstr>Requisitos Funcionales</vt:lpstr>
      <vt:lpstr>Requisitos Funcionales</vt:lpstr>
      <vt:lpstr>Requisitos Funcionales</vt:lpstr>
      <vt:lpstr>Planteamiento del Problema y Pregunta Problema</vt:lpstr>
      <vt:lpstr>Presentación de PowerPoint</vt:lpstr>
      <vt:lpstr>Alcance del  Proyecto</vt:lpstr>
      <vt:lpstr>Toma de Evidencias Fotográficas</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Estructuración y organización de catálogo de ventas</dc:title>
  <dc:creator>Ambiente</dc:creator>
  <cp:lastModifiedBy>user</cp:lastModifiedBy>
  <cp:revision>20</cp:revision>
  <dcterms:created xsi:type="dcterms:W3CDTF">2024-10-11T12:49:26Z</dcterms:created>
  <dcterms:modified xsi:type="dcterms:W3CDTF">2025-06-29T23:10:29Z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2024-10-04T00:00:00Z</vt:filetime>
  </property>
  <property fmtid="{D5CDD505-2E9C-101B-9397-08002B2CF9AE}" pid="3" name="LastSaved">
    <vt:filetime>2024-10-11T00:00:00Z</vt:filetime>
  </property>
  <property fmtid="{D5CDD505-2E9C-101B-9397-08002B2CF9AE}" pid="4" name="MSIP_Label_1299739c-ad3d-4908-806e-4d91151a6e13_ActionId">
    <vt:lpwstr>8c6bc714-34a9-4b82-914e-50b1377a2da4</vt:lpwstr>
  </property>
  <property fmtid="{D5CDD505-2E9C-101B-9397-08002B2CF9AE}" pid="5" name="MSIP_Label_1299739c-ad3d-4908-806e-4d91151a6e13_ContentBits">
    <vt:lpwstr>0</vt:lpwstr>
  </property>
  <property fmtid="{D5CDD505-2E9C-101B-9397-08002B2CF9AE}" pid="6" name="MSIP_Label_1299739c-ad3d-4908-806e-4d91151a6e13_Enabled">
    <vt:lpwstr>true</vt:lpwstr>
  </property>
  <property fmtid="{D5CDD505-2E9C-101B-9397-08002B2CF9AE}" pid="7" name="MSIP_Label_1299739c-ad3d-4908-806e-4d91151a6e13_Method">
    <vt:lpwstr>Standard</vt:lpwstr>
  </property>
  <property fmtid="{D5CDD505-2E9C-101B-9397-08002B2CF9AE}" pid="8" name="MSIP_Label_1299739c-ad3d-4908-806e-4d91151a6e13_Name">
    <vt:lpwstr>All Employees (Unrestricted)</vt:lpwstr>
  </property>
  <property fmtid="{D5CDD505-2E9C-101B-9397-08002B2CF9AE}" pid="9" name="MSIP_Label_1299739c-ad3d-4908-806e-4d91151a6e13_SetDate">
    <vt:lpwstr>2022-08-12T19:17:55Z</vt:lpwstr>
  </property>
  <property fmtid="{D5CDD505-2E9C-101B-9397-08002B2CF9AE}" pid="10" name="MSIP_Label_1299739c-ad3d-4908-806e-4d91151a6e13_SiteId">
    <vt:lpwstr>cbc2c381-2f2e-4d93-91d1-506c9316ace7</vt:lpwstr>
  </property>
</Properties>
</file>