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58" r:id="rId4"/>
    <p:sldId id="259" r:id="rId5"/>
    <p:sldId id="269" r:id="rId6"/>
    <p:sldId id="270" r:id="rId7"/>
    <p:sldId id="262" r:id="rId8"/>
    <p:sldId id="261" r:id="rId9"/>
    <p:sldId id="264" r:id="rId10"/>
    <p:sldId id="266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587" autoAdjust="0"/>
  </p:normalViewPr>
  <p:slideViewPr>
    <p:cSldViewPr>
      <p:cViewPr varScale="1">
        <p:scale>
          <a:sx n="61" d="100"/>
          <a:sy n="61" d="100"/>
        </p:scale>
        <p:origin x="1074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50222" y="314335"/>
            <a:ext cx="174455" cy="17048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029950" y="512812"/>
            <a:ext cx="811530" cy="587375"/>
          </a:xfrm>
          <a:custGeom>
            <a:avLst/>
            <a:gdLst/>
            <a:ahLst/>
            <a:cxnLst/>
            <a:rect l="l" t="t" r="r" b="b"/>
            <a:pathLst>
              <a:path w="811529" h="587375">
                <a:moveTo>
                  <a:pt x="201536" y="77736"/>
                </a:moveTo>
                <a:lnTo>
                  <a:pt x="168719" y="51828"/>
                </a:lnTo>
                <a:lnTo>
                  <a:pt x="163169" y="50266"/>
                </a:lnTo>
                <a:lnTo>
                  <a:pt x="155905" y="48653"/>
                </a:lnTo>
                <a:lnTo>
                  <a:pt x="146977" y="46951"/>
                </a:lnTo>
                <a:lnTo>
                  <a:pt x="136436" y="45097"/>
                </a:lnTo>
                <a:lnTo>
                  <a:pt x="134353" y="45097"/>
                </a:lnTo>
                <a:lnTo>
                  <a:pt x="131229" y="44577"/>
                </a:lnTo>
                <a:lnTo>
                  <a:pt x="127063" y="43535"/>
                </a:lnTo>
                <a:lnTo>
                  <a:pt x="113093" y="41021"/>
                </a:lnTo>
                <a:lnTo>
                  <a:pt x="103174" y="38163"/>
                </a:lnTo>
                <a:lnTo>
                  <a:pt x="97256" y="35013"/>
                </a:lnTo>
                <a:lnTo>
                  <a:pt x="95300" y="31623"/>
                </a:lnTo>
                <a:lnTo>
                  <a:pt x="95300" y="28511"/>
                </a:lnTo>
                <a:lnTo>
                  <a:pt x="97383" y="26428"/>
                </a:lnTo>
                <a:lnTo>
                  <a:pt x="101028" y="24879"/>
                </a:lnTo>
                <a:lnTo>
                  <a:pt x="105194" y="23837"/>
                </a:lnTo>
                <a:lnTo>
                  <a:pt x="110921" y="22809"/>
                </a:lnTo>
                <a:lnTo>
                  <a:pt x="127584" y="22809"/>
                </a:lnTo>
                <a:lnTo>
                  <a:pt x="134874" y="23837"/>
                </a:lnTo>
                <a:lnTo>
                  <a:pt x="139560" y="25908"/>
                </a:lnTo>
                <a:lnTo>
                  <a:pt x="144767" y="27990"/>
                </a:lnTo>
                <a:lnTo>
                  <a:pt x="147370" y="31102"/>
                </a:lnTo>
                <a:lnTo>
                  <a:pt x="147370" y="35763"/>
                </a:lnTo>
                <a:lnTo>
                  <a:pt x="195808" y="35763"/>
                </a:lnTo>
                <a:lnTo>
                  <a:pt x="195808" y="34213"/>
                </a:lnTo>
                <a:lnTo>
                  <a:pt x="194627" y="26149"/>
                </a:lnTo>
                <a:lnTo>
                  <a:pt x="153555" y="2006"/>
                </a:lnTo>
                <a:lnTo>
                  <a:pt x="120294" y="0"/>
                </a:lnTo>
                <a:lnTo>
                  <a:pt x="101930" y="571"/>
                </a:lnTo>
                <a:lnTo>
                  <a:pt x="60921" y="8813"/>
                </a:lnTo>
                <a:lnTo>
                  <a:pt x="40614" y="39903"/>
                </a:lnTo>
                <a:lnTo>
                  <a:pt x="41656" y="44056"/>
                </a:lnTo>
                <a:lnTo>
                  <a:pt x="73482" y="65697"/>
                </a:lnTo>
                <a:lnTo>
                  <a:pt x="109880" y="73075"/>
                </a:lnTo>
                <a:lnTo>
                  <a:pt x="111963" y="73596"/>
                </a:lnTo>
                <a:lnTo>
                  <a:pt x="113525" y="73596"/>
                </a:lnTo>
                <a:lnTo>
                  <a:pt x="114566" y="74117"/>
                </a:lnTo>
                <a:lnTo>
                  <a:pt x="117690" y="74117"/>
                </a:lnTo>
                <a:lnTo>
                  <a:pt x="119773" y="74625"/>
                </a:lnTo>
                <a:lnTo>
                  <a:pt x="131775" y="77076"/>
                </a:lnTo>
                <a:lnTo>
                  <a:pt x="140411" y="79819"/>
                </a:lnTo>
                <a:lnTo>
                  <a:pt x="145618" y="82943"/>
                </a:lnTo>
                <a:lnTo>
                  <a:pt x="147370" y="86550"/>
                </a:lnTo>
                <a:lnTo>
                  <a:pt x="147370" y="89662"/>
                </a:lnTo>
                <a:lnTo>
                  <a:pt x="144767" y="91732"/>
                </a:lnTo>
                <a:lnTo>
                  <a:pt x="140081" y="93814"/>
                </a:lnTo>
                <a:lnTo>
                  <a:pt x="135394" y="95364"/>
                </a:lnTo>
                <a:lnTo>
                  <a:pt x="129146" y="96405"/>
                </a:lnTo>
                <a:lnTo>
                  <a:pt x="110401" y="96405"/>
                </a:lnTo>
                <a:lnTo>
                  <a:pt x="102069" y="95364"/>
                </a:lnTo>
                <a:lnTo>
                  <a:pt x="96862" y="93294"/>
                </a:lnTo>
                <a:lnTo>
                  <a:pt x="91655" y="90690"/>
                </a:lnTo>
                <a:lnTo>
                  <a:pt x="89052" y="87591"/>
                </a:lnTo>
                <a:lnTo>
                  <a:pt x="89052" y="82410"/>
                </a:lnTo>
                <a:lnTo>
                  <a:pt x="89573" y="81368"/>
                </a:lnTo>
                <a:lnTo>
                  <a:pt x="89573" y="79298"/>
                </a:lnTo>
                <a:lnTo>
                  <a:pt x="38531" y="79298"/>
                </a:lnTo>
                <a:lnTo>
                  <a:pt x="38531" y="81368"/>
                </a:lnTo>
                <a:lnTo>
                  <a:pt x="67500" y="114693"/>
                </a:lnTo>
                <a:lnTo>
                  <a:pt x="116128" y="119722"/>
                </a:lnTo>
                <a:lnTo>
                  <a:pt x="135572" y="119138"/>
                </a:lnTo>
                <a:lnTo>
                  <a:pt x="179654" y="110388"/>
                </a:lnTo>
                <a:lnTo>
                  <a:pt x="201536" y="82943"/>
                </a:lnTo>
                <a:lnTo>
                  <a:pt x="201536" y="77736"/>
                </a:lnTo>
                <a:close/>
              </a:path>
              <a:path w="811529" h="587375">
                <a:moveTo>
                  <a:pt x="364528" y="92773"/>
                </a:moveTo>
                <a:lnTo>
                  <a:pt x="274955" y="92773"/>
                </a:lnTo>
                <a:lnTo>
                  <a:pt x="274955" y="69964"/>
                </a:lnTo>
                <a:lnTo>
                  <a:pt x="354634" y="69964"/>
                </a:lnTo>
                <a:lnTo>
                  <a:pt x="354634" y="45097"/>
                </a:lnTo>
                <a:lnTo>
                  <a:pt x="274955" y="45097"/>
                </a:lnTo>
                <a:lnTo>
                  <a:pt x="274955" y="26949"/>
                </a:lnTo>
                <a:lnTo>
                  <a:pt x="361403" y="26949"/>
                </a:lnTo>
                <a:lnTo>
                  <a:pt x="361403" y="1562"/>
                </a:lnTo>
                <a:lnTo>
                  <a:pt x="222885" y="1562"/>
                </a:lnTo>
                <a:lnTo>
                  <a:pt x="222885" y="117640"/>
                </a:lnTo>
                <a:lnTo>
                  <a:pt x="364528" y="117640"/>
                </a:lnTo>
                <a:lnTo>
                  <a:pt x="364528" y="92773"/>
                </a:lnTo>
                <a:close/>
              </a:path>
              <a:path w="811529" h="587375">
                <a:moveTo>
                  <a:pt x="372338" y="147193"/>
                </a:moveTo>
                <a:lnTo>
                  <a:pt x="0" y="147193"/>
                </a:lnTo>
                <a:lnTo>
                  <a:pt x="0" y="208851"/>
                </a:lnTo>
                <a:lnTo>
                  <a:pt x="231216" y="208851"/>
                </a:lnTo>
                <a:lnTo>
                  <a:pt x="241592" y="211658"/>
                </a:lnTo>
                <a:lnTo>
                  <a:pt x="248602" y="218833"/>
                </a:lnTo>
                <a:lnTo>
                  <a:pt x="251206" y="228536"/>
                </a:lnTo>
                <a:lnTo>
                  <a:pt x="248399" y="238912"/>
                </a:lnTo>
                <a:lnTo>
                  <a:pt x="107276" y="484047"/>
                </a:lnTo>
                <a:lnTo>
                  <a:pt x="153619" y="527583"/>
                </a:lnTo>
                <a:lnTo>
                  <a:pt x="372338" y="147193"/>
                </a:lnTo>
                <a:close/>
              </a:path>
              <a:path w="811529" h="587375">
                <a:moveTo>
                  <a:pt x="572325" y="1562"/>
                </a:moveTo>
                <a:lnTo>
                  <a:pt x="522325" y="1562"/>
                </a:lnTo>
                <a:lnTo>
                  <a:pt x="522325" y="79806"/>
                </a:lnTo>
                <a:lnTo>
                  <a:pt x="486473" y="39903"/>
                </a:lnTo>
                <a:lnTo>
                  <a:pt x="452018" y="1562"/>
                </a:lnTo>
                <a:lnTo>
                  <a:pt x="386397" y="1562"/>
                </a:lnTo>
                <a:lnTo>
                  <a:pt x="386397" y="117640"/>
                </a:lnTo>
                <a:lnTo>
                  <a:pt x="435876" y="117640"/>
                </a:lnTo>
                <a:lnTo>
                  <a:pt x="435876" y="39903"/>
                </a:lnTo>
                <a:lnTo>
                  <a:pt x="504088" y="117640"/>
                </a:lnTo>
                <a:lnTo>
                  <a:pt x="572325" y="117640"/>
                </a:lnTo>
                <a:lnTo>
                  <a:pt x="572325" y="79806"/>
                </a:lnTo>
                <a:lnTo>
                  <a:pt x="572325" y="1562"/>
                </a:lnTo>
                <a:close/>
              </a:path>
              <a:path w="811529" h="587375">
                <a:moveTo>
                  <a:pt x="615543" y="558152"/>
                </a:moveTo>
                <a:lnTo>
                  <a:pt x="489902" y="350596"/>
                </a:lnTo>
                <a:lnTo>
                  <a:pt x="405676" y="211455"/>
                </a:lnTo>
                <a:lnTo>
                  <a:pt x="405142" y="211455"/>
                </a:lnTo>
                <a:lnTo>
                  <a:pt x="405142" y="211975"/>
                </a:lnTo>
                <a:lnTo>
                  <a:pt x="199974" y="559714"/>
                </a:lnTo>
                <a:lnTo>
                  <a:pt x="254647" y="587171"/>
                </a:lnTo>
                <a:lnTo>
                  <a:pt x="389001" y="360705"/>
                </a:lnTo>
                <a:lnTo>
                  <a:pt x="396735" y="353123"/>
                </a:lnTo>
                <a:lnTo>
                  <a:pt x="406717" y="350596"/>
                </a:lnTo>
                <a:lnTo>
                  <a:pt x="416687" y="353123"/>
                </a:lnTo>
                <a:lnTo>
                  <a:pt x="424421" y="360705"/>
                </a:lnTo>
                <a:lnTo>
                  <a:pt x="559816" y="587171"/>
                </a:lnTo>
                <a:lnTo>
                  <a:pt x="615543" y="558152"/>
                </a:lnTo>
                <a:close/>
              </a:path>
              <a:path w="811529" h="587375">
                <a:moveTo>
                  <a:pt x="790486" y="117640"/>
                </a:moveTo>
                <a:lnTo>
                  <a:pt x="776732" y="96913"/>
                </a:lnTo>
                <a:lnTo>
                  <a:pt x="759866" y="71526"/>
                </a:lnTo>
                <a:lnTo>
                  <a:pt x="732002" y="29552"/>
                </a:lnTo>
                <a:lnTo>
                  <a:pt x="713422" y="1562"/>
                </a:lnTo>
                <a:lnTo>
                  <a:pt x="706691" y="1562"/>
                </a:lnTo>
                <a:lnTo>
                  <a:pt x="706691" y="71526"/>
                </a:lnTo>
                <a:lnTo>
                  <a:pt x="655637" y="71526"/>
                </a:lnTo>
                <a:lnTo>
                  <a:pt x="682205" y="29552"/>
                </a:lnTo>
                <a:lnTo>
                  <a:pt x="706691" y="71526"/>
                </a:lnTo>
                <a:lnTo>
                  <a:pt x="706691" y="1562"/>
                </a:lnTo>
                <a:lnTo>
                  <a:pt x="656158" y="1562"/>
                </a:lnTo>
                <a:lnTo>
                  <a:pt x="575449" y="117640"/>
                </a:lnTo>
                <a:lnTo>
                  <a:pt x="627519" y="117640"/>
                </a:lnTo>
                <a:lnTo>
                  <a:pt x="640016" y="96913"/>
                </a:lnTo>
                <a:lnTo>
                  <a:pt x="720712" y="96913"/>
                </a:lnTo>
                <a:lnTo>
                  <a:pt x="732726" y="117640"/>
                </a:lnTo>
                <a:lnTo>
                  <a:pt x="790486" y="117640"/>
                </a:lnTo>
                <a:close/>
              </a:path>
              <a:path w="811529" h="587375">
                <a:moveTo>
                  <a:pt x="811377" y="147193"/>
                </a:moveTo>
                <a:lnTo>
                  <a:pt x="438480" y="147193"/>
                </a:lnTo>
                <a:lnTo>
                  <a:pt x="657199" y="527583"/>
                </a:lnTo>
                <a:lnTo>
                  <a:pt x="703567" y="484047"/>
                </a:lnTo>
                <a:lnTo>
                  <a:pt x="562419" y="238912"/>
                </a:lnTo>
                <a:lnTo>
                  <a:pt x="559612" y="228536"/>
                </a:lnTo>
                <a:lnTo>
                  <a:pt x="562229" y="218833"/>
                </a:lnTo>
                <a:lnTo>
                  <a:pt x="569226" y="211658"/>
                </a:lnTo>
                <a:lnTo>
                  <a:pt x="579615" y="208851"/>
                </a:lnTo>
                <a:lnTo>
                  <a:pt x="811377" y="208851"/>
                </a:lnTo>
                <a:lnTo>
                  <a:pt x="811377" y="14719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3" y="3435861"/>
            <a:ext cx="12182853" cy="393454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340488"/>
            <a:ext cx="12192000" cy="21960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1340488"/>
            <a:ext cx="12187555" cy="215265"/>
          </a:xfrm>
          <a:custGeom>
            <a:avLst/>
            <a:gdLst/>
            <a:ahLst/>
            <a:cxnLst/>
            <a:rect l="l" t="t" r="r" b="b"/>
            <a:pathLst>
              <a:path w="12187555" h="215265">
                <a:moveTo>
                  <a:pt x="12184380" y="214884"/>
                </a:moveTo>
                <a:lnTo>
                  <a:pt x="0" y="214884"/>
                </a:lnTo>
                <a:lnTo>
                  <a:pt x="0" y="0"/>
                </a:lnTo>
                <a:lnTo>
                  <a:pt x="12184380" y="0"/>
                </a:lnTo>
                <a:lnTo>
                  <a:pt x="12184380" y="214884"/>
                </a:lnTo>
                <a:close/>
              </a:path>
            </a:pathLst>
          </a:custGeom>
          <a:solidFill>
            <a:srgbClr val="38A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70697" y="1573815"/>
            <a:ext cx="868897" cy="150976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5670697" y="1573815"/>
            <a:ext cx="864869" cy="146685"/>
          </a:xfrm>
          <a:custGeom>
            <a:avLst/>
            <a:gdLst/>
            <a:ahLst/>
            <a:cxnLst/>
            <a:rect l="l" t="t" r="r" b="b"/>
            <a:pathLst>
              <a:path w="864870" h="146685">
                <a:moveTo>
                  <a:pt x="864108" y="146304"/>
                </a:moveTo>
                <a:lnTo>
                  <a:pt x="0" y="146304"/>
                </a:lnTo>
                <a:lnTo>
                  <a:pt x="0" y="0"/>
                </a:lnTo>
                <a:lnTo>
                  <a:pt x="864108" y="0"/>
                </a:lnTo>
                <a:lnTo>
                  <a:pt x="864108" y="146304"/>
                </a:lnTo>
                <a:close/>
              </a:path>
            </a:pathLst>
          </a:custGeom>
          <a:solidFill>
            <a:srgbClr val="31A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629539" y="1743092"/>
            <a:ext cx="937494" cy="512405"/>
          </a:xfrm>
          <a:prstGeom prst="rect">
            <a:avLst/>
          </a:prstGeom>
        </p:spPr>
      </p:pic>
      <p:sp>
        <p:nvSpPr>
          <p:cNvPr id="22" name="bg object 22"/>
          <p:cNvSpPr/>
          <p:nvPr/>
        </p:nvSpPr>
        <p:spPr>
          <a:xfrm>
            <a:off x="5629539" y="1743092"/>
            <a:ext cx="933450" cy="508000"/>
          </a:xfrm>
          <a:custGeom>
            <a:avLst/>
            <a:gdLst/>
            <a:ahLst/>
            <a:cxnLst/>
            <a:rect l="l" t="t" r="r" b="b"/>
            <a:pathLst>
              <a:path w="933450" h="508000">
                <a:moveTo>
                  <a:pt x="932688" y="507492"/>
                </a:moveTo>
                <a:lnTo>
                  <a:pt x="0" y="507492"/>
                </a:lnTo>
                <a:lnTo>
                  <a:pt x="0" y="0"/>
                </a:lnTo>
                <a:lnTo>
                  <a:pt x="932688" y="0"/>
                </a:lnTo>
                <a:lnTo>
                  <a:pt x="932688" y="507492"/>
                </a:lnTo>
                <a:close/>
              </a:path>
            </a:pathLst>
          </a:custGeom>
          <a:solidFill>
            <a:srgbClr val="38A80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5265882"/>
            <a:ext cx="12187555" cy="499109"/>
          </a:xfrm>
          <a:custGeom>
            <a:avLst/>
            <a:gdLst/>
            <a:ahLst/>
            <a:cxnLst/>
            <a:rect l="l" t="t" r="r" b="b"/>
            <a:pathLst>
              <a:path w="12187555" h="499110">
                <a:moveTo>
                  <a:pt x="12184380" y="498348"/>
                </a:moveTo>
                <a:lnTo>
                  <a:pt x="0" y="498348"/>
                </a:lnTo>
                <a:lnTo>
                  <a:pt x="0" y="0"/>
                </a:lnTo>
                <a:lnTo>
                  <a:pt x="12184380" y="0"/>
                </a:lnTo>
                <a:lnTo>
                  <a:pt x="12184380" y="498348"/>
                </a:lnTo>
                <a:close/>
              </a:path>
            </a:pathLst>
          </a:custGeom>
          <a:solidFill>
            <a:srgbClr val="3FA30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394045" y="304427"/>
            <a:ext cx="182752" cy="183596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1058525" y="517258"/>
            <a:ext cx="850265" cy="616585"/>
          </a:xfrm>
          <a:custGeom>
            <a:avLst/>
            <a:gdLst/>
            <a:ahLst/>
            <a:cxnLst/>
            <a:rect l="l" t="t" r="r" b="b"/>
            <a:pathLst>
              <a:path w="850265" h="616585">
                <a:moveTo>
                  <a:pt x="211112" y="81864"/>
                </a:moveTo>
                <a:lnTo>
                  <a:pt x="176669" y="54305"/>
                </a:lnTo>
                <a:lnTo>
                  <a:pt x="143040" y="47815"/>
                </a:lnTo>
                <a:lnTo>
                  <a:pt x="140601" y="47383"/>
                </a:lnTo>
                <a:lnTo>
                  <a:pt x="137363" y="46570"/>
                </a:lnTo>
                <a:lnTo>
                  <a:pt x="132905" y="46202"/>
                </a:lnTo>
                <a:lnTo>
                  <a:pt x="118478" y="43307"/>
                </a:lnTo>
                <a:lnTo>
                  <a:pt x="108089" y="40157"/>
                </a:lnTo>
                <a:lnTo>
                  <a:pt x="101790" y="36791"/>
                </a:lnTo>
                <a:lnTo>
                  <a:pt x="99682" y="33235"/>
                </a:lnTo>
                <a:lnTo>
                  <a:pt x="99682" y="30365"/>
                </a:lnTo>
                <a:lnTo>
                  <a:pt x="101701" y="27940"/>
                </a:lnTo>
                <a:lnTo>
                  <a:pt x="106159" y="26314"/>
                </a:lnTo>
                <a:lnTo>
                  <a:pt x="110210" y="25120"/>
                </a:lnTo>
                <a:lnTo>
                  <a:pt x="116293" y="24320"/>
                </a:lnTo>
                <a:lnTo>
                  <a:pt x="133718" y="24320"/>
                </a:lnTo>
                <a:lnTo>
                  <a:pt x="141414" y="25120"/>
                </a:lnTo>
                <a:lnTo>
                  <a:pt x="146685" y="27559"/>
                </a:lnTo>
                <a:lnTo>
                  <a:pt x="151549" y="29552"/>
                </a:lnTo>
                <a:lnTo>
                  <a:pt x="154381" y="32804"/>
                </a:lnTo>
                <a:lnTo>
                  <a:pt x="154381" y="37655"/>
                </a:lnTo>
                <a:lnTo>
                  <a:pt x="205041" y="37655"/>
                </a:lnTo>
                <a:lnTo>
                  <a:pt x="205041" y="36042"/>
                </a:lnTo>
                <a:lnTo>
                  <a:pt x="203822" y="27520"/>
                </a:lnTo>
                <a:lnTo>
                  <a:pt x="202222" y="24320"/>
                </a:lnTo>
                <a:lnTo>
                  <a:pt x="200177" y="20193"/>
                </a:lnTo>
                <a:lnTo>
                  <a:pt x="160959" y="2336"/>
                </a:lnTo>
                <a:lnTo>
                  <a:pt x="126022" y="0"/>
                </a:lnTo>
                <a:lnTo>
                  <a:pt x="106870" y="609"/>
                </a:lnTo>
                <a:lnTo>
                  <a:pt x="64020" y="9728"/>
                </a:lnTo>
                <a:lnTo>
                  <a:pt x="42951" y="41719"/>
                </a:lnTo>
                <a:lnTo>
                  <a:pt x="43751" y="46202"/>
                </a:lnTo>
                <a:lnTo>
                  <a:pt x="46189" y="50253"/>
                </a:lnTo>
                <a:lnTo>
                  <a:pt x="48209" y="54305"/>
                </a:lnTo>
                <a:lnTo>
                  <a:pt x="94030" y="72872"/>
                </a:lnTo>
                <a:lnTo>
                  <a:pt x="115074" y="76593"/>
                </a:lnTo>
                <a:lnTo>
                  <a:pt x="119126" y="77406"/>
                </a:lnTo>
                <a:lnTo>
                  <a:pt x="120345" y="77812"/>
                </a:lnTo>
                <a:lnTo>
                  <a:pt x="121564" y="77812"/>
                </a:lnTo>
                <a:lnTo>
                  <a:pt x="123177" y="78219"/>
                </a:lnTo>
                <a:lnTo>
                  <a:pt x="154381" y="90779"/>
                </a:lnTo>
                <a:lnTo>
                  <a:pt x="154381" y="94030"/>
                </a:lnTo>
                <a:lnTo>
                  <a:pt x="151955" y="96469"/>
                </a:lnTo>
                <a:lnTo>
                  <a:pt x="142227" y="100520"/>
                </a:lnTo>
                <a:lnTo>
                  <a:pt x="135343" y="101320"/>
                </a:lnTo>
                <a:lnTo>
                  <a:pt x="115481" y="101320"/>
                </a:lnTo>
                <a:lnTo>
                  <a:pt x="106972" y="100114"/>
                </a:lnTo>
                <a:lnTo>
                  <a:pt x="101701" y="98082"/>
                </a:lnTo>
                <a:lnTo>
                  <a:pt x="96431" y="95656"/>
                </a:lnTo>
                <a:lnTo>
                  <a:pt x="93599" y="91998"/>
                </a:lnTo>
                <a:lnTo>
                  <a:pt x="93599" y="85521"/>
                </a:lnTo>
                <a:lnTo>
                  <a:pt x="94005" y="83896"/>
                </a:lnTo>
                <a:lnTo>
                  <a:pt x="94005" y="83489"/>
                </a:lnTo>
                <a:lnTo>
                  <a:pt x="40513" y="83489"/>
                </a:lnTo>
                <a:lnTo>
                  <a:pt x="40513" y="85521"/>
                </a:lnTo>
                <a:lnTo>
                  <a:pt x="70726" y="120586"/>
                </a:lnTo>
                <a:lnTo>
                  <a:pt x="121564" y="126060"/>
                </a:lnTo>
                <a:lnTo>
                  <a:pt x="142087" y="125387"/>
                </a:lnTo>
                <a:lnTo>
                  <a:pt x="188010" y="115925"/>
                </a:lnTo>
                <a:lnTo>
                  <a:pt x="211112" y="87134"/>
                </a:lnTo>
                <a:lnTo>
                  <a:pt x="211112" y="81864"/>
                </a:lnTo>
                <a:close/>
              </a:path>
              <a:path w="850265" h="616585">
                <a:moveTo>
                  <a:pt x="382117" y="97269"/>
                </a:moveTo>
                <a:lnTo>
                  <a:pt x="288099" y="97269"/>
                </a:lnTo>
                <a:lnTo>
                  <a:pt x="288099" y="73748"/>
                </a:lnTo>
                <a:lnTo>
                  <a:pt x="371576" y="73748"/>
                </a:lnTo>
                <a:lnTo>
                  <a:pt x="371576" y="47815"/>
                </a:lnTo>
                <a:lnTo>
                  <a:pt x="288099" y="47815"/>
                </a:lnTo>
                <a:lnTo>
                  <a:pt x="288099" y="28371"/>
                </a:lnTo>
                <a:lnTo>
                  <a:pt x="378472" y="28371"/>
                </a:lnTo>
                <a:lnTo>
                  <a:pt x="378472" y="2006"/>
                </a:lnTo>
                <a:lnTo>
                  <a:pt x="233400" y="2006"/>
                </a:lnTo>
                <a:lnTo>
                  <a:pt x="233400" y="124028"/>
                </a:lnTo>
                <a:lnTo>
                  <a:pt x="382117" y="124028"/>
                </a:lnTo>
                <a:lnTo>
                  <a:pt x="382117" y="97269"/>
                </a:lnTo>
                <a:close/>
              </a:path>
              <a:path w="850265" h="616585">
                <a:moveTo>
                  <a:pt x="390220" y="154838"/>
                </a:moveTo>
                <a:lnTo>
                  <a:pt x="0" y="154838"/>
                </a:lnTo>
                <a:lnTo>
                  <a:pt x="0" y="218897"/>
                </a:lnTo>
                <a:lnTo>
                  <a:pt x="242316" y="218897"/>
                </a:lnTo>
                <a:lnTo>
                  <a:pt x="253136" y="221894"/>
                </a:lnTo>
                <a:lnTo>
                  <a:pt x="260540" y="229527"/>
                </a:lnTo>
                <a:lnTo>
                  <a:pt x="263398" y="239750"/>
                </a:lnTo>
                <a:lnTo>
                  <a:pt x="260540" y="250507"/>
                </a:lnTo>
                <a:lnTo>
                  <a:pt x="112242" y="507936"/>
                </a:lnTo>
                <a:lnTo>
                  <a:pt x="160858" y="553745"/>
                </a:lnTo>
                <a:lnTo>
                  <a:pt x="390220" y="154838"/>
                </a:lnTo>
                <a:close/>
              </a:path>
              <a:path w="850265" h="616585">
                <a:moveTo>
                  <a:pt x="599694" y="2006"/>
                </a:moveTo>
                <a:lnTo>
                  <a:pt x="547420" y="2006"/>
                </a:lnTo>
                <a:lnTo>
                  <a:pt x="547420" y="83896"/>
                </a:lnTo>
                <a:lnTo>
                  <a:pt x="509447" y="41719"/>
                </a:lnTo>
                <a:lnTo>
                  <a:pt x="473697" y="2006"/>
                </a:lnTo>
                <a:lnTo>
                  <a:pt x="404812" y="2006"/>
                </a:lnTo>
                <a:lnTo>
                  <a:pt x="404812" y="124028"/>
                </a:lnTo>
                <a:lnTo>
                  <a:pt x="457073" y="124028"/>
                </a:lnTo>
                <a:lnTo>
                  <a:pt x="457073" y="41719"/>
                </a:lnTo>
                <a:lnTo>
                  <a:pt x="528396" y="124028"/>
                </a:lnTo>
                <a:lnTo>
                  <a:pt x="599694" y="124028"/>
                </a:lnTo>
                <a:lnTo>
                  <a:pt x="599694" y="83896"/>
                </a:lnTo>
                <a:lnTo>
                  <a:pt x="599694" y="2006"/>
                </a:lnTo>
                <a:close/>
              </a:path>
              <a:path w="850265" h="616585">
                <a:moveTo>
                  <a:pt x="644690" y="585762"/>
                </a:moveTo>
                <a:lnTo>
                  <a:pt x="513054" y="367969"/>
                </a:lnTo>
                <a:lnTo>
                  <a:pt x="424662" y="221729"/>
                </a:lnTo>
                <a:lnTo>
                  <a:pt x="424662" y="222135"/>
                </a:lnTo>
                <a:lnTo>
                  <a:pt x="424256" y="222948"/>
                </a:lnTo>
                <a:lnTo>
                  <a:pt x="209892" y="587794"/>
                </a:lnTo>
                <a:lnTo>
                  <a:pt x="267030" y="616165"/>
                </a:lnTo>
                <a:lnTo>
                  <a:pt x="407644" y="378612"/>
                </a:lnTo>
                <a:lnTo>
                  <a:pt x="415848" y="370636"/>
                </a:lnTo>
                <a:lnTo>
                  <a:pt x="426224" y="367969"/>
                </a:lnTo>
                <a:lnTo>
                  <a:pt x="436524" y="370636"/>
                </a:lnTo>
                <a:lnTo>
                  <a:pt x="444512" y="378612"/>
                </a:lnTo>
                <a:lnTo>
                  <a:pt x="586359" y="616165"/>
                </a:lnTo>
                <a:lnTo>
                  <a:pt x="644690" y="585762"/>
                </a:lnTo>
                <a:close/>
              </a:path>
              <a:path w="850265" h="616585">
                <a:moveTo>
                  <a:pt x="828268" y="124028"/>
                </a:moveTo>
                <a:lnTo>
                  <a:pt x="813523" y="101727"/>
                </a:lnTo>
                <a:lnTo>
                  <a:pt x="796112" y="75374"/>
                </a:lnTo>
                <a:lnTo>
                  <a:pt x="766660" y="30797"/>
                </a:lnTo>
                <a:lnTo>
                  <a:pt x="747623" y="2006"/>
                </a:lnTo>
                <a:lnTo>
                  <a:pt x="740714" y="2006"/>
                </a:lnTo>
                <a:lnTo>
                  <a:pt x="740714" y="75374"/>
                </a:lnTo>
                <a:lnTo>
                  <a:pt x="686816" y="75374"/>
                </a:lnTo>
                <a:lnTo>
                  <a:pt x="714413" y="30797"/>
                </a:lnTo>
                <a:lnTo>
                  <a:pt x="740714" y="75374"/>
                </a:lnTo>
                <a:lnTo>
                  <a:pt x="740714" y="2006"/>
                </a:lnTo>
                <a:lnTo>
                  <a:pt x="687247" y="2006"/>
                </a:lnTo>
                <a:lnTo>
                  <a:pt x="602945" y="124028"/>
                </a:lnTo>
                <a:lnTo>
                  <a:pt x="657656" y="124028"/>
                </a:lnTo>
                <a:lnTo>
                  <a:pt x="670610" y="101727"/>
                </a:lnTo>
                <a:lnTo>
                  <a:pt x="755294" y="101727"/>
                </a:lnTo>
                <a:lnTo>
                  <a:pt x="767448" y="124028"/>
                </a:lnTo>
                <a:lnTo>
                  <a:pt x="828268" y="124028"/>
                </a:lnTo>
                <a:close/>
              </a:path>
              <a:path w="850265" h="616585">
                <a:moveTo>
                  <a:pt x="849757" y="154838"/>
                </a:moveTo>
                <a:lnTo>
                  <a:pt x="459511" y="154838"/>
                </a:lnTo>
                <a:lnTo>
                  <a:pt x="688441" y="553745"/>
                </a:lnTo>
                <a:lnTo>
                  <a:pt x="737095" y="507936"/>
                </a:lnTo>
                <a:lnTo>
                  <a:pt x="589165" y="250507"/>
                </a:lnTo>
                <a:lnTo>
                  <a:pt x="586320" y="239750"/>
                </a:lnTo>
                <a:lnTo>
                  <a:pt x="589178" y="229527"/>
                </a:lnTo>
                <a:lnTo>
                  <a:pt x="596595" y="221894"/>
                </a:lnTo>
                <a:lnTo>
                  <a:pt x="607428" y="218897"/>
                </a:lnTo>
                <a:lnTo>
                  <a:pt x="849757" y="218897"/>
                </a:lnTo>
                <a:lnTo>
                  <a:pt x="849757" y="154838"/>
                </a:lnTo>
                <a:close/>
              </a:path>
            </a:pathLst>
          </a:custGeom>
          <a:solidFill>
            <a:srgbClr val="39A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305" y="354647"/>
            <a:ext cx="10403204" cy="10976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7575" y="2260345"/>
            <a:ext cx="10250170" cy="2959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152400"/>
            <a:ext cx="12191999" cy="68579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2438400"/>
            <a:ext cx="9753600" cy="972382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400"/>
              </a:lnSpc>
              <a:spcBef>
                <a:spcPts val="60"/>
              </a:spcBef>
            </a:pPr>
            <a:r>
              <a:rPr lang="es-MX" sz="3200" b="1" spc="160" dirty="0">
                <a:solidFill>
                  <a:srgbClr val="404040"/>
                </a:solidFill>
              </a:rPr>
              <a:t>Implementación de un Sistema Integral de Gestión de Personal (SIGP)</a:t>
            </a:r>
            <a:endParaRPr sz="36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3447219"/>
            <a:ext cx="3039745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 err="1">
                <a:latin typeface="Calibri"/>
                <a:cs typeface="Calibri"/>
              </a:rPr>
              <a:t>Integrantes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</a:pPr>
            <a:r>
              <a:rPr lang="es-CO" sz="1800" dirty="0">
                <a:latin typeface="Calibri"/>
                <a:cs typeface="Calibri"/>
              </a:rPr>
              <a:t>Wilmer</a:t>
            </a:r>
            <a:r>
              <a:rPr lang="es-CO" sz="1800" spc="-80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Felipe</a:t>
            </a:r>
            <a:r>
              <a:rPr lang="es-CO" sz="1800" spc="-50" dirty="0">
                <a:latin typeface="Calibri"/>
                <a:cs typeface="Calibri"/>
              </a:rPr>
              <a:t> </a:t>
            </a:r>
            <a:r>
              <a:rPr lang="es-CO" sz="1800" dirty="0">
                <a:latin typeface="Calibri"/>
                <a:cs typeface="Calibri"/>
              </a:rPr>
              <a:t>Pérez</a:t>
            </a:r>
            <a:r>
              <a:rPr lang="es-CO" sz="1800" spc="-15" dirty="0">
                <a:latin typeface="Calibri"/>
                <a:cs typeface="Calibri"/>
              </a:rPr>
              <a:t> </a:t>
            </a:r>
            <a:r>
              <a:rPr lang="es-CO" sz="1800" spc="-10" dirty="0">
                <a:latin typeface="Calibri"/>
                <a:cs typeface="Calibri"/>
              </a:rPr>
              <a:t>Camacho </a:t>
            </a:r>
            <a:r>
              <a:rPr sz="1800" dirty="0">
                <a:latin typeface="Calibri"/>
                <a:cs typeface="Calibri"/>
              </a:rPr>
              <a:t>Cristian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Mateo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Valencia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Peña </a:t>
            </a:r>
            <a:r>
              <a:rPr sz="1800" dirty="0">
                <a:latin typeface="Calibri"/>
                <a:cs typeface="Calibri"/>
              </a:rPr>
              <a:t>Juan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Esteban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Cruz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Borja</a:t>
            </a:r>
            <a:endParaRPr lang="es-MX" sz="1800" spc="-20" dirty="0">
              <a:latin typeface="Calibri"/>
              <a:cs typeface="Calibri"/>
            </a:endParaRPr>
          </a:p>
          <a:p>
            <a:pPr marL="12700" marR="1960880">
              <a:lnSpc>
                <a:spcPct val="99100"/>
              </a:lnSpc>
              <a:spcBef>
                <a:spcPts val="40"/>
              </a:spcBef>
            </a:pPr>
            <a:r>
              <a:rPr sz="1800" b="1" spc="-10" dirty="0" err="1">
                <a:latin typeface="Calibri"/>
                <a:cs typeface="Calibri"/>
              </a:rPr>
              <a:t>Ficha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2996193 </a:t>
            </a:r>
            <a:r>
              <a:rPr sz="1800" b="1" spc="-20" dirty="0">
                <a:latin typeface="Calibri"/>
                <a:cs typeface="Calibri"/>
              </a:rPr>
              <a:t>ADSO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C7DDDE9D-2921-AE7B-EE92-6E17B6B73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71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609600"/>
            <a:ext cx="10403204" cy="928844"/>
          </a:xfrm>
          <a:prstGeom prst="rect">
            <a:avLst/>
          </a:prstGeom>
        </p:spPr>
        <p:txBody>
          <a:bodyPr vert="horz" wrap="square" lIns="0" tIns="432181" rIns="0" bIns="0" rtlCol="0">
            <a:spAutoFit/>
          </a:bodyPr>
          <a:lstStyle/>
          <a:p>
            <a:pPr marL="394335">
              <a:lnSpc>
                <a:spcPct val="100000"/>
              </a:lnSpc>
              <a:spcBef>
                <a:spcPts val="125"/>
              </a:spcBef>
            </a:pPr>
            <a:r>
              <a:rPr sz="3200" spc="140" dirty="0">
                <a:solidFill>
                  <a:srgbClr val="00B050"/>
                </a:solidFill>
              </a:rPr>
              <a:t>Planteamiento</a:t>
            </a:r>
            <a:r>
              <a:rPr sz="3200" spc="100" dirty="0">
                <a:solidFill>
                  <a:srgbClr val="00B050"/>
                </a:solidFill>
              </a:rPr>
              <a:t> del</a:t>
            </a:r>
            <a:r>
              <a:rPr sz="3200" spc="135" dirty="0">
                <a:solidFill>
                  <a:srgbClr val="00B050"/>
                </a:solidFill>
              </a:rPr>
              <a:t> </a:t>
            </a:r>
            <a:r>
              <a:rPr lang="es-CO" sz="3200" spc="165" dirty="0">
                <a:solidFill>
                  <a:srgbClr val="00B050"/>
                </a:solidFill>
              </a:rPr>
              <a:t>P</a:t>
            </a:r>
            <a:r>
              <a:rPr sz="3200" spc="165" dirty="0">
                <a:solidFill>
                  <a:srgbClr val="00B050"/>
                </a:solidFill>
              </a:rPr>
              <a:t>roblema</a:t>
            </a:r>
            <a:r>
              <a:rPr sz="3200" spc="50" dirty="0">
                <a:solidFill>
                  <a:srgbClr val="00B050"/>
                </a:solidFill>
              </a:rPr>
              <a:t> </a:t>
            </a:r>
            <a:r>
              <a:rPr sz="3200" spc="125" dirty="0">
                <a:solidFill>
                  <a:srgbClr val="00B050"/>
                </a:solidFill>
              </a:rPr>
              <a:t>y</a:t>
            </a:r>
            <a:r>
              <a:rPr sz="3200" spc="110" dirty="0">
                <a:solidFill>
                  <a:srgbClr val="00B050"/>
                </a:solidFill>
              </a:rPr>
              <a:t> </a:t>
            </a:r>
            <a:r>
              <a:rPr lang="es-CO" sz="3200" spc="140" dirty="0">
                <a:solidFill>
                  <a:srgbClr val="00B050"/>
                </a:solidFill>
              </a:rPr>
              <a:t>Pregunta</a:t>
            </a:r>
            <a:r>
              <a:rPr sz="3200" spc="50" dirty="0">
                <a:solidFill>
                  <a:srgbClr val="00B050"/>
                </a:solidFill>
              </a:rPr>
              <a:t> </a:t>
            </a:r>
            <a:r>
              <a:rPr lang="es-CO" sz="3200" spc="155" dirty="0">
                <a:solidFill>
                  <a:srgbClr val="00B050"/>
                </a:solidFill>
              </a:rPr>
              <a:t>P</a:t>
            </a:r>
            <a:r>
              <a:rPr sz="3200" spc="155" dirty="0">
                <a:solidFill>
                  <a:srgbClr val="00B050"/>
                </a:solidFill>
              </a:rPr>
              <a:t>roblema</a:t>
            </a:r>
            <a:endParaRPr sz="3200" dirty="0">
              <a:solidFill>
                <a:srgbClr val="00B0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6440" y="1945260"/>
            <a:ext cx="10739120" cy="334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99"/>
              </a:lnSpc>
              <a:spcBef>
                <a:spcPts val="100"/>
              </a:spcBef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Observando la situación a través de una entrevista con un representante y un empleado de la empresa “Vibra Positiva Pijamas”, se evidenció que la empresa carece de una adecuada organización para el registro de empleados, seguimiento de funciones y control de productividad. Esto genera dificultades para evaluar el rendimiento y planificar de manera efectiva.</a:t>
            </a:r>
          </a:p>
          <a:p>
            <a:pPr marL="12700" marR="5080">
              <a:lnSpc>
                <a:spcPct val="100099"/>
              </a:lnSpc>
              <a:spcBef>
                <a:spcPts val="100"/>
              </a:spcBef>
            </a:pPr>
            <a:b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¿Cómo puede un sistema de información mejorar la organización</a:t>
            </a:r>
            <a:r>
              <a:rPr lang="es-US" sz="2400" dirty="0">
                <a:latin typeface="Arial" panose="020B0604020202020204" pitchFamily="34" charset="0"/>
                <a:cs typeface="Arial" panose="020B0604020202020204" pitchFamily="34" charset="0"/>
              </a:rPr>
              <a:t>, gestión y registro de las funciones de los empleados dentro de la empresa “vibra positiva pijamas”?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571167CE-2955-78A0-3AFF-689340D25BF6}"/>
              </a:ext>
            </a:extLst>
          </p:cNvPr>
          <p:cNvSpPr/>
          <p:nvPr/>
        </p:nvSpPr>
        <p:spPr>
          <a:xfrm>
            <a:off x="1162049" y="2085181"/>
            <a:ext cx="2933700" cy="342900"/>
          </a:xfrm>
          <a:custGeom>
            <a:avLst/>
            <a:gdLst/>
            <a:ahLst/>
            <a:cxnLst/>
            <a:rect l="l" t="t" r="r" b="b"/>
            <a:pathLst>
              <a:path w="2933700" h="342900">
                <a:moveTo>
                  <a:pt x="2933700" y="0"/>
                </a:moveTo>
                <a:lnTo>
                  <a:pt x="0" y="0"/>
                </a:lnTo>
                <a:lnTo>
                  <a:pt x="0" y="342900"/>
                </a:lnTo>
                <a:lnTo>
                  <a:pt x="2933700" y="342900"/>
                </a:lnTo>
                <a:lnTo>
                  <a:pt x="29337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162049" y="2686050"/>
            <a:ext cx="2933700" cy="342900"/>
          </a:xfrm>
          <a:custGeom>
            <a:avLst/>
            <a:gdLst/>
            <a:ahLst/>
            <a:cxnLst/>
            <a:rect l="l" t="t" r="r" b="b"/>
            <a:pathLst>
              <a:path w="2933700" h="342900">
                <a:moveTo>
                  <a:pt x="2933700" y="0"/>
                </a:moveTo>
                <a:lnTo>
                  <a:pt x="0" y="0"/>
                </a:lnTo>
                <a:lnTo>
                  <a:pt x="0" y="342900"/>
                </a:lnTo>
                <a:lnTo>
                  <a:pt x="2933700" y="342900"/>
                </a:lnTo>
                <a:lnTo>
                  <a:pt x="29337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5550" y="1827212"/>
            <a:ext cx="2165985" cy="1300997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5080">
              <a:lnSpc>
                <a:spcPts val="4730"/>
              </a:lnSpc>
              <a:spcBef>
                <a:spcPts val="745"/>
              </a:spcBef>
            </a:pPr>
            <a:r>
              <a:rPr lang="es-CO" spc="-25" dirty="0">
                <a:solidFill>
                  <a:srgbClr val="00B050"/>
                </a:solidFill>
              </a:rPr>
              <a:t>Objetivo</a:t>
            </a:r>
            <a:r>
              <a:rPr spc="-25" dirty="0">
                <a:solidFill>
                  <a:srgbClr val="00B050"/>
                </a:solidFill>
              </a:rPr>
              <a:t> </a:t>
            </a:r>
            <a:r>
              <a:rPr lang="es-MX" spc="-10" dirty="0">
                <a:solidFill>
                  <a:srgbClr val="00B050"/>
                </a:solidFill>
              </a:rPr>
              <a:t>General</a:t>
            </a:r>
            <a:endParaRPr spc="-10" dirty="0">
              <a:solidFill>
                <a:srgbClr val="00B05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3939" y="3153140"/>
            <a:ext cx="3942714" cy="1858201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lang="es-MX" sz="2400" spc="80" dirty="0">
                <a:latin typeface="Arial" panose="020B0604020202020204" pitchFamily="34" charset="0"/>
                <a:cs typeface="Arial" panose="020B0604020202020204" pitchFamily="34" charset="0"/>
              </a:rPr>
              <a:t>Desarrollar </a:t>
            </a:r>
            <a:r>
              <a:rPr sz="2400" spc="8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400" spc="85" dirty="0">
                <a:latin typeface="Arial" panose="020B0604020202020204" pitchFamily="34" charset="0"/>
                <a:cs typeface="Arial" panose="020B0604020202020204" pitchFamily="34" charset="0"/>
              </a:rPr>
              <a:t>Sistema</a:t>
            </a:r>
            <a:r>
              <a:rPr lang="es-MX" sz="2400" spc="85" dirty="0">
                <a:latin typeface="Arial" panose="020B0604020202020204" pitchFamily="34" charset="0"/>
                <a:cs typeface="Arial" panose="020B0604020202020204" pitchFamily="34" charset="0"/>
              </a:rPr>
              <a:t> integral de gestión y control del personal</a:t>
            </a:r>
            <a:r>
              <a:rPr lang="es-US" sz="2400" dirty="0">
                <a:latin typeface="Arial" panose="020B0604020202020204" pitchFamily="34" charset="0"/>
                <a:cs typeface="Arial" panose="020B0604020202020204" pitchFamily="34" charset="0"/>
              </a:rPr>
              <a:t> para la empresa “</a:t>
            </a:r>
            <a:r>
              <a:rPr lang="es-CO" sz="2400" i="1" dirty="0">
                <a:latin typeface="Arial" panose="020B0604020202020204" pitchFamily="34" charset="0"/>
                <a:cs typeface="Arial" panose="020B0604020202020204" pitchFamily="34" charset="0"/>
              </a:rPr>
              <a:t>Vibra Positiva Pijamas”</a:t>
            </a:r>
            <a:r>
              <a:rPr lang="es-CO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4398" y="533400"/>
            <a:ext cx="10403204" cy="1097661"/>
          </a:xfrm>
          <a:prstGeom prst="rect">
            <a:avLst/>
          </a:prstGeom>
        </p:spPr>
        <p:txBody>
          <a:bodyPr vert="horz" wrap="square" lIns="0" tIns="413131" rIns="0" bIns="0" rtlCol="0">
            <a:spAutoFit/>
          </a:bodyPr>
          <a:lstStyle/>
          <a:p>
            <a:pPr marL="394335">
              <a:lnSpc>
                <a:spcPct val="100000"/>
              </a:lnSpc>
              <a:spcBef>
                <a:spcPts val="130"/>
              </a:spcBef>
            </a:pPr>
            <a:r>
              <a:rPr spc="150" dirty="0" err="1">
                <a:solidFill>
                  <a:srgbClr val="00B050"/>
                </a:solidFill>
              </a:rPr>
              <a:t>Objetivos</a:t>
            </a:r>
            <a:r>
              <a:rPr spc="114" dirty="0">
                <a:solidFill>
                  <a:srgbClr val="00B050"/>
                </a:solidFill>
              </a:rPr>
              <a:t> </a:t>
            </a:r>
            <a:r>
              <a:rPr lang="es-CO" spc="215" dirty="0">
                <a:solidFill>
                  <a:srgbClr val="00B050"/>
                </a:solidFill>
              </a:rPr>
              <a:t>E</a:t>
            </a:r>
            <a:r>
              <a:rPr spc="215" dirty="0" err="1">
                <a:solidFill>
                  <a:srgbClr val="00B050"/>
                </a:solidFill>
              </a:rPr>
              <a:t>specíficos</a:t>
            </a:r>
            <a:endParaRPr spc="215" dirty="0">
              <a:solidFill>
                <a:srgbClr val="00B0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400" y="2057400"/>
            <a:ext cx="8413115" cy="344959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900" marR="756285" indent="-457834">
              <a:lnSpc>
                <a:spcPct val="102299"/>
              </a:lnSpc>
              <a:spcBef>
                <a:spcPts val="50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Implementar una gestión de registro de usuarios</a:t>
            </a:r>
          </a:p>
          <a:p>
            <a:pPr marL="469900" marR="756285" indent="-457834">
              <a:lnSpc>
                <a:spcPct val="102299"/>
              </a:lnSpc>
              <a:spcBef>
                <a:spcPts val="50"/>
              </a:spcBef>
              <a:buFont typeface="Arial MT"/>
              <a:buChar char="•"/>
              <a:tabLst>
                <a:tab pos="469900" algn="l"/>
              </a:tabLst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756285" indent="-457834">
              <a:lnSpc>
                <a:spcPct val="102299"/>
              </a:lnSpc>
              <a:spcBef>
                <a:spcPts val="50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Implementar un control de asistencia para los empleados de la empresa.</a:t>
            </a:r>
          </a:p>
          <a:p>
            <a:pPr marL="469900" marR="756285" indent="-457834">
              <a:lnSpc>
                <a:spcPct val="102299"/>
              </a:lnSpc>
              <a:spcBef>
                <a:spcPts val="50"/>
              </a:spcBef>
              <a:buFont typeface="Arial MT"/>
              <a:buChar char="•"/>
              <a:tabLst>
                <a:tab pos="469900" algn="l"/>
              </a:tabLst>
            </a:pPr>
            <a:endParaRPr lang="es-MX" sz="2400" spc="-1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756285" indent="-457834">
              <a:lnSpc>
                <a:spcPct val="102299"/>
              </a:lnSpc>
              <a:spcBef>
                <a:spcPts val="50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Gestionar la asignación de tareas para los empleados.</a:t>
            </a:r>
          </a:p>
          <a:p>
            <a:pPr marL="469900" marR="756285" indent="-457834">
              <a:lnSpc>
                <a:spcPct val="102299"/>
              </a:lnSpc>
              <a:spcBef>
                <a:spcPts val="50"/>
              </a:spcBef>
              <a:buFont typeface="Arial MT"/>
              <a:buChar char="•"/>
              <a:tabLst>
                <a:tab pos="469900" algn="l"/>
              </a:tabLst>
            </a:pP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756285" indent="-457834">
              <a:lnSpc>
                <a:spcPct val="102299"/>
              </a:lnSpc>
              <a:spcBef>
                <a:spcPts val="50"/>
              </a:spcBef>
              <a:buFont typeface="Wingdings" panose="05000000000000000000" pitchFamily="2" charset="2"/>
              <a:buChar char="§"/>
              <a:tabLst>
                <a:tab pos="469900" algn="l"/>
              </a:tabLst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Implementar una gestión de reportes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73460-D656-A929-4A64-E4482EF9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4826"/>
            <a:ext cx="10024109" cy="677108"/>
          </a:xfrm>
        </p:spPr>
        <p:txBody>
          <a:bodyPr/>
          <a:lstStyle/>
          <a:p>
            <a:r>
              <a:rPr lang="es-CO" spc="150" dirty="0">
                <a:solidFill>
                  <a:srgbClr val="00B050"/>
                </a:solidFill>
              </a:rPr>
              <a:t>Requisitos Funcionales</a:t>
            </a:r>
            <a:endParaRPr lang="es-CO" dirty="0">
              <a:solidFill>
                <a:srgbClr val="00B050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12F9BC6-86D4-C485-60C5-98616C703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945269"/>
              </p:ext>
            </p:extLst>
          </p:nvPr>
        </p:nvGraphicFramePr>
        <p:xfrm>
          <a:off x="1316354" y="1295400"/>
          <a:ext cx="9220200" cy="49255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9004">
                  <a:extLst>
                    <a:ext uri="{9D8B030D-6E8A-4147-A177-3AD203B41FA5}">
                      <a16:colId xmlns:a16="http://schemas.microsoft.com/office/drawing/2014/main" val="4222745958"/>
                    </a:ext>
                  </a:extLst>
                </a:gridCol>
                <a:gridCol w="7481196">
                  <a:extLst>
                    <a:ext uri="{9D8B030D-6E8A-4147-A177-3AD203B41FA5}">
                      <a16:colId xmlns:a16="http://schemas.microsoft.com/office/drawing/2014/main" val="1192908200"/>
                    </a:ext>
                  </a:extLst>
                </a:gridCol>
              </a:tblGrid>
              <a:tr h="873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MODULO 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407" marR="504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REQUISITOS FUNCIONALES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CO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407" marR="504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466292"/>
                  </a:ext>
                </a:extLst>
              </a:tr>
              <a:tr h="23269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Gestión de Registro de Empleados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407" marR="504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RF1: Permitir el inicio de sesión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RF2: Permitir el registro de los datos personales de los empleados.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RF3: Permitir la actualización de los datos personales de los empleados.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RF4: Permitir la eliminación de los datos personales de los empleados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RF5: Generar un identificador único para cada empleado registrado.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RF6: Listar empleados registrados y sus funciones.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RF7 :Administrar la contraseña.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RF8 :Permitir crear nuevos perfiles</a:t>
                      </a:r>
                    </a:p>
                    <a:p>
                      <a:pPr marL="0" marR="0" lvl="0" indent="0" defTabSz="91440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RF9: Permitir el cierre de sesión</a:t>
                      </a:r>
                    </a:p>
                  </a:txBody>
                  <a:tcPr marL="50407" marR="504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098436"/>
                  </a:ext>
                </a:extLst>
              </a:tr>
              <a:tr h="1109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Control de Asistencia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407" marR="504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RF10: Registrar entrada de los empleados por medio de una tarjeta virtual.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RF11:Registrar salida de los empleados por medio de una tarjeta virtual.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RF12: Generar reportes del cumplimiento de horario por criterios de selección.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RF13: Generar el horario de trabajo de cada empleado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407" marR="504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38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256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73460-D656-A929-4A64-E4482EF9D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4826"/>
            <a:ext cx="10024109" cy="677108"/>
          </a:xfrm>
        </p:spPr>
        <p:txBody>
          <a:bodyPr/>
          <a:lstStyle/>
          <a:p>
            <a:r>
              <a:rPr lang="es-CO" spc="150" dirty="0">
                <a:solidFill>
                  <a:srgbClr val="00B050"/>
                </a:solidFill>
              </a:rPr>
              <a:t>Requisitos Funcionales</a:t>
            </a:r>
            <a:endParaRPr lang="es-CO" dirty="0">
              <a:solidFill>
                <a:srgbClr val="00B050"/>
              </a:solidFill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A12F9BC6-86D4-C485-60C5-98616C703C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06875"/>
              </p:ext>
            </p:extLst>
          </p:nvPr>
        </p:nvGraphicFramePr>
        <p:xfrm>
          <a:off x="1316354" y="1295400"/>
          <a:ext cx="9220200" cy="37007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39004">
                  <a:extLst>
                    <a:ext uri="{9D8B030D-6E8A-4147-A177-3AD203B41FA5}">
                      <a16:colId xmlns:a16="http://schemas.microsoft.com/office/drawing/2014/main" val="4222745958"/>
                    </a:ext>
                  </a:extLst>
                </a:gridCol>
                <a:gridCol w="7481196">
                  <a:extLst>
                    <a:ext uri="{9D8B030D-6E8A-4147-A177-3AD203B41FA5}">
                      <a16:colId xmlns:a16="http://schemas.microsoft.com/office/drawing/2014/main" val="1192908200"/>
                    </a:ext>
                  </a:extLst>
                </a:gridCol>
              </a:tblGrid>
              <a:tr h="87344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NOMBRE DEL MODULO 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407" marR="504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REQUISITOS FUNCIONALES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es-CO" sz="8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407" marR="504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5466292"/>
                  </a:ext>
                </a:extLst>
              </a:tr>
              <a:tr h="171735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Asignación de Tareas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407" marR="504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RF14: Permitir asignar tareas a los empleados según su rol en la empresa.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RF15: Notificar a los empleados sobre sus tareas asignadas.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RF16: Marcar una tarea cuando ya se encuentre completada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RF17: Alertar por tareas próximas a vencer.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ES" sz="14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RF18: Permitir la asignación de prioridades a las tareas (alta, media, baja).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407" marR="504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0098436"/>
                  </a:ext>
                </a:extLst>
              </a:tr>
              <a:tr h="110991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Gestión de Reportes</a:t>
                      </a:r>
                      <a:endParaRPr lang="es-CO" sz="14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0407" marR="50407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RF19: Generar reportes de productividad basados en las tareas realizadas por los empleados.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s-CO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RF20: Ofrecer un resumen visual (gráficas, tablas) de la asistencia y desempeño.</a:t>
                      </a:r>
                    </a:p>
                  </a:txBody>
                  <a:tcPr marL="50407" marR="50407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6383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26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3000" y="2161421"/>
            <a:ext cx="9199880" cy="3382786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60"/>
              </a:spcBef>
            </a:pP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Este proyecto es necesario debido a los problemas de desorganización </a:t>
            </a:r>
            <a:r>
              <a:rPr lang="es-US" sz="2400" dirty="0">
                <a:latin typeface="Arial" panose="020B0604020202020204" pitchFamily="34" charset="0"/>
                <a:cs typeface="Arial" panose="020B0604020202020204" pitchFamily="34" charset="0"/>
              </a:rPr>
              <a:t> y falta de registro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que enfrenta la empresa en la gestión de su</a:t>
            </a:r>
            <a:r>
              <a:rPr lang="es-US" sz="24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US" sz="2400" dirty="0">
                <a:latin typeface="Arial" panose="020B0604020202020204" pitchFamily="34" charset="0"/>
                <a:cs typeface="Arial" panose="020B0604020202020204" pitchFamily="34" charset="0"/>
              </a:rPr>
              <a:t>empleados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, lo que genera </a:t>
            </a:r>
            <a:r>
              <a:rPr lang="es-US" sz="2400" dirty="0">
                <a:latin typeface="Arial" panose="020B0604020202020204" pitchFamily="34" charset="0"/>
                <a:cs typeface="Arial" panose="020B0604020202020204" pitchFamily="34" charset="0"/>
              </a:rPr>
              <a:t>falta de información sobre las funciones y productividad que los empleados tienen en la empresa, </a:t>
            </a:r>
            <a:r>
              <a:rPr lang="es-MX" sz="2400" dirty="0">
                <a:latin typeface="Arial" panose="020B0604020202020204" pitchFamily="34" charset="0"/>
                <a:cs typeface="Arial" panose="020B0604020202020204" pitchFamily="34" charset="0"/>
              </a:rPr>
              <a:t>al no tener un sistema que registre de forma clara </a:t>
            </a:r>
            <a:r>
              <a:rPr lang="es-US" sz="2400" dirty="0">
                <a:latin typeface="Arial" panose="020B0604020202020204" pitchFamily="34" charset="0"/>
                <a:cs typeface="Arial" panose="020B0604020202020204" pitchFamily="34" charset="0"/>
              </a:rPr>
              <a:t>las tareas que los empleados realizan. Un sistema de información para la gestión y registro de los empleados y sus funciones en la empresa puede ayudar a qué esta tenga una mejor organización en sus empleados lo que realizan estos.</a:t>
            </a:r>
            <a:endParaRPr lang="es-CO" sz="2400" dirty="0">
              <a:latin typeface="Calibri"/>
              <a:cs typeface="Calibri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21ED19A-C48C-55ED-B081-E60E89531DBF}"/>
              </a:ext>
            </a:extLst>
          </p:cNvPr>
          <p:cNvSpPr txBox="1">
            <a:spLocks/>
          </p:cNvSpPr>
          <p:nvPr/>
        </p:nvSpPr>
        <p:spPr>
          <a:xfrm>
            <a:off x="1143000" y="1143000"/>
            <a:ext cx="555180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pPr marL="12700">
              <a:spcBef>
                <a:spcPts val="130"/>
              </a:spcBef>
            </a:pPr>
            <a:r>
              <a:rPr lang="es-MX" spc="105" dirty="0">
                <a:solidFill>
                  <a:srgbClr val="00B050"/>
                </a:solidFill>
              </a:rPr>
              <a:t>J</a:t>
            </a:r>
            <a:r>
              <a:rPr lang="es-CO" spc="105" dirty="0">
                <a:solidFill>
                  <a:srgbClr val="00B050"/>
                </a:solidFill>
              </a:rPr>
              <a:t>ustificación</a:t>
            </a:r>
            <a:endParaRPr lang="es-CO" spc="8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67587" y="990600"/>
            <a:ext cx="3733144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05" dirty="0">
                <a:solidFill>
                  <a:srgbClr val="00B050"/>
                </a:solidFill>
              </a:rPr>
              <a:t>Alcance</a:t>
            </a:r>
            <a:r>
              <a:rPr spc="35" dirty="0">
                <a:solidFill>
                  <a:srgbClr val="00B050"/>
                </a:solidFill>
              </a:rPr>
              <a:t> </a:t>
            </a:r>
            <a:r>
              <a:rPr spc="60" dirty="0">
                <a:solidFill>
                  <a:srgbClr val="00B050"/>
                </a:solidFill>
              </a:rPr>
              <a:t>del</a:t>
            </a:r>
            <a:r>
              <a:rPr spc="25" dirty="0">
                <a:solidFill>
                  <a:srgbClr val="00B050"/>
                </a:solidFill>
              </a:rPr>
              <a:t> </a:t>
            </a:r>
            <a:br>
              <a:rPr lang="es-CO" spc="25" dirty="0">
                <a:solidFill>
                  <a:srgbClr val="00B050"/>
                </a:solidFill>
              </a:rPr>
            </a:br>
            <a:r>
              <a:rPr lang="es-CO" spc="80" dirty="0">
                <a:solidFill>
                  <a:srgbClr val="00B050"/>
                </a:solidFill>
              </a:rPr>
              <a:t>Proyecto</a:t>
            </a:r>
            <a:endParaRPr spc="80" dirty="0">
              <a:solidFill>
                <a:srgbClr val="00B05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43939" y="2743200"/>
            <a:ext cx="9915525" cy="2596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lang="es-MX" sz="2400" spc="120" dirty="0">
                <a:latin typeface="Arial" panose="020B0604020202020204" pitchFamily="34" charset="0"/>
                <a:cs typeface="Arial" panose="020B0604020202020204" pitchFamily="34" charset="0"/>
              </a:rPr>
              <a:t>Este proyecto busca implementar un sistema integral que gestione eficientemente el registro de empleados, control de asistencia, asignación de tareas y generación de reportes. A través de un registro automatizado y claro de las funciones del personal, se mejorará la organización interna y la productividad de la empresa, optimizando los procesos laborales y facilitando la toma de decisiones basadas en datos confiables.</a:t>
            </a:r>
            <a:endParaRPr lang="es-MX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05" y="354647"/>
            <a:ext cx="10403204" cy="6937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280" dirty="0"/>
              <a:t>Toma</a:t>
            </a:r>
            <a:r>
              <a:rPr spc="155" dirty="0"/>
              <a:t> </a:t>
            </a:r>
            <a:r>
              <a:rPr spc="220" dirty="0"/>
              <a:t>de</a:t>
            </a:r>
            <a:r>
              <a:rPr spc="50" dirty="0"/>
              <a:t> </a:t>
            </a:r>
            <a:r>
              <a:rPr lang="es-CO" spc="195" dirty="0"/>
              <a:t>E</a:t>
            </a:r>
            <a:r>
              <a:rPr spc="195" dirty="0" err="1"/>
              <a:t>videncias</a:t>
            </a:r>
            <a:r>
              <a:rPr spc="114" dirty="0"/>
              <a:t> </a:t>
            </a:r>
            <a:r>
              <a:rPr lang="es-CO" spc="180" dirty="0"/>
              <a:t>F</a:t>
            </a:r>
            <a:r>
              <a:rPr spc="180" dirty="0" err="1"/>
              <a:t>otográficas</a:t>
            </a:r>
            <a:endParaRPr spc="180" dirty="0"/>
          </a:p>
        </p:txBody>
      </p:sp>
      <p:grpSp>
        <p:nvGrpSpPr>
          <p:cNvPr id="3" name="object 3"/>
          <p:cNvGrpSpPr/>
          <p:nvPr/>
        </p:nvGrpSpPr>
        <p:grpSpPr>
          <a:xfrm>
            <a:off x="219075" y="1162050"/>
            <a:ext cx="10439400" cy="5581650"/>
            <a:chOff x="219075" y="1162050"/>
            <a:chExt cx="10439400" cy="5581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9075" y="1162050"/>
              <a:ext cx="1933575" cy="257175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05625" y="1171575"/>
              <a:ext cx="1924050" cy="25622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05050" y="3905248"/>
              <a:ext cx="1933575" cy="283845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05625" y="3905248"/>
              <a:ext cx="3752850" cy="282892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075" y="3905248"/>
              <a:ext cx="1933575" cy="283845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05050" y="1162050"/>
              <a:ext cx="1933575" cy="25527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05325" y="1162050"/>
              <a:ext cx="2133600" cy="25717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5325" y="3905250"/>
              <a:ext cx="2133600" cy="27717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928</TotalTime>
  <Words>615</Words>
  <Application>Microsoft Office PowerPoint</Application>
  <PresentationFormat>Panorámica</PresentationFormat>
  <Paragraphs>52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Arial MT</vt:lpstr>
      <vt:lpstr>Calibri</vt:lpstr>
      <vt:lpstr>Trebuchet MS</vt:lpstr>
      <vt:lpstr>Wingdings</vt:lpstr>
      <vt:lpstr>Office Theme</vt:lpstr>
      <vt:lpstr>Implementación de un Sistema Integral de Gestión de Personal (SIGP)</vt:lpstr>
      <vt:lpstr>Planteamiento del Problema y Pregunta Problema</vt:lpstr>
      <vt:lpstr>Objetivo General</vt:lpstr>
      <vt:lpstr>Objetivos Específicos</vt:lpstr>
      <vt:lpstr>Requisitos Funcionales</vt:lpstr>
      <vt:lpstr>Requisitos Funcionales</vt:lpstr>
      <vt:lpstr>Presentación de PowerPoint</vt:lpstr>
      <vt:lpstr>Alcance del  Proyecto</vt:lpstr>
      <vt:lpstr>Toma de Evidencias Fotográficas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Estructuración y organización de catálogo de ventas</dc:title>
  <dc:creator>Ambiente</dc:creator>
  <cp:lastModifiedBy>user</cp:lastModifiedBy>
  <cp:revision>17</cp:revision>
  <dcterms:created xsi:type="dcterms:W3CDTF">2024-10-11T12:49:26Z</dcterms:created>
  <dcterms:modified xsi:type="dcterms:W3CDTF">2024-12-08T18:19:18Z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2024-10-04T00:00:00Z</vt:filetime>
  </property>
  <property fmtid="{D5CDD505-2E9C-101B-9397-08002B2CF9AE}" pid="3" name="LastSaved">
    <vt:filetime>2024-10-11T00:00:00Z</vt:filetime>
  </property>
  <property fmtid="{D5CDD505-2E9C-101B-9397-08002B2CF9AE}" pid="4" name="MSIP_Label_1299739c-ad3d-4908-806e-4d91151a6e13_ActionId">
    <vt:lpwstr>8c6bc714-34a9-4b82-914e-50b1377a2da4</vt:lpwstr>
  </property>
  <property fmtid="{D5CDD505-2E9C-101B-9397-08002B2CF9AE}" pid="5" name="MSIP_Label_1299739c-ad3d-4908-806e-4d91151a6e13_ContentBits">
    <vt:lpwstr>0</vt:lpwstr>
  </property>
  <property fmtid="{D5CDD505-2E9C-101B-9397-08002B2CF9AE}" pid="6" name="MSIP_Label_1299739c-ad3d-4908-806e-4d91151a6e13_Enabled">
    <vt:lpwstr>true</vt:lpwstr>
  </property>
  <property fmtid="{D5CDD505-2E9C-101B-9397-08002B2CF9AE}" pid="7" name="MSIP_Label_1299739c-ad3d-4908-806e-4d91151a6e13_Method">
    <vt:lpwstr>Standard</vt:lpwstr>
  </property>
  <property fmtid="{D5CDD505-2E9C-101B-9397-08002B2CF9AE}" pid="8" name="MSIP_Label_1299739c-ad3d-4908-806e-4d91151a6e13_Name">
    <vt:lpwstr>All Employees (Unrestricted)</vt:lpwstr>
  </property>
  <property fmtid="{D5CDD505-2E9C-101B-9397-08002B2CF9AE}" pid="9" name="MSIP_Label_1299739c-ad3d-4908-806e-4d91151a6e13_SetDate">
    <vt:lpwstr>2022-08-12T19:17:55Z</vt:lpwstr>
  </property>
  <property fmtid="{D5CDD505-2E9C-101B-9397-08002B2CF9AE}" pid="10" name="MSIP_Label_1299739c-ad3d-4908-806e-4d91151a6e13_SiteId">
    <vt:lpwstr>cbc2c381-2f2e-4d93-91d1-506c9316ace7</vt:lpwstr>
  </property>
</Properties>
</file>