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0" r:id="rId3"/>
    <p:sldId id="257" r:id="rId4"/>
    <p:sldId id="258" r:id="rId5"/>
    <p:sldId id="259" r:id="rId6"/>
    <p:sldId id="261" r:id="rId7"/>
    <p:sldId id="262" r:id="rId8"/>
    <p:sldId id="280" r:id="rId9"/>
    <p:sldId id="263" r:id="rId10"/>
    <p:sldId id="264" r:id="rId11"/>
    <p:sldId id="265" r:id="rId12"/>
    <p:sldId id="271" r:id="rId13"/>
    <p:sldId id="266" r:id="rId14"/>
    <p:sldId id="272" r:id="rId15"/>
    <p:sldId id="268" r:id="rId16"/>
    <p:sldId id="279" r:id="rId17"/>
    <p:sldId id="270" r:id="rId18"/>
    <p:sldId id="278" r:id="rId19"/>
    <p:sldId id="282" r:id="rId20"/>
    <p:sldId id="283" r:id="rId21"/>
    <p:sldId id="284" r:id="rId22"/>
    <p:sldId id="285" r:id="rId23"/>
    <p:sldId id="286" r:id="rId2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6699"/>
    <a:srgbClr val="FF33CC"/>
    <a:srgbClr val="CC99FF"/>
    <a:srgbClr val="FCE4F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autoAdjust="0"/>
    <p:restoredTop sz="94660"/>
  </p:normalViewPr>
  <p:slideViewPr>
    <p:cSldViewPr>
      <p:cViewPr>
        <p:scale>
          <a:sx n="90" d="100"/>
          <a:sy n="90" d="100"/>
        </p:scale>
        <p:origin x="-2232" y="-5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97D3E79F-53C1-4059-B7CF-702510F3D4E4}" type="datetimeFigureOut">
              <a:rPr lang="es-ES"/>
              <a:pPr>
                <a:defRPr/>
              </a:pPr>
              <a:t>09/01/2017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E02D6F3D-820C-4A98-9D29-EA833C3C247B}"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9357029C-5268-4E4A-A418-D2BC4E4C584E}" type="datetimeFigureOut">
              <a:rPr lang="es-ES"/>
              <a:pPr>
                <a:defRPr/>
              </a:pPr>
              <a:t>09/01/2017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102E28B8-B3B9-4981-8EA1-64702CA47FA0}"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23964253-9DAD-403A-BF2F-8F73B9C22E9A}" type="datetimeFigureOut">
              <a:rPr lang="es-ES"/>
              <a:pPr>
                <a:defRPr/>
              </a:pPr>
              <a:t>09/01/2017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30925451-A46F-4380-BE12-BE2DF738783B}"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D01E9E77-448B-40A7-9489-BA91E5FE7434}" type="datetimeFigureOut">
              <a:rPr lang="es-ES"/>
              <a:pPr>
                <a:defRPr/>
              </a:pPr>
              <a:t>09/01/2017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994CC436-F3F7-45BE-AF9F-258B3A0233CF}"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0872ECF-B80C-498F-BDC5-04310B589E09}" type="datetimeFigureOut">
              <a:rPr lang="es-ES"/>
              <a:pPr>
                <a:defRPr/>
              </a:pPr>
              <a:t>09/01/2017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29C18AFB-C146-4243-B443-920660732CA3}"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F66C5DBB-02CF-435E-A2BF-54F27BAD3A9C}" type="datetimeFigureOut">
              <a:rPr lang="es-ES"/>
              <a:pPr>
                <a:defRPr/>
              </a:pPr>
              <a:t>09/01/2017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6A369C61-9F04-4F98-8E74-3E0AAEFD64B4}"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EB91130D-845E-422B-BEB7-4433C8647979}" type="datetimeFigureOut">
              <a:rPr lang="es-ES"/>
              <a:pPr>
                <a:defRPr/>
              </a:pPr>
              <a:t>09/01/2017</a:t>
            </a:fld>
            <a:endParaRPr lang="es-ES" dirty="0"/>
          </a:p>
        </p:txBody>
      </p:sp>
      <p:sp>
        <p:nvSpPr>
          <p:cNvPr id="8" name="4 Marcador de pie de página"/>
          <p:cNvSpPr>
            <a:spLocks noGrp="1"/>
          </p:cNvSpPr>
          <p:nvPr>
            <p:ph type="ftr" sz="quarter" idx="11"/>
          </p:nvPr>
        </p:nvSpPr>
        <p:spPr/>
        <p:txBody>
          <a:bodyPr/>
          <a:lstStyle>
            <a:lvl1pPr>
              <a:defRPr/>
            </a:lvl1pPr>
          </a:lstStyle>
          <a:p>
            <a:pPr>
              <a:defRPr/>
            </a:pP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1862377C-067E-4605-B9D3-C6259A764932}"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88A3B0B1-AB77-4640-B24D-C97BE329DBB5}" type="datetimeFigureOut">
              <a:rPr lang="es-ES"/>
              <a:pPr>
                <a:defRPr/>
              </a:pPr>
              <a:t>09/01/2017</a:t>
            </a:fld>
            <a:endParaRPr lang="es-ES" dirty="0"/>
          </a:p>
        </p:txBody>
      </p:sp>
      <p:sp>
        <p:nvSpPr>
          <p:cNvPr id="4" name="4 Marcador de pie de página"/>
          <p:cNvSpPr>
            <a:spLocks noGrp="1"/>
          </p:cNvSpPr>
          <p:nvPr>
            <p:ph type="ftr" sz="quarter" idx="11"/>
          </p:nvPr>
        </p:nvSpPr>
        <p:spPr/>
        <p:txBody>
          <a:bodyPr/>
          <a:lstStyle>
            <a:lvl1pPr>
              <a:defRPr/>
            </a:lvl1pPr>
          </a:lstStyle>
          <a:p>
            <a:pPr>
              <a:defRPr/>
            </a:pPr>
            <a:endParaRPr lang="es-ES" dirty="0"/>
          </a:p>
        </p:txBody>
      </p:sp>
      <p:sp>
        <p:nvSpPr>
          <p:cNvPr id="5" name="5 Marcador de número de diapositiva"/>
          <p:cNvSpPr>
            <a:spLocks noGrp="1"/>
          </p:cNvSpPr>
          <p:nvPr>
            <p:ph type="sldNum" sz="quarter" idx="12"/>
          </p:nvPr>
        </p:nvSpPr>
        <p:spPr/>
        <p:txBody>
          <a:bodyPr/>
          <a:lstStyle>
            <a:lvl1pPr>
              <a:defRPr/>
            </a:lvl1pPr>
          </a:lstStyle>
          <a:p>
            <a:pPr>
              <a:defRPr/>
            </a:pPr>
            <a:fld id="{66425AAB-0D14-4B8F-B6EA-F4833960DDE1}"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A3D2173A-EC45-4FEC-BE0E-87C2773BEA22}" type="datetimeFigureOut">
              <a:rPr lang="es-ES"/>
              <a:pPr>
                <a:defRPr/>
              </a:pPr>
              <a:t>09/01/2017</a:t>
            </a:fld>
            <a:endParaRPr lang="es-ES" dirty="0"/>
          </a:p>
        </p:txBody>
      </p:sp>
      <p:sp>
        <p:nvSpPr>
          <p:cNvPr id="3" name="4 Marcador de pie de página"/>
          <p:cNvSpPr>
            <a:spLocks noGrp="1"/>
          </p:cNvSpPr>
          <p:nvPr>
            <p:ph type="ftr" sz="quarter" idx="11"/>
          </p:nvPr>
        </p:nvSpPr>
        <p:spPr/>
        <p:txBody>
          <a:bodyPr/>
          <a:lstStyle>
            <a:lvl1pPr>
              <a:defRPr/>
            </a:lvl1pPr>
          </a:lstStyle>
          <a:p>
            <a:pPr>
              <a:defRPr/>
            </a:pP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1C3AA12F-D5E7-4E9E-8A03-C75C748C6440}"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D38F524-89A8-4AD9-A686-63EEF74FCEBC}" type="datetimeFigureOut">
              <a:rPr lang="es-ES"/>
              <a:pPr>
                <a:defRPr/>
              </a:pPr>
              <a:t>09/01/2017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ADFFCF15-E358-4E2B-A307-041109BE1FA4}"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ADCEA95F-2AC7-4FC7-A3CC-AC7CF559163F}" type="datetimeFigureOut">
              <a:rPr lang="es-ES"/>
              <a:pPr>
                <a:defRPr/>
              </a:pPr>
              <a:t>09/01/2017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E0F1A732-AAFC-4D60-BC11-20E280BBEDFE}"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4825267-F2BC-4D5D-8A79-6B0607953AF8}" type="datetimeFigureOut">
              <a:rPr lang="es-ES"/>
              <a:pPr>
                <a:defRPr/>
              </a:pPr>
              <a:t>09/01/2017</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EAFBBF6-0035-4861-9218-01C0130012C7}"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iriam Bodaño\Desktop\IMAGENES\Mis imágenes\Mujercita con compu.jpg"/>
          <p:cNvPicPr>
            <a:picLocks noChangeAspect="1" noChangeArrowheads="1"/>
          </p:cNvPicPr>
          <p:nvPr/>
        </p:nvPicPr>
        <p:blipFill>
          <a:blip r:embed="rId2" cstate="print"/>
          <a:srcRect t="3900"/>
          <a:stretch>
            <a:fillRect/>
          </a:stretch>
        </p:blipFill>
        <p:spPr bwMode="auto">
          <a:xfrm>
            <a:off x="2857488" y="2143116"/>
            <a:ext cx="3090872" cy="3451769"/>
          </a:xfrm>
          <a:prstGeom prst="rect">
            <a:avLst/>
          </a:prstGeom>
          <a:noFill/>
          <a:effectLst>
            <a:glow rad="139700">
              <a:schemeClr val="accent4">
                <a:satMod val="175000"/>
                <a:alpha val="40000"/>
              </a:schemeClr>
            </a:glow>
          </a:effectLst>
        </p:spPr>
      </p:pic>
      <p:sp>
        <p:nvSpPr>
          <p:cNvPr id="5" name="1 Título"/>
          <p:cNvSpPr>
            <a:spLocks noGrp="1"/>
          </p:cNvSpPr>
          <p:nvPr>
            <p:ph type="title"/>
          </p:nvPr>
        </p:nvSpPr>
        <p:spPr>
          <a:xfrm>
            <a:off x="457200" y="428612"/>
            <a:ext cx="8229600" cy="1214438"/>
          </a:xfrm>
          <a:solidFill>
            <a:srgbClr val="FF6699"/>
          </a:solidFill>
          <a:scene3d>
            <a:camera prst="orthographicFront"/>
            <a:lightRig rig="threePt" dir="t"/>
          </a:scene3d>
          <a:sp3d>
            <a:bevelT w="114300" prst="artDeco"/>
          </a:sp3d>
        </p:spPr>
        <p:txBody>
          <a:bodyPr rtlCol="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s-AR" dirty="0" smtClean="0">
                <a:ln>
                  <a:solidFill>
                    <a:srgbClr val="7030A0"/>
                  </a:solidFill>
                </a:ln>
                <a:solidFill>
                  <a:srgbClr val="FF33CC"/>
                </a:solidFill>
              </a:rPr>
              <a:t/>
            </a:r>
            <a:br>
              <a:rPr lang="es-AR" dirty="0" smtClean="0">
                <a:ln>
                  <a:solidFill>
                    <a:srgbClr val="7030A0"/>
                  </a:solidFill>
                </a:ln>
                <a:solidFill>
                  <a:srgbClr val="FF33CC"/>
                </a:solidFill>
              </a:rPr>
            </a:br>
            <a:r>
              <a:rPr lang="es-AR" dirty="0" smtClean="0">
                <a:ln>
                  <a:solidFill>
                    <a:srgbClr val="7030A0"/>
                  </a:solidFill>
                </a:ln>
                <a:solidFill>
                  <a:schemeClr val="bg1"/>
                </a:solidFill>
                <a:effectLst>
                  <a:outerShdw blurRad="38100" dist="38100" dir="2700000" algn="tl">
                    <a:srgbClr val="000000">
                      <a:alpha val="43137"/>
                    </a:srgbClr>
                  </a:outerShdw>
                </a:effectLst>
              </a:rPr>
              <a:t>Cargá tus Pedidos  Online!</a:t>
            </a:r>
            <a:r>
              <a:rPr lang="es-AR" dirty="0" smtClean="0">
                <a:ln>
                  <a:solidFill>
                    <a:srgbClr val="7030A0"/>
                  </a:solidFill>
                </a:ln>
                <a:solidFill>
                  <a:srgbClr val="FF33CC"/>
                </a:solidFill>
              </a:rPr>
              <a:t/>
            </a:r>
            <a:br>
              <a:rPr lang="es-AR" dirty="0" smtClean="0">
                <a:ln>
                  <a:solidFill>
                    <a:srgbClr val="7030A0"/>
                  </a:solidFill>
                </a:ln>
                <a:solidFill>
                  <a:srgbClr val="FF33CC"/>
                </a:solidFill>
              </a:rPr>
            </a:br>
            <a:endParaRPr lang="es-AR" dirty="0">
              <a:ln>
                <a:solidFill>
                  <a:srgbClr val="7030A0"/>
                </a:solidFill>
              </a:ln>
              <a:solidFill>
                <a:srgbClr val="FF33CC"/>
              </a:solidFill>
            </a:endParaRPr>
          </a:p>
        </p:txBody>
      </p:sp>
      <p:pic>
        <p:nvPicPr>
          <p:cNvPr id="6" name="5 Imagen" descr="LOGO mediano.jpg"/>
          <p:cNvPicPr>
            <a:picLocks noChangeAspect="1"/>
          </p:cNvPicPr>
          <p:nvPr/>
        </p:nvPicPr>
        <p:blipFill>
          <a:blip r:embed="rId3" cstate="print"/>
          <a:stretch>
            <a:fillRect/>
          </a:stretch>
        </p:blipFill>
        <p:spPr>
          <a:xfrm>
            <a:off x="2143108" y="6000768"/>
            <a:ext cx="4651777" cy="500066"/>
          </a:xfrm>
          <a:prstGeom prst="rect">
            <a:avLst/>
          </a:prstGeom>
        </p:spPr>
      </p:pic>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428596" y="1428736"/>
            <a:ext cx="7736442" cy="4638688"/>
          </a:xfrm>
          <a:prstGeom prst="rect">
            <a:avLst/>
          </a:prstGeom>
          <a:noFill/>
          <a:ln w="9525">
            <a:noFill/>
            <a:miter lim="800000"/>
            <a:headEnd/>
            <a:tailEnd/>
          </a:ln>
          <a:effectLst/>
        </p:spPr>
      </p:pic>
      <p:sp>
        <p:nvSpPr>
          <p:cNvPr id="5" name="4 Título"/>
          <p:cNvSpPr>
            <a:spLocks noGrp="1"/>
          </p:cNvSpPr>
          <p:nvPr>
            <p:ph type="title"/>
          </p:nvPr>
        </p:nvSpPr>
        <p:spPr>
          <a:ln w="19050">
            <a:solidFill>
              <a:srgbClr val="FF33CC"/>
            </a:solidFill>
          </a:ln>
        </p:spPr>
        <p:txBody>
          <a:bodyPr rtlCol="0">
            <a:normAutofit fontScale="90000"/>
          </a:bodyPr>
          <a:lstStyle/>
          <a:p>
            <a:pPr fontAlgn="auto">
              <a:spcAft>
                <a:spcPts val="0"/>
              </a:spcAft>
              <a:defRPr/>
            </a:pPr>
            <a:r>
              <a:rPr lang="es-AR" sz="2800" b="1" dirty="0" smtClean="0"/>
              <a:t>4° Paso: Cargar pedido</a:t>
            </a:r>
            <a:br>
              <a:rPr lang="es-AR" sz="2800" b="1" dirty="0" smtClean="0"/>
            </a:br>
            <a:r>
              <a:rPr lang="es-AR" sz="2000" dirty="0" smtClean="0"/>
              <a:t>Si te deslizas  por la misma página hacia abajo encontrarás diferentes </a:t>
            </a:r>
            <a:r>
              <a:rPr lang="es-AR" sz="2000" dirty="0" smtClean="0"/>
              <a:t>opciones.</a:t>
            </a:r>
            <a:r>
              <a:rPr lang="es-AR" sz="2000" dirty="0" smtClean="0"/>
              <a:t/>
            </a:r>
            <a:br>
              <a:rPr lang="es-AR" sz="2000" dirty="0" smtClean="0"/>
            </a:br>
            <a:r>
              <a:rPr lang="es-AR" sz="2000" dirty="0" smtClean="0"/>
              <a:t>Clickeá en la opción “Carga de Pedidos”</a:t>
            </a:r>
            <a:endParaRPr lang="es-AR" sz="2000" dirty="0"/>
          </a:p>
        </p:txBody>
      </p:sp>
      <p:sp>
        <p:nvSpPr>
          <p:cNvPr id="6" name="5 Rectángulo"/>
          <p:cNvSpPr/>
          <p:nvPr/>
        </p:nvSpPr>
        <p:spPr>
          <a:xfrm>
            <a:off x="714348" y="3928595"/>
            <a:ext cx="2000250" cy="428625"/>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pic>
        <p:nvPicPr>
          <p:cNvPr id="2050" name="Picture 2" descr="C:\Users\pelias\Desktop\estigma.png"/>
          <p:cNvPicPr>
            <a:picLocks noChangeAspect="1" noChangeArrowheads="1"/>
          </p:cNvPicPr>
          <p:nvPr/>
        </p:nvPicPr>
        <p:blipFill>
          <a:blip r:embed="rId3" cstate="print"/>
          <a:srcRect/>
          <a:stretch>
            <a:fillRect/>
          </a:stretch>
        </p:blipFill>
        <p:spPr bwMode="auto">
          <a:xfrm>
            <a:off x="2714612" y="3714752"/>
            <a:ext cx="1016000" cy="1016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4 Título"/>
          <p:cNvSpPr>
            <a:spLocks noGrp="1"/>
          </p:cNvSpPr>
          <p:nvPr>
            <p:ph type="title"/>
          </p:nvPr>
        </p:nvSpPr>
        <p:spPr>
          <a:ln w="19050">
            <a:solidFill>
              <a:srgbClr val="FF33CC"/>
            </a:solidFill>
          </a:ln>
        </p:spPr>
        <p:txBody>
          <a:bodyPr/>
          <a:lstStyle/>
          <a:p>
            <a:r>
              <a:rPr lang="es-AR" sz="2800" b="1" dirty="0" smtClean="0"/>
              <a:t>4° Paso: Cargar pedido</a:t>
            </a:r>
            <a:br>
              <a:rPr lang="es-AR" sz="2800" b="1" dirty="0" smtClean="0"/>
            </a:br>
            <a:r>
              <a:rPr lang="es-AR" sz="2000" dirty="0" smtClean="0"/>
              <a:t>Completar los campos para especificar detalles del pedido.</a:t>
            </a:r>
          </a:p>
        </p:txBody>
      </p:sp>
      <p:pic>
        <p:nvPicPr>
          <p:cNvPr id="7" name="6 Marcador de contenido" descr="Nueva imagen de mapa de bits (5).bmp"/>
          <p:cNvPicPr>
            <a:picLocks noGrp="1" noChangeAspect="1"/>
          </p:cNvPicPr>
          <p:nvPr>
            <p:ph idx="1"/>
          </p:nvPr>
        </p:nvPicPr>
        <p:blipFill>
          <a:blip r:embed="rId2" cstate="print"/>
          <a:srcRect l="3964" t="3712" r="6856"/>
          <a:stretch>
            <a:fillRect/>
          </a:stretch>
        </p:blipFill>
        <p:spPr>
          <a:xfrm>
            <a:off x="1214438" y="1428750"/>
            <a:ext cx="6715125" cy="5357813"/>
          </a:xfrm>
          <a:ln w="12700">
            <a:solidFill>
              <a:schemeClr val="bg1">
                <a:lumMod val="65000"/>
              </a:schemeClr>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4 Título"/>
          <p:cNvSpPr>
            <a:spLocks noGrp="1"/>
          </p:cNvSpPr>
          <p:nvPr>
            <p:ph type="title"/>
          </p:nvPr>
        </p:nvSpPr>
        <p:spPr>
          <a:ln w="19050">
            <a:solidFill>
              <a:srgbClr val="FF33CC"/>
            </a:solidFill>
          </a:ln>
        </p:spPr>
        <p:txBody>
          <a:bodyPr/>
          <a:lstStyle/>
          <a:p>
            <a:r>
              <a:rPr lang="es-AR" sz="2800" b="1" dirty="0" smtClean="0"/>
              <a:t>5° Paso: Cargar pedido</a:t>
            </a:r>
            <a:br>
              <a:rPr lang="es-AR" sz="2800" b="1" dirty="0" smtClean="0"/>
            </a:br>
            <a:r>
              <a:rPr lang="es-AR" sz="2000" dirty="0" smtClean="0"/>
              <a:t> Completar los campos para especificar detalles del pedido.</a:t>
            </a:r>
          </a:p>
        </p:txBody>
      </p:sp>
      <p:pic>
        <p:nvPicPr>
          <p:cNvPr id="6" name="Picture 2"/>
          <p:cNvPicPr>
            <a:picLocks noChangeAspect="1" noChangeArrowheads="1"/>
          </p:cNvPicPr>
          <p:nvPr/>
        </p:nvPicPr>
        <p:blipFill>
          <a:blip r:embed="rId2" cstate="print"/>
          <a:srcRect l="13988" t="10238" r="14687" b="5108"/>
          <a:stretch>
            <a:fillRect/>
          </a:stretch>
        </p:blipFill>
        <p:spPr bwMode="auto">
          <a:xfrm>
            <a:off x="1071563" y="1463675"/>
            <a:ext cx="7072312" cy="5322888"/>
          </a:xfrm>
          <a:prstGeom prst="rect">
            <a:avLst/>
          </a:prstGeom>
          <a:noFill/>
          <a:ln w="9525">
            <a:solidFill>
              <a:schemeClr val="bg1">
                <a:lumMod val="65000"/>
              </a:schemeClr>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Marcador de contenido"/>
          <p:cNvSpPr>
            <a:spLocks noGrp="1"/>
          </p:cNvSpPr>
          <p:nvPr>
            <p:ph idx="1"/>
          </p:nvPr>
        </p:nvSpPr>
        <p:spPr>
          <a:xfrm>
            <a:off x="500063" y="1571625"/>
            <a:ext cx="8229600" cy="4525963"/>
          </a:xfrm>
        </p:spPr>
        <p:txBody>
          <a:bodyPr/>
          <a:lstStyle/>
          <a:p>
            <a:pPr>
              <a:lnSpc>
                <a:spcPct val="150000"/>
              </a:lnSpc>
            </a:pPr>
            <a:r>
              <a:rPr lang="es-AR" sz="1800" dirty="0" smtClean="0"/>
              <a:t>En programa de premios se cargan los talles del premio que se ganó esa campaña, </a:t>
            </a:r>
            <a:br>
              <a:rPr lang="es-AR" sz="1800" dirty="0" smtClean="0"/>
            </a:br>
            <a:r>
              <a:rPr lang="es-AR" sz="1800" dirty="0" smtClean="0"/>
              <a:t>no el que debería llegar con la </a:t>
            </a:r>
            <a:r>
              <a:rPr lang="es-AR" sz="1800" dirty="0" smtClean="0"/>
              <a:t>entrega </a:t>
            </a:r>
            <a:r>
              <a:rPr lang="es-AR" sz="1800" dirty="0" smtClean="0"/>
              <a:t>de ese pedido.</a:t>
            </a:r>
          </a:p>
          <a:p>
            <a:pPr>
              <a:lnSpc>
                <a:spcPct val="150000"/>
              </a:lnSpc>
            </a:pPr>
            <a:r>
              <a:rPr lang="es-AR" sz="1800" dirty="0" smtClean="0"/>
              <a:t>La opción  “superior”  agrupa remeras, sacos, tapados, blusas,  vestidos, etc.</a:t>
            </a:r>
          </a:p>
          <a:p>
            <a:pPr>
              <a:lnSpc>
                <a:spcPct val="150000"/>
              </a:lnSpc>
            </a:pPr>
            <a:r>
              <a:rPr lang="es-AR" sz="1800" dirty="0" smtClean="0"/>
              <a:t>La opción  “inferior” agrupa calzas, polleras,  NO jeans ni pantalones.</a:t>
            </a:r>
          </a:p>
          <a:p>
            <a:pPr>
              <a:lnSpc>
                <a:spcPct val="150000"/>
              </a:lnSpc>
            </a:pPr>
            <a:r>
              <a:rPr lang="es-AR" sz="1800" dirty="0" smtClean="0"/>
              <a:t>La opción “jeans” agrupa  jeans y pantalones de gabardina .</a:t>
            </a:r>
          </a:p>
          <a:p>
            <a:pPr>
              <a:lnSpc>
                <a:spcPct val="150000"/>
              </a:lnSpc>
            </a:pPr>
            <a:r>
              <a:rPr lang="es-AR" sz="1800" dirty="0" smtClean="0"/>
              <a:t>Una vez cargado el pedido se clickeá en el signo </a:t>
            </a:r>
          </a:p>
          <a:p>
            <a:pPr>
              <a:lnSpc>
                <a:spcPct val="150000"/>
              </a:lnSpc>
            </a:pPr>
            <a:r>
              <a:rPr lang="es-AR" sz="1800" dirty="0" smtClean="0"/>
              <a:t>El artículo cargado pasa a la parte inferior de la pantalla</a:t>
            </a:r>
          </a:p>
          <a:p>
            <a:pPr>
              <a:lnSpc>
                <a:spcPct val="150000"/>
              </a:lnSpc>
            </a:pPr>
            <a:r>
              <a:rPr lang="es-AR" sz="1800" dirty="0" smtClean="0"/>
              <a:t>Una vez que el artículo pasó a la parte inferior de la pantalla,  no se puede modificar. En tal caso se debe borrar y volver a cargar</a:t>
            </a:r>
          </a:p>
          <a:p>
            <a:pPr>
              <a:lnSpc>
                <a:spcPct val="150000"/>
              </a:lnSpc>
              <a:buFont typeface="Arial" charset="0"/>
              <a:buNone/>
            </a:pPr>
            <a:endParaRPr lang="es-AR" sz="1800" dirty="0" smtClean="0"/>
          </a:p>
          <a:p>
            <a:pPr>
              <a:lnSpc>
                <a:spcPct val="150000"/>
              </a:lnSpc>
              <a:buFont typeface="Arial" charset="0"/>
              <a:buNone/>
            </a:pPr>
            <a:endParaRPr lang="es-AR" sz="1800" dirty="0" smtClean="0"/>
          </a:p>
          <a:p>
            <a:pPr>
              <a:lnSpc>
                <a:spcPct val="150000"/>
              </a:lnSpc>
            </a:pPr>
            <a:endParaRPr lang="es-AR" sz="1800" dirty="0" smtClean="0"/>
          </a:p>
        </p:txBody>
      </p:sp>
      <p:sp>
        <p:nvSpPr>
          <p:cNvPr id="4" name="4 Título"/>
          <p:cNvSpPr>
            <a:spLocks noGrp="1"/>
          </p:cNvSpPr>
          <p:nvPr>
            <p:ph type="title"/>
          </p:nvPr>
        </p:nvSpPr>
        <p:spPr>
          <a:ln w="19050">
            <a:solidFill>
              <a:schemeClr val="tx1"/>
            </a:solidFill>
          </a:ln>
        </p:spPr>
        <p:txBody>
          <a:bodyPr rtlCol="0">
            <a:normAutofit/>
          </a:bodyPr>
          <a:lstStyle/>
          <a:p>
            <a:pPr fontAlgn="auto">
              <a:spcAft>
                <a:spcPts val="0"/>
              </a:spcAft>
              <a:defRPr/>
            </a:pPr>
            <a:r>
              <a:rPr lang="es-AR" sz="3000" b="1" dirty="0" smtClean="0">
                <a:solidFill>
                  <a:srgbClr val="FF0066"/>
                </a:solidFill>
              </a:rPr>
              <a:t>IMPORTANTE:</a:t>
            </a:r>
            <a:r>
              <a:rPr lang="es-AR" sz="2800" b="1" dirty="0" smtClean="0">
                <a:solidFill>
                  <a:srgbClr val="FF0066"/>
                </a:solidFill>
              </a:rPr>
              <a:t/>
            </a:r>
            <a:br>
              <a:rPr lang="es-AR" sz="2800" b="1" dirty="0" smtClean="0">
                <a:solidFill>
                  <a:srgbClr val="FF0066"/>
                </a:solidFill>
              </a:rPr>
            </a:br>
            <a:r>
              <a:rPr lang="es-AR" sz="2800" b="1" dirty="0" smtClean="0"/>
              <a:t>Algunas Aclaraciones</a:t>
            </a:r>
            <a:endParaRPr lang="es-AR" sz="2000" dirty="0"/>
          </a:p>
        </p:txBody>
      </p:sp>
      <p:grpSp>
        <p:nvGrpSpPr>
          <p:cNvPr id="13316" name="6 Grupo"/>
          <p:cNvGrpSpPr>
            <a:grpSpLocks/>
          </p:cNvGrpSpPr>
          <p:nvPr/>
        </p:nvGrpSpPr>
        <p:grpSpPr bwMode="auto">
          <a:xfrm>
            <a:off x="5500694" y="3929066"/>
            <a:ext cx="571500" cy="428625"/>
            <a:chOff x="7408575" y="3918434"/>
            <a:chExt cx="571504" cy="428628"/>
          </a:xfrm>
        </p:grpSpPr>
        <p:sp>
          <p:nvSpPr>
            <p:cNvPr id="6" name="5 Rectángulo"/>
            <p:cNvSpPr/>
            <p:nvPr/>
          </p:nvSpPr>
          <p:spPr>
            <a:xfrm>
              <a:off x="7408575" y="3918434"/>
              <a:ext cx="571504" cy="4286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AR" dirty="0"/>
            </a:p>
          </p:txBody>
        </p:sp>
        <p:sp>
          <p:nvSpPr>
            <p:cNvPr id="5" name="4 Cruz"/>
            <p:cNvSpPr/>
            <p:nvPr/>
          </p:nvSpPr>
          <p:spPr>
            <a:xfrm>
              <a:off x="7572088" y="4000985"/>
              <a:ext cx="285752" cy="285752"/>
            </a:xfrm>
            <a:prstGeom prst="plus">
              <a:avLst>
                <a:gd name="adj" fmla="val 349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AR" dirty="0"/>
            </a:p>
          </p:txBody>
        </p:sp>
      </p:grpSp>
    </p:spTree>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57200" y="346075"/>
            <a:ext cx="8543925" cy="1082675"/>
          </a:xfrm>
          <a:ln w="19050">
            <a:solidFill>
              <a:srgbClr val="FF33CC"/>
            </a:solidFill>
          </a:ln>
        </p:spPr>
        <p:txBody>
          <a:bodyPr rtlCol="0">
            <a:normAutofit/>
          </a:bodyPr>
          <a:lstStyle/>
          <a:p>
            <a:pPr fontAlgn="auto">
              <a:spcAft>
                <a:spcPts val="0"/>
              </a:spcAft>
              <a:defRPr/>
            </a:pPr>
            <a:r>
              <a:rPr lang="es-AR" sz="2000" dirty="0" smtClean="0"/>
              <a:t>Se pueden borrar los ítems cargados haciendo click en la opción </a:t>
            </a:r>
            <a:r>
              <a:rPr lang="es-AR" sz="2000" b="1" dirty="0" smtClean="0">
                <a:solidFill>
                  <a:schemeClr val="tx2">
                    <a:lumMod val="60000"/>
                    <a:lumOff val="40000"/>
                  </a:schemeClr>
                </a:solidFill>
              </a:rPr>
              <a:t>Acciones</a:t>
            </a:r>
            <a:r>
              <a:rPr lang="es-AR" sz="2000" dirty="0" smtClean="0"/>
              <a:t>   </a:t>
            </a:r>
            <a:r>
              <a:rPr lang="es-AR" sz="1800" dirty="0" smtClean="0"/>
              <a:t/>
            </a:r>
            <a:br>
              <a:rPr lang="es-AR" sz="1800" dirty="0" smtClean="0"/>
            </a:br>
            <a:endParaRPr lang="es-AR" sz="1800" dirty="0"/>
          </a:p>
        </p:txBody>
      </p:sp>
      <p:pic>
        <p:nvPicPr>
          <p:cNvPr id="1026" name="Picture 2"/>
          <p:cNvPicPr>
            <a:picLocks noChangeAspect="1" noChangeArrowheads="1"/>
          </p:cNvPicPr>
          <p:nvPr/>
        </p:nvPicPr>
        <p:blipFill>
          <a:blip r:embed="rId2" cstate="print"/>
          <a:srcRect l="12153" t="9722" r="14061" b="4166"/>
          <a:stretch>
            <a:fillRect/>
          </a:stretch>
        </p:blipFill>
        <p:spPr bwMode="auto">
          <a:xfrm>
            <a:off x="1285875" y="1552575"/>
            <a:ext cx="6786563" cy="4949825"/>
          </a:xfrm>
          <a:prstGeom prst="rect">
            <a:avLst/>
          </a:prstGeom>
          <a:noFill/>
          <a:ln w="9525">
            <a:solidFill>
              <a:schemeClr val="bg1">
                <a:lumMod val="65000"/>
              </a:schemeClr>
            </a:solidFill>
            <a:miter lim="800000"/>
            <a:headEnd/>
            <a:tailEnd/>
          </a:ln>
          <a:effectLst/>
        </p:spPr>
      </p:pic>
      <p:pic>
        <p:nvPicPr>
          <p:cNvPr id="14340" name="Picture 2"/>
          <p:cNvPicPr>
            <a:picLocks noChangeAspect="1" noChangeArrowheads="1"/>
          </p:cNvPicPr>
          <p:nvPr/>
        </p:nvPicPr>
        <p:blipFill>
          <a:blip r:embed="rId3" cstate="print"/>
          <a:srcRect l="78326" t="73602" r="19183" b="22949"/>
          <a:stretch>
            <a:fillRect/>
          </a:stretch>
        </p:blipFill>
        <p:spPr bwMode="auto">
          <a:xfrm>
            <a:off x="8077200" y="909638"/>
            <a:ext cx="709613" cy="661987"/>
          </a:xfrm>
          <a:prstGeom prst="rect">
            <a:avLst/>
          </a:prstGeom>
          <a:noFill/>
          <a:ln w="9525">
            <a:noFill/>
            <a:miter lim="800000"/>
            <a:headEnd/>
            <a:tailEnd/>
          </a:ln>
        </p:spPr>
      </p:pic>
      <p:cxnSp>
        <p:nvCxnSpPr>
          <p:cNvPr id="19" name="18 Conector recto de flecha"/>
          <p:cNvCxnSpPr/>
          <p:nvPr/>
        </p:nvCxnSpPr>
        <p:spPr>
          <a:xfrm rot="16200000" flipH="1">
            <a:off x="6500812" y="3429001"/>
            <a:ext cx="38576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rot="10800000">
            <a:off x="7643813" y="5356225"/>
            <a:ext cx="78581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4 Título"/>
          <p:cNvSpPr>
            <a:spLocks noGrp="1"/>
          </p:cNvSpPr>
          <p:nvPr>
            <p:ph type="title"/>
          </p:nvPr>
        </p:nvSpPr>
        <p:spPr>
          <a:ln w="19050">
            <a:solidFill>
              <a:srgbClr val="FF33CC"/>
            </a:solidFill>
          </a:ln>
        </p:spPr>
        <p:txBody>
          <a:bodyPr/>
          <a:lstStyle/>
          <a:p>
            <a:r>
              <a:rPr lang="es-AR" sz="2800" b="1" dirty="0" smtClean="0"/>
              <a:t>6° Paso: Guardar Pedido</a:t>
            </a:r>
            <a:br>
              <a:rPr lang="es-AR" sz="2800" b="1" dirty="0" smtClean="0"/>
            </a:br>
            <a:r>
              <a:rPr lang="es-AR" sz="2000" dirty="0" smtClean="0"/>
              <a:t> Una vez cargado el pedido clickear en “Guardar pedido”</a:t>
            </a:r>
            <a:br>
              <a:rPr lang="es-AR" sz="2000" dirty="0" smtClean="0"/>
            </a:br>
            <a:endParaRPr lang="es-AR" sz="2000" dirty="0" smtClean="0"/>
          </a:p>
        </p:txBody>
      </p:sp>
      <p:pic>
        <p:nvPicPr>
          <p:cNvPr id="9" name="8 Marcador de contenido" descr="Nueva imagen de mapa de bits (4).bmp"/>
          <p:cNvPicPr>
            <a:picLocks noGrp="1" noChangeAspect="1"/>
          </p:cNvPicPr>
          <p:nvPr>
            <p:ph idx="1"/>
          </p:nvPr>
        </p:nvPicPr>
        <p:blipFill>
          <a:blip r:embed="rId3" cstate="print"/>
          <a:stretch>
            <a:fillRect/>
          </a:stretch>
        </p:blipFill>
        <p:spPr>
          <a:xfrm>
            <a:off x="1285875" y="1500188"/>
            <a:ext cx="7100888" cy="5214937"/>
          </a:xfrm>
          <a:ln w="12700">
            <a:solidFill>
              <a:schemeClr val="bg1">
                <a:lumMod val="65000"/>
              </a:schemeClr>
            </a:solidFill>
          </a:ln>
        </p:spPr>
      </p:pic>
      <p:cxnSp>
        <p:nvCxnSpPr>
          <p:cNvPr id="10" name="9 Conector recto de flecha"/>
          <p:cNvCxnSpPr/>
          <p:nvPr/>
        </p:nvCxnSpPr>
        <p:spPr>
          <a:xfrm rot="10800000">
            <a:off x="5214938" y="6500813"/>
            <a:ext cx="257175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ndAc>
      <p:stSnd>
        <p:snd r:embed="rId2"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txBox="1">
            <a:spLocks/>
          </p:cNvSpPr>
          <p:nvPr/>
        </p:nvSpPr>
        <p:spPr>
          <a:xfrm>
            <a:off x="571500" y="1000125"/>
            <a:ext cx="8229600" cy="4357688"/>
          </a:xfrm>
          <a:prstGeom prst="rect">
            <a:avLst/>
          </a:prstGeom>
          <a:ln w="19050">
            <a:solidFill>
              <a:srgbClr val="FF33CC"/>
            </a:solidFill>
          </a:ln>
        </p:spPr>
        <p:txBody>
          <a:bodyPr anchor="ctr">
            <a:normAutofit fontScale="90000" lnSpcReduction="10000"/>
          </a:bodyPr>
          <a:lstStyle/>
          <a:p>
            <a:pPr algn="ctr" fontAlgn="auto">
              <a:spcAft>
                <a:spcPts val="0"/>
              </a:spcAft>
              <a:defRPr/>
            </a:pPr>
            <a:r>
              <a:rPr lang="es-AR" sz="3600" b="1" dirty="0">
                <a:latin typeface="+mj-lt"/>
                <a:ea typeface="+mj-ea"/>
                <a:cs typeface="+mj-cs"/>
              </a:rPr>
              <a:t/>
            </a:r>
            <a:br>
              <a:rPr lang="es-AR" sz="3600" b="1" dirty="0">
                <a:latin typeface="+mj-lt"/>
                <a:ea typeface="+mj-ea"/>
                <a:cs typeface="+mj-cs"/>
              </a:rPr>
            </a:br>
            <a:r>
              <a:rPr lang="es-AR" sz="3600" dirty="0" smtClean="0">
                <a:latin typeface="+mj-lt"/>
                <a:ea typeface="+mj-ea"/>
                <a:cs typeface="+mj-cs"/>
              </a:rPr>
              <a:t>Podés ir </a:t>
            </a:r>
            <a:r>
              <a:rPr lang="es-ES" sz="3600" b="1" dirty="0" smtClean="0">
                <a:latin typeface="+mn-lt"/>
                <a:cs typeface="+mn-cs"/>
              </a:rPr>
              <a:t>cargando</a:t>
            </a:r>
            <a:r>
              <a:rPr lang="es-ES" sz="3600" dirty="0" smtClean="0">
                <a:latin typeface="+mn-lt"/>
                <a:cs typeface="+mn-cs"/>
              </a:rPr>
              <a:t> </a:t>
            </a:r>
            <a:r>
              <a:rPr lang="es-ES" sz="3600" dirty="0">
                <a:latin typeface="+mn-lt"/>
                <a:cs typeface="+mn-cs"/>
              </a:rPr>
              <a:t>y </a:t>
            </a:r>
            <a:r>
              <a:rPr lang="es-ES" sz="3600" b="1" dirty="0" smtClean="0">
                <a:latin typeface="+mn-lt"/>
                <a:cs typeface="+mn-cs"/>
              </a:rPr>
              <a:t>guardando</a:t>
            </a:r>
            <a:r>
              <a:rPr lang="es-ES" sz="3600" dirty="0" smtClean="0">
                <a:latin typeface="+mn-lt"/>
                <a:cs typeface="+mn-cs"/>
              </a:rPr>
              <a:t> tus </a:t>
            </a:r>
            <a:br>
              <a:rPr lang="es-ES" sz="3600" dirty="0" smtClean="0">
                <a:latin typeface="+mn-lt"/>
                <a:cs typeface="+mn-cs"/>
              </a:rPr>
            </a:br>
            <a:r>
              <a:rPr lang="es-ES" sz="3600" dirty="0" smtClean="0">
                <a:latin typeface="+mn-lt"/>
                <a:cs typeface="+mn-cs"/>
              </a:rPr>
              <a:t>pedidos a medida de que vayas vendiendo.</a:t>
            </a:r>
            <a:br>
              <a:rPr lang="es-ES" sz="3600" dirty="0" smtClean="0">
                <a:latin typeface="+mn-lt"/>
                <a:cs typeface="+mn-cs"/>
              </a:rPr>
            </a:br>
            <a:r>
              <a:rPr lang="es-ES" sz="3600" dirty="0" smtClean="0">
                <a:latin typeface="+mn-lt"/>
                <a:cs typeface="+mn-cs"/>
              </a:rPr>
              <a:t/>
            </a:r>
            <a:br>
              <a:rPr lang="es-ES" sz="3600" dirty="0" smtClean="0">
                <a:latin typeface="+mn-lt"/>
                <a:cs typeface="+mn-cs"/>
              </a:rPr>
            </a:br>
            <a:r>
              <a:rPr lang="es-ES" sz="3600" dirty="0" smtClean="0">
                <a:latin typeface="+mn-lt"/>
                <a:cs typeface="+mn-cs"/>
              </a:rPr>
              <a:t>No envíes tu pedido a la </a:t>
            </a:r>
            <a:r>
              <a:rPr lang="es-ES" sz="3600" dirty="0" smtClean="0">
                <a:latin typeface="+mn-lt"/>
                <a:cs typeface="+mn-cs"/>
              </a:rPr>
              <a:t>asesora</a:t>
            </a:r>
            <a:r>
              <a:rPr lang="es-ES" sz="3600" dirty="0" smtClean="0">
                <a:latin typeface="+mn-lt"/>
                <a:cs typeface="+mn-cs"/>
              </a:rPr>
              <a:t/>
            </a:r>
            <a:br>
              <a:rPr lang="es-ES" sz="3600" dirty="0" smtClean="0">
                <a:latin typeface="+mn-lt"/>
                <a:cs typeface="+mn-cs"/>
              </a:rPr>
            </a:br>
            <a:r>
              <a:rPr lang="es-ES" sz="3600" dirty="0" smtClean="0">
                <a:latin typeface="+mn-lt"/>
                <a:cs typeface="+mn-cs"/>
              </a:rPr>
              <a:t>hasta que no esté completo.</a:t>
            </a:r>
            <a:br>
              <a:rPr lang="es-ES" sz="3600" dirty="0" smtClean="0">
                <a:latin typeface="+mn-lt"/>
                <a:cs typeface="+mn-cs"/>
              </a:rPr>
            </a:br>
            <a:r>
              <a:rPr lang="es-ES" sz="3600" dirty="0" smtClean="0">
                <a:latin typeface="+mn-lt"/>
                <a:cs typeface="+mn-cs"/>
              </a:rPr>
              <a:t>Una vez que finalices y ya estés próxima a tu fecha de cierre, podés </a:t>
            </a:r>
            <a:r>
              <a:rPr lang="es-ES" sz="3600" b="1" dirty="0" smtClean="0">
                <a:latin typeface="+mn-lt"/>
                <a:cs typeface="+mn-cs"/>
              </a:rPr>
              <a:t>cerrar el pedido</a:t>
            </a:r>
            <a:br>
              <a:rPr lang="es-ES" sz="3600" b="1" dirty="0" smtClean="0">
                <a:latin typeface="+mn-lt"/>
                <a:cs typeface="+mn-cs"/>
              </a:rPr>
            </a:br>
            <a:r>
              <a:rPr lang="es-ES" sz="3600" b="1" dirty="0" smtClean="0">
                <a:latin typeface="+mn-lt"/>
                <a:cs typeface="+mn-cs"/>
              </a:rPr>
              <a:t>y enviarlo a tu </a:t>
            </a:r>
            <a:r>
              <a:rPr lang="es-ES" sz="3600" b="1" dirty="0" smtClean="0">
                <a:latin typeface="+mn-lt"/>
                <a:cs typeface="+mn-cs"/>
              </a:rPr>
              <a:t>asesora</a:t>
            </a:r>
            <a:r>
              <a:rPr lang="es-ES" sz="3600" dirty="0" smtClean="0">
                <a:latin typeface="+mn-lt"/>
                <a:cs typeface="+mn-cs"/>
              </a:rPr>
              <a:t>.</a:t>
            </a:r>
            <a:r>
              <a:rPr lang="es-ES" sz="3600" dirty="0" smtClean="0">
                <a:latin typeface="+mn-lt"/>
                <a:cs typeface="+mn-cs"/>
              </a:rPr>
              <a:t/>
            </a:r>
            <a:br>
              <a:rPr lang="es-ES" sz="3600" dirty="0" smtClean="0">
                <a:latin typeface="+mn-lt"/>
                <a:cs typeface="+mn-cs"/>
              </a:rPr>
            </a:br>
            <a:endParaRPr lang="es-AR" sz="2000" dirty="0">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686287" y="1600208"/>
            <a:ext cx="8386307" cy="5186378"/>
          </a:xfrm>
          <a:prstGeom prst="rect">
            <a:avLst/>
          </a:prstGeom>
          <a:noFill/>
          <a:ln w="9525">
            <a:noFill/>
            <a:miter lim="800000"/>
            <a:headEnd/>
            <a:tailEnd/>
          </a:ln>
          <a:effectLst/>
        </p:spPr>
      </p:pic>
      <p:sp>
        <p:nvSpPr>
          <p:cNvPr id="5" name="4 Título"/>
          <p:cNvSpPr>
            <a:spLocks noGrp="1"/>
          </p:cNvSpPr>
          <p:nvPr>
            <p:ph type="title"/>
          </p:nvPr>
        </p:nvSpPr>
        <p:spPr>
          <a:xfrm>
            <a:off x="500063" y="214313"/>
            <a:ext cx="8229600" cy="1357312"/>
          </a:xfrm>
          <a:ln w="19050">
            <a:solidFill>
              <a:srgbClr val="FF33CC"/>
            </a:solidFill>
          </a:ln>
        </p:spPr>
        <p:txBody>
          <a:bodyPr rtlCol="0">
            <a:normAutofit fontScale="90000"/>
          </a:bodyPr>
          <a:lstStyle/>
          <a:p>
            <a:pPr fontAlgn="auto">
              <a:spcAft>
                <a:spcPts val="0"/>
              </a:spcAft>
              <a:defRPr/>
            </a:pPr>
            <a:r>
              <a:rPr lang="es-AR" sz="3600" b="1" dirty="0" smtClean="0"/>
              <a:t/>
            </a:r>
            <a:br>
              <a:rPr lang="es-AR" sz="3600" b="1" dirty="0" smtClean="0"/>
            </a:br>
            <a:r>
              <a:rPr lang="es-AR" sz="3600" b="1" dirty="0" smtClean="0"/>
              <a:t>7° Paso: Cerrar Pedido y Enviar a la </a:t>
            </a:r>
            <a:r>
              <a:rPr lang="es-AR" sz="3600" b="1" dirty="0" smtClean="0"/>
              <a:t>Asesora</a:t>
            </a:r>
            <a:r>
              <a:rPr lang="es-AR" sz="1800" dirty="0" smtClean="0"/>
              <a:t/>
            </a:r>
            <a:br>
              <a:rPr lang="es-AR" sz="1800" dirty="0" smtClean="0"/>
            </a:br>
            <a:r>
              <a:rPr lang="es-AR" sz="1800" dirty="0" smtClean="0"/>
              <a:t>Al finalizar con la carga de pedidos debes cerrar el pedido y enviarlo a la </a:t>
            </a:r>
            <a:r>
              <a:rPr lang="es-AR" sz="1800" dirty="0" smtClean="0"/>
              <a:t>asesora</a:t>
            </a:r>
            <a:r>
              <a:rPr lang="es-AR" sz="1800" dirty="0" smtClean="0"/>
              <a:t/>
            </a:r>
            <a:br>
              <a:rPr lang="es-AR" sz="1800" dirty="0" smtClean="0"/>
            </a:br>
            <a:r>
              <a:rPr lang="es-AR" sz="1800" dirty="0" smtClean="0"/>
              <a:t>haciendo click en el botón verde.</a:t>
            </a:r>
            <a:r>
              <a:rPr lang="es-AR" sz="2800" b="1" dirty="0" smtClean="0"/>
              <a:t/>
            </a:r>
            <a:br>
              <a:rPr lang="es-AR" sz="2800" b="1" dirty="0" smtClean="0"/>
            </a:br>
            <a:r>
              <a:rPr lang="es-AR" sz="2000" dirty="0" smtClean="0"/>
              <a:t> </a:t>
            </a:r>
            <a:br>
              <a:rPr lang="es-AR" sz="2000" dirty="0" smtClean="0"/>
            </a:br>
            <a:endParaRPr lang="es-AR" sz="2000" dirty="0"/>
          </a:p>
        </p:txBody>
      </p:sp>
      <p:pic>
        <p:nvPicPr>
          <p:cNvPr id="2" name="Picture 2" descr="C:\Users\pelias\Desktop\estigma.png"/>
          <p:cNvPicPr>
            <a:picLocks noChangeAspect="1" noChangeArrowheads="1"/>
          </p:cNvPicPr>
          <p:nvPr/>
        </p:nvPicPr>
        <p:blipFill>
          <a:blip r:embed="rId4" cstate="print"/>
          <a:srcRect/>
          <a:stretch>
            <a:fillRect/>
          </a:stretch>
        </p:blipFill>
        <p:spPr bwMode="auto">
          <a:xfrm>
            <a:off x="4714876" y="5214950"/>
            <a:ext cx="1016000" cy="1016000"/>
          </a:xfrm>
          <a:prstGeom prst="rect">
            <a:avLst/>
          </a:prstGeom>
          <a:noFill/>
        </p:spPr>
      </p:pic>
    </p:spTree>
  </p:cSld>
  <p:clrMapOvr>
    <a:masterClrMapping/>
  </p:clrMapOvr>
  <p:transition spd="slow">
    <p:sndAc>
      <p:stSnd>
        <p:snd r:embed="rId2"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Título"/>
          <p:cNvSpPr>
            <a:spLocks noGrp="1"/>
          </p:cNvSpPr>
          <p:nvPr>
            <p:ph type="title"/>
          </p:nvPr>
        </p:nvSpPr>
        <p:spPr>
          <a:xfrm>
            <a:off x="500063" y="142875"/>
            <a:ext cx="8229600" cy="642938"/>
          </a:xfrm>
          <a:ln w="19050">
            <a:solidFill>
              <a:srgbClr val="FF33CC"/>
            </a:solidFill>
          </a:ln>
        </p:spPr>
        <p:txBody>
          <a:bodyPr rtlCol="0">
            <a:normAutofit fontScale="90000"/>
          </a:bodyPr>
          <a:lstStyle/>
          <a:p>
            <a:pPr fontAlgn="auto">
              <a:spcAft>
                <a:spcPts val="0"/>
              </a:spcAft>
              <a:defRPr/>
            </a:pPr>
            <a:r>
              <a:rPr lang="es-AR" sz="3600" b="1" dirty="0" smtClean="0"/>
              <a:t/>
            </a:r>
            <a:br>
              <a:rPr lang="es-AR" sz="3600" b="1" dirty="0" smtClean="0"/>
            </a:br>
            <a:r>
              <a:rPr lang="es-AR" sz="3600" b="1" dirty="0" smtClean="0"/>
              <a:t>Estado </a:t>
            </a:r>
            <a:r>
              <a:rPr lang="es-AR" sz="2000" dirty="0" smtClean="0"/>
              <a:t/>
            </a:r>
            <a:br>
              <a:rPr lang="es-AR" sz="2000" dirty="0" smtClean="0"/>
            </a:br>
            <a:endParaRPr lang="es-AR" sz="2000" dirty="0"/>
          </a:p>
        </p:txBody>
      </p:sp>
      <p:sp>
        <p:nvSpPr>
          <p:cNvPr id="23555" name="4 CuadroTexto"/>
          <p:cNvSpPr txBox="1">
            <a:spLocks noChangeArrowheads="1"/>
          </p:cNvSpPr>
          <p:nvPr/>
        </p:nvSpPr>
        <p:spPr bwMode="auto">
          <a:xfrm>
            <a:off x="500091" y="4223287"/>
            <a:ext cx="8143875" cy="2277547"/>
          </a:xfrm>
          <a:prstGeom prst="rect">
            <a:avLst/>
          </a:prstGeom>
          <a:noFill/>
          <a:ln w="9525">
            <a:noFill/>
            <a:miter lim="800000"/>
            <a:headEnd/>
            <a:tailEnd/>
          </a:ln>
        </p:spPr>
        <p:txBody>
          <a:bodyPr>
            <a:spAutoFit/>
          </a:bodyPr>
          <a:lstStyle/>
          <a:p>
            <a:r>
              <a:rPr lang="es-ES" b="1" dirty="0">
                <a:latin typeface="Calibri" pitchFamily="34" charset="0"/>
              </a:rPr>
              <a:t>Carga de Pedidos:</a:t>
            </a:r>
            <a:r>
              <a:rPr lang="es-ES" sz="1600" dirty="0">
                <a:latin typeface="Calibri" pitchFamily="34" charset="0"/>
              </a:rPr>
              <a:t> </a:t>
            </a:r>
            <a:r>
              <a:rPr lang="es-ES" sz="1500" dirty="0">
                <a:latin typeface="Calibri" pitchFamily="34" charset="0"/>
              </a:rPr>
              <a:t>Opción para cargar </a:t>
            </a:r>
            <a:r>
              <a:rPr lang="es-ES" sz="1500" dirty="0" smtClean="0">
                <a:latin typeface="Calibri" pitchFamily="34" charset="0"/>
              </a:rPr>
              <a:t>tus pedidos.</a:t>
            </a:r>
            <a:endParaRPr lang="es-ES" sz="1500" dirty="0">
              <a:latin typeface="Calibri" pitchFamily="34" charset="0"/>
            </a:endParaRPr>
          </a:p>
          <a:p>
            <a:r>
              <a:rPr lang="es-ES" b="1" dirty="0" smtClean="0">
                <a:latin typeface="Calibri" pitchFamily="34" charset="0"/>
              </a:rPr>
              <a:t/>
            </a:r>
            <a:br>
              <a:rPr lang="es-ES" b="1" dirty="0" smtClean="0">
                <a:latin typeface="Calibri" pitchFamily="34" charset="0"/>
              </a:rPr>
            </a:br>
            <a:r>
              <a:rPr lang="es-ES" b="1" dirty="0" smtClean="0">
                <a:latin typeface="Calibri" pitchFamily="34" charset="0"/>
              </a:rPr>
              <a:t>Historial </a:t>
            </a:r>
            <a:r>
              <a:rPr lang="es-ES" b="1" dirty="0">
                <a:latin typeface="Calibri" pitchFamily="34" charset="0"/>
              </a:rPr>
              <a:t>de Pedidos: </a:t>
            </a:r>
            <a:r>
              <a:rPr lang="es-ES" sz="1500" dirty="0">
                <a:latin typeface="Calibri" pitchFamily="34" charset="0"/>
              </a:rPr>
              <a:t>Se encuentra el historial de todos tus </a:t>
            </a:r>
            <a:r>
              <a:rPr lang="es-ES" sz="1500" dirty="0" smtClean="0">
                <a:latin typeface="Calibri" pitchFamily="34" charset="0"/>
              </a:rPr>
              <a:t>pedidos.</a:t>
            </a:r>
            <a:endParaRPr lang="es-ES" sz="1500" dirty="0">
              <a:latin typeface="Calibri" pitchFamily="34" charset="0"/>
            </a:endParaRPr>
          </a:p>
          <a:p>
            <a:r>
              <a:rPr lang="es-ES" b="1" dirty="0" smtClean="0">
                <a:latin typeface="Calibri" pitchFamily="34" charset="0"/>
              </a:rPr>
              <a:t/>
            </a:r>
            <a:br>
              <a:rPr lang="es-ES" b="1" dirty="0" smtClean="0">
                <a:latin typeface="Calibri" pitchFamily="34" charset="0"/>
              </a:rPr>
            </a:br>
            <a:r>
              <a:rPr lang="es-ES" b="1" dirty="0" smtClean="0">
                <a:latin typeface="Calibri" pitchFamily="34" charset="0"/>
              </a:rPr>
              <a:t>Modificar </a:t>
            </a:r>
            <a:r>
              <a:rPr lang="es-ES" b="1" dirty="0">
                <a:latin typeface="Calibri" pitchFamily="34" charset="0"/>
              </a:rPr>
              <a:t>tus Datos Personales:  </a:t>
            </a:r>
            <a:r>
              <a:rPr lang="es-ES" sz="1600" dirty="0">
                <a:latin typeface="Calibri" pitchFamily="34" charset="0"/>
              </a:rPr>
              <a:t>Cambiar datos que figuran en la registración.</a:t>
            </a:r>
          </a:p>
          <a:p>
            <a:r>
              <a:rPr lang="es-ES" b="1" dirty="0" smtClean="0">
                <a:latin typeface="Calibri" pitchFamily="34" charset="0"/>
              </a:rPr>
              <a:t/>
            </a:r>
            <a:br>
              <a:rPr lang="es-ES" b="1" dirty="0" smtClean="0">
                <a:latin typeface="Calibri" pitchFamily="34" charset="0"/>
              </a:rPr>
            </a:br>
            <a:r>
              <a:rPr lang="es-ES" b="1" dirty="0" smtClean="0">
                <a:latin typeface="Calibri" pitchFamily="34" charset="0"/>
              </a:rPr>
              <a:t>Modificar </a:t>
            </a:r>
            <a:r>
              <a:rPr lang="es-ES" b="1" dirty="0">
                <a:latin typeface="Calibri" pitchFamily="34" charset="0"/>
              </a:rPr>
              <a:t>tu contraseña: </a:t>
            </a:r>
            <a:r>
              <a:rPr lang="es-ES" sz="1600" dirty="0">
                <a:latin typeface="Calibri" pitchFamily="34" charset="0"/>
              </a:rPr>
              <a:t>En caso de que sea requerido por Juana Bonita modificar la contraseña de acceso a la </a:t>
            </a:r>
            <a:r>
              <a:rPr lang="es-ES" sz="1600" dirty="0" smtClean="0">
                <a:latin typeface="Calibri" pitchFamily="34" charset="0"/>
              </a:rPr>
              <a:t>aplicación.</a:t>
            </a:r>
            <a:endParaRPr lang="es-ES" sz="1600" dirty="0">
              <a:latin typeface="Calibri"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428596" y="857232"/>
            <a:ext cx="8572560"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500063" y="142875"/>
            <a:ext cx="8229600" cy="642938"/>
          </a:xfrm>
          <a:ln w="19050">
            <a:solidFill>
              <a:srgbClr val="FF33CC"/>
            </a:solidFill>
          </a:ln>
        </p:spPr>
        <p:txBody>
          <a:bodyPr rtlCol="0">
            <a:normAutofit fontScale="90000"/>
          </a:bodyPr>
          <a:lstStyle/>
          <a:p>
            <a:pPr fontAlgn="auto">
              <a:spcAft>
                <a:spcPts val="0"/>
              </a:spcAft>
              <a:defRPr/>
            </a:pPr>
            <a:r>
              <a:rPr lang="es-AR" sz="3600" b="1" dirty="0" smtClean="0"/>
              <a:t/>
            </a:r>
            <a:br>
              <a:rPr lang="es-AR" sz="3600" b="1" dirty="0" smtClean="0"/>
            </a:br>
            <a:r>
              <a:rPr lang="es-AR" sz="3600" b="1" dirty="0" smtClean="0"/>
              <a:t>Carga de Pedidos de Preventa Online</a:t>
            </a:r>
            <a:r>
              <a:rPr lang="es-AR" sz="2000" dirty="0" smtClean="0"/>
              <a:t/>
            </a:r>
            <a:br>
              <a:rPr lang="es-AR" sz="2000" dirty="0" smtClean="0"/>
            </a:br>
            <a:endParaRPr lang="es-AR" sz="2000" dirty="0"/>
          </a:p>
        </p:txBody>
      </p:sp>
      <p:sp>
        <p:nvSpPr>
          <p:cNvPr id="9" name="8 Rectángulo"/>
          <p:cNvSpPr/>
          <p:nvPr/>
        </p:nvSpPr>
        <p:spPr>
          <a:xfrm>
            <a:off x="714348" y="1142984"/>
            <a:ext cx="7929618" cy="4524315"/>
          </a:xfrm>
          <a:prstGeom prst="rect">
            <a:avLst/>
          </a:prstGeom>
        </p:spPr>
        <p:txBody>
          <a:bodyPr wrap="square">
            <a:spAutoFit/>
          </a:bodyPr>
          <a:lstStyle/>
          <a:p>
            <a:r>
              <a:rPr lang="es-AR" b="1" dirty="0" smtClean="0"/>
              <a:t>Este es un canal adicional a las que ya existen para pasar preventa. Se seguirán aceptando los datos de preventa por los otros medios sin cambiar su mecanismo actual.</a:t>
            </a:r>
            <a:br>
              <a:rPr lang="es-AR" b="1" dirty="0" smtClean="0"/>
            </a:br>
            <a:r>
              <a:rPr lang="es-AR" b="1" dirty="0" smtClean="0"/>
              <a:t/>
            </a:r>
            <a:br>
              <a:rPr lang="es-AR" b="1" dirty="0" smtClean="0"/>
            </a:br>
            <a:r>
              <a:rPr lang="es-AR" b="1" dirty="0" smtClean="0"/>
              <a:t/>
            </a:r>
            <a:br>
              <a:rPr lang="es-AR" b="1" dirty="0" smtClean="0"/>
            </a:br>
            <a:r>
              <a:rPr lang="es-AR" b="1" dirty="0" smtClean="0"/>
              <a:t>¿Cómo funciona?</a:t>
            </a:r>
          </a:p>
          <a:p>
            <a:r>
              <a:rPr lang="es-AR" dirty="0" smtClean="0"/>
              <a:t> </a:t>
            </a:r>
          </a:p>
          <a:p>
            <a:r>
              <a:rPr lang="es-AR" dirty="0" smtClean="0">
                <a:solidFill>
                  <a:srgbClr val="FF0066"/>
                </a:solidFill>
              </a:rPr>
              <a:t>Para enviar la preventa por Pedidos Web, solo deben cargar los ítems como un pedido normal antes de la fecha de cierre de preventa.  </a:t>
            </a:r>
            <a:r>
              <a:rPr lang="es-AR" dirty="0" smtClean="0"/>
              <a:t/>
            </a:r>
            <a:br>
              <a:rPr lang="es-AR" dirty="0" smtClean="0"/>
            </a:br>
            <a:r>
              <a:rPr lang="es-AR" dirty="0" smtClean="0"/>
              <a:t/>
            </a:r>
            <a:br>
              <a:rPr lang="es-AR" dirty="0" smtClean="0"/>
            </a:br>
            <a:r>
              <a:rPr lang="es-AR" dirty="0" smtClean="0"/>
              <a:t>Por ejemplo: La fecha de cierre de preventa ese mes es el día 27, por lo que tenés hasta la medianoche de ese día (23:59 hs.) para cargar tus pedidos de preventa. </a:t>
            </a:r>
            <a:br>
              <a:rPr lang="es-AR" dirty="0" smtClean="0"/>
            </a:br>
            <a:r>
              <a:rPr lang="es-AR" dirty="0" smtClean="0"/>
              <a:t>Luego de la medianoche (00:00 del día siguiente) todo los pedidos que cargues no serán considerados en la preventa. </a:t>
            </a:r>
          </a:p>
          <a:p>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3 Marcador de contenido" descr="Nueva imagen de mapa de bits.bmp"/>
          <p:cNvPicPr>
            <a:picLocks noChangeAspect="1"/>
          </p:cNvPicPr>
          <p:nvPr/>
        </p:nvPicPr>
        <p:blipFill>
          <a:blip r:embed="rId2" cstate="print"/>
          <a:srcRect l="6080" r="8287" b="88263"/>
          <a:stretch>
            <a:fillRect/>
          </a:stretch>
        </p:blipFill>
        <p:spPr>
          <a:xfrm>
            <a:off x="792163" y="3286125"/>
            <a:ext cx="7851775" cy="714379"/>
          </a:xfrm>
          <a:prstGeom prst="rect">
            <a:avLst/>
          </a:prstGeom>
          <a:ln>
            <a:solidFill>
              <a:schemeClr val="bg1">
                <a:lumMod val="50000"/>
              </a:schemeClr>
            </a:solidFill>
          </a:ln>
        </p:spPr>
      </p:pic>
      <p:sp>
        <p:nvSpPr>
          <p:cNvPr id="7" name="4 Título"/>
          <p:cNvSpPr>
            <a:spLocks noGrp="1"/>
          </p:cNvSpPr>
          <p:nvPr>
            <p:ph type="title"/>
          </p:nvPr>
        </p:nvSpPr>
        <p:spPr>
          <a:xfrm>
            <a:off x="457200" y="428625"/>
            <a:ext cx="8229600" cy="1143000"/>
          </a:xfrm>
          <a:ln w="19050">
            <a:solidFill>
              <a:srgbClr val="FF33CC"/>
            </a:solidFill>
          </a:ln>
        </p:spPr>
        <p:txBody>
          <a:bodyPr/>
          <a:lstStyle/>
          <a:p>
            <a:r>
              <a:rPr lang="es-AR" sz="3100" dirty="0" smtClean="0"/>
              <a:t>Ingresá en </a:t>
            </a:r>
            <a:br>
              <a:rPr lang="es-AR" sz="3100" dirty="0" smtClean="0"/>
            </a:br>
            <a:r>
              <a:rPr lang="es-AR" sz="3100" dirty="0" smtClean="0"/>
              <a:t>    http://pedidosweb.juanabonita.com.ar</a:t>
            </a:r>
            <a:endParaRPr lang="es-AR"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par>
                          <p:cTn id="8" fill="hold">
                            <p:stCondLst>
                              <p:cond delay="1000"/>
                            </p:stCondLst>
                            <p:childTnLst>
                              <p:par>
                                <p:cTn id="9" presetID="33" presetClass="emph" presetSubtype="0" fill="remove" nodeType="afterEffect">
                                  <p:stCondLst>
                                    <p:cond delay="0"/>
                                  </p:stCondLst>
                                  <p:childTnLst>
                                    <p:animClr clrSpc="rgb" dir="cw">
                                      <p:cBhvr override="childStyle">
                                        <p:cTn id="10" dur="1000" accel="50000" autoRev="1" fill="hold" tmFilter="0, 0; .33333, 1; 1, 1">
                                          <p:stCondLst>
                                            <p:cond delay="0"/>
                                          </p:stCondLst>
                                        </p:cTn>
                                        <p:tgtEl>
                                          <p:spTgt spid="6"/>
                                        </p:tgtEl>
                                        <p:attrNameLst>
                                          <p:attrName>style.color</p:attrName>
                                        </p:attrNameLst>
                                      </p:cBhvr>
                                      <p:to>
                                        <a:srgbClr val="FF3399"/>
                                      </p:to>
                                    </p:animClr>
                                    <p:animClr clrSpc="rgb" dir="cw">
                                      <p:cBhvr>
                                        <p:cTn id="11" dur="1000" accel="50000" autoRev="1" fill="hold" tmFilter="0, 0; .33333, 1; 1, 1">
                                          <p:stCondLst>
                                            <p:cond delay="0"/>
                                          </p:stCondLst>
                                        </p:cTn>
                                        <p:tgtEl>
                                          <p:spTgt spid="6"/>
                                        </p:tgtEl>
                                        <p:attrNameLst>
                                          <p:attrName>fillcolor</p:attrName>
                                        </p:attrNameLst>
                                      </p:cBhvr>
                                      <p:to>
                                        <a:srgbClr val="FF3399"/>
                                      </p:to>
                                    </p:animClr>
                                    <p:set>
                                      <p:cBhvr>
                                        <p:cTn id="12" dur="2000" fill="hold"/>
                                        <p:tgtEl>
                                          <p:spTgt spid="6"/>
                                        </p:tgtEl>
                                        <p:attrNameLst>
                                          <p:attrName>fill.type</p:attrName>
                                        </p:attrNameLst>
                                      </p:cBhvr>
                                      <p:to>
                                        <p:strVal val="solid"/>
                                      </p:to>
                                    </p:set>
                                    <p:set>
                                      <p:cBhvr>
                                        <p:cTn id="13" dur="2000" fill="hold"/>
                                        <p:tgtEl>
                                          <p:spTgt spid="6"/>
                                        </p:tgtEl>
                                        <p:attrNameLst>
                                          <p:attrName>fill.on</p:attrName>
                                        </p:attrNameLst>
                                      </p:cBhvr>
                                      <p:to>
                                        <p:strVal val="true"/>
                                      </p:to>
                                    </p:set>
                                    <p:animScale>
                                      <p:cBhvr>
                                        <p:cTn id="14" dur="1000" accel="50000" autoRev="1" fill="hold" tmFilter="0, 0; .33333, 1; 1, 1">
                                          <p:stCondLst>
                                            <p:cond delay="0"/>
                                          </p:stCondLst>
                                        </p:cTn>
                                        <p:tgtEl>
                                          <p:spTgt spid="6"/>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42910" y="1357298"/>
            <a:ext cx="7929618" cy="4524315"/>
          </a:xfrm>
          <a:prstGeom prst="rect">
            <a:avLst/>
          </a:prstGeom>
        </p:spPr>
        <p:txBody>
          <a:bodyPr wrap="square">
            <a:spAutoFit/>
          </a:bodyPr>
          <a:lstStyle/>
          <a:p>
            <a:r>
              <a:rPr lang="es-AR" b="1" dirty="0" smtClean="0"/>
              <a:t>¿Cómo lo envío?</a:t>
            </a:r>
          </a:p>
          <a:p>
            <a:r>
              <a:rPr lang="es-AR" dirty="0" smtClean="0"/>
              <a:t> </a:t>
            </a:r>
          </a:p>
          <a:p>
            <a:r>
              <a:rPr lang="es-AR" b="1" dirty="0" smtClean="0"/>
              <a:t>No es necesario enviar tu pedido parcial para que participe de la preventa</a:t>
            </a:r>
            <a:r>
              <a:rPr lang="es-AR" dirty="0" smtClean="0"/>
              <a:t>. </a:t>
            </a:r>
            <a:br>
              <a:rPr lang="es-AR" dirty="0" smtClean="0"/>
            </a:br>
            <a:r>
              <a:rPr lang="es-AR" dirty="0" smtClean="0"/>
              <a:t>Cada ítem tiene grabado en qué fecha y hora fue cargado, por lo que con </a:t>
            </a:r>
            <a:r>
              <a:rPr lang="es-AR" dirty="0" smtClean="0">
                <a:solidFill>
                  <a:srgbClr val="FF0066"/>
                </a:solidFill>
              </a:rPr>
              <a:t>solo cargarlo antes de esa fecha, ya está participando de la preventa</a:t>
            </a:r>
            <a:r>
              <a:rPr lang="es-AR" dirty="0" smtClean="0"/>
              <a:t>. </a:t>
            </a:r>
            <a:br>
              <a:rPr lang="es-AR" dirty="0" smtClean="0"/>
            </a:br>
            <a:r>
              <a:rPr lang="es-AR" dirty="0" smtClean="0"/>
              <a:t/>
            </a:r>
            <a:br>
              <a:rPr lang="es-AR" dirty="0" smtClean="0"/>
            </a:br>
            <a:r>
              <a:rPr lang="es-AR" dirty="0" smtClean="0"/>
              <a:t>Todos los ítems cargados (antes y después de la fecha) forman parte de un único pedido. Es decir, la carga de preventa y la de pedido, a través de la página web, queda unificado, </a:t>
            </a:r>
            <a:r>
              <a:rPr lang="es-AR" b="1" dirty="0" smtClean="0"/>
              <a:t>no es necesario enviarlo dos veces</a:t>
            </a:r>
            <a:r>
              <a:rPr lang="es-AR" dirty="0" smtClean="0"/>
              <a:t>.</a:t>
            </a:r>
          </a:p>
          <a:p>
            <a:r>
              <a:rPr lang="es-AR" dirty="0" smtClean="0"/>
              <a:t> </a:t>
            </a:r>
          </a:p>
          <a:p>
            <a:r>
              <a:rPr lang="es-AR" dirty="0" smtClean="0"/>
              <a:t>El sistema está preparado para considerar las unidades cargadas antes de la fecha estipulada como participantes de la preventa. No es necesario cerrarlo y enviarlo a tu </a:t>
            </a:r>
            <a:r>
              <a:rPr lang="es-AR" dirty="0" smtClean="0"/>
              <a:t>asesora. </a:t>
            </a:r>
            <a:r>
              <a:rPr lang="es-AR" dirty="0" smtClean="0">
                <a:solidFill>
                  <a:srgbClr val="FF0066"/>
                </a:solidFill>
              </a:rPr>
              <a:t>Solo debes estar cargado</a:t>
            </a:r>
            <a:r>
              <a:rPr lang="es-AR" dirty="0" smtClean="0"/>
              <a:t>! </a:t>
            </a:r>
          </a:p>
          <a:p>
            <a:r>
              <a:rPr lang="es-AR" dirty="0" smtClean="0"/>
              <a:t> </a:t>
            </a:r>
          </a:p>
          <a:p>
            <a:endParaRPr lang="es-AR" dirty="0"/>
          </a:p>
        </p:txBody>
      </p:sp>
      <p:sp>
        <p:nvSpPr>
          <p:cNvPr id="5" name="4 Título"/>
          <p:cNvSpPr>
            <a:spLocks noGrp="1"/>
          </p:cNvSpPr>
          <p:nvPr>
            <p:ph type="title"/>
          </p:nvPr>
        </p:nvSpPr>
        <p:spPr>
          <a:xfrm>
            <a:off x="500063" y="142875"/>
            <a:ext cx="8229600" cy="642938"/>
          </a:xfrm>
          <a:ln w="19050">
            <a:solidFill>
              <a:srgbClr val="FF33CC"/>
            </a:solidFill>
          </a:ln>
        </p:spPr>
        <p:txBody>
          <a:bodyPr rtlCol="0">
            <a:normAutofit fontScale="90000"/>
          </a:bodyPr>
          <a:lstStyle/>
          <a:p>
            <a:pPr fontAlgn="auto">
              <a:spcAft>
                <a:spcPts val="0"/>
              </a:spcAft>
              <a:defRPr/>
            </a:pPr>
            <a:r>
              <a:rPr lang="es-AR" sz="3600" b="1" dirty="0" smtClean="0"/>
              <a:t/>
            </a:r>
            <a:br>
              <a:rPr lang="es-AR" sz="3600" b="1" dirty="0" smtClean="0"/>
            </a:br>
            <a:r>
              <a:rPr lang="es-AR" sz="3600" b="1" dirty="0" smtClean="0"/>
              <a:t>Carga de Pedidos de Preventa</a:t>
            </a:r>
            <a:r>
              <a:rPr lang="es-AR" sz="2000" dirty="0" smtClean="0"/>
              <a:t/>
            </a:r>
            <a:br>
              <a:rPr lang="es-AR" sz="2000" dirty="0" smtClean="0"/>
            </a:br>
            <a:endParaRPr lang="es-A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42910" y="1000108"/>
            <a:ext cx="7929618" cy="3416320"/>
          </a:xfrm>
          <a:prstGeom prst="rect">
            <a:avLst/>
          </a:prstGeom>
        </p:spPr>
        <p:txBody>
          <a:bodyPr wrap="square">
            <a:spAutoFit/>
          </a:bodyPr>
          <a:lstStyle/>
          <a:p>
            <a:r>
              <a:rPr lang="es-AR" b="1" dirty="0" smtClean="0"/>
              <a:t>¿Cómo sigo cargando después de preventa?</a:t>
            </a:r>
          </a:p>
          <a:p>
            <a:r>
              <a:rPr lang="es-AR" dirty="0" smtClean="0"/>
              <a:t> </a:t>
            </a:r>
          </a:p>
          <a:p>
            <a:r>
              <a:rPr lang="es-AR" dirty="0" smtClean="0"/>
              <a:t>Luego de cargar los ítems de preventa pueden guardar el pedido sin cerrarlo, y de esa manera, podrán seguir cargando posteriormente el resto de los ítems de tu pedido de esa campaña. </a:t>
            </a:r>
          </a:p>
          <a:p>
            <a:r>
              <a:rPr lang="es-AR" dirty="0" smtClean="0"/>
              <a:t/>
            </a:r>
            <a:br>
              <a:rPr lang="es-AR" dirty="0" smtClean="0"/>
            </a:br>
            <a:r>
              <a:rPr lang="es-AR" b="1" dirty="0" smtClean="0"/>
              <a:t> ¿Cómo identifico mis pedidos de preventa?</a:t>
            </a:r>
          </a:p>
          <a:p>
            <a:r>
              <a:rPr lang="es-AR" dirty="0" smtClean="0"/>
              <a:t> </a:t>
            </a:r>
          </a:p>
          <a:p>
            <a:r>
              <a:rPr lang="es-AR" dirty="0" smtClean="0"/>
              <a:t>En la pantalla de carga de pedidos, se verán pintados de verde los ítems participantes, y en color blanco figurarán los no participantes.</a:t>
            </a:r>
          </a:p>
          <a:p>
            <a:r>
              <a:rPr lang="es-AR" dirty="0" smtClean="0"/>
              <a:t> </a:t>
            </a:r>
          </a:p>
          <a:p>
            <a:endParaRPr lang="es-AR" dirty="0"/>
          </a:p>
        </p:txBody>
      </p:sp>
      <p:pic>
        <p:nvPicPr>
          <p:cNvPr id="6" name="5 Imagen"/>
          <p:cNvPicPr/>
          <p:nvPr/>
        </p:nvPicPr>
        <p:blipFill>
          <a:blip r:embed="rId2" cstate="print"/>
          <a:srcRect/>
          <a:stretch>
            <a:fillRect/>
          </a:stretch>
        </p:blipFill>
        <p:spPr bwMode="auto">
          <a:xfrm>
            <a:off x="2071670" y="4143380"/>
            <a:ext cx="5174612" cy="2571744"/>
          </a:xfrm>
          <a:prstGeom prst="rect">
            <a:avLst/>
          </a:prstGeom>
          <a:noFill/>
          <a:ln w="9525">
            <a:noFill/>
            <a:miter lim="800000"/>
            <a:headEnd/>
            <a:tailEnd/>
          </a:ln>
        </p:spPr>
      </p:pic>
      <p:sp>
        <p:nvSpPr>
          <p:cNvPr id="7" name="4 Título"/>
          <p:cNvSpPr>
            <a:spLocks noGrp="1"/>
          </p:cNvSpPr>
          <p:nvPr>
            <p:ph type="title"/>
          </p:nvPr>
        </p:nvSpPr>
        <p:spPr>
          <a:xfrm>
            <a:off x="500063" y="142875"/>
            <a:ext cx="8229600" cy="642938"/>
          </a:xfrm>
          <a:ln w="19050">
            <a:solidFill>
              <a:srgbClr val="FF33CC"/>
            </a:solidFill>
          </a:ln>
        </p:spPr>
        <p:txBody>
          <a:bodyPr rtlCol="0">
            <a:normAutofit fontScale="90000"/>
          </a:bodyPr>
          <a:lstStyle/>
          <a:p>
            <a:pPr fontAlgn="auto">
              <a:spcAft>
                <a:spcPts val="0"/>
              </a:spcAft>
              <a:defRPr/>
            </a:pPr>
            <a:r>
              <a:rPr lang="es-AR" sz="3600" b="1" dirty="0" smtClean="0"/>
              <a:t/>
            </a:r>
            <a:br>
              <a:rPr lang="es-AR" sz="3600" b="1" dirty="0" smtClean="0"/>
            </a:br>
            <a:r>
              <a:rPr lang="es-AR" sz="3600" b="1" dirty="0" smtClean="0"/>
              <a:t>Carga de Pedidos de Preventa</a:t>
            </a:r>
            <a:r>
              <a:rPr lang="es-AR" sz="2000" dirty="0" smtClean="0"/>
              <a:t/>
            </a:r>
            <a:br>
              <a:rPr lang="es-AR" sz="2000" dirty="0" smtClean="0"/>
            </a:br>
            <a:endParaRPr lang="es-A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71472" y="1285860"/>
            <a:ext cx="7929618" cy="1200329"/>
          </a:xfrm>
          <a:prstGeom prst="rect">
            <a:avLst/>
          </a:prstGeom>
        </p:spPr>
        <p:txBody>
          <a:bodyPr wrap="square">
            <a:spAutoFit/>
          </a:bodyPr>
          <a:lstStyle/>
          <a:p>
            <a:r>
              <a:rPr lang="es-AR" dirty="0" smtClean="0"/>
              <a:t>También podrán ver estos ítems de preventa en la pantalla de visualización de los pedidos.</a:t>
            </a:r>
          </a:p>
          <a:p>
            <a:endParaRPr lang="es-AR" dirty="0" smtClean="0"/>
          </a:p>
          <a:p>
            <a:r>
              <a:rPr lang="es-AR" dirty="0" smtClean="0"/>
              <a:t> </a:t>
            </a:r>
          </a:p>
        </p:txBody>
      </p:sp>
      <p:pic>
        <p:nvPicPr>
          <p:cNvPr id="5" name="4 Imagen"/>
          <p:cNvPicPr/>
          <p:nvPr/>
        </p:nvPicPr>
        <p:blipFill>
          <a:blip r:embed="rId2" cstate="print"/>
          <a:srcRect/>
          <a:stretch>
            <a:fillRect/>
          </a:stretch>
        </p:blipFill>
        <p:spPr bwMode="auto">
          <a:xfrm>
            <a:off x="1714480" y="2428868"/>
            <a:ext cx="5614035" cy="2711450"/>
          </a:xfrm>
          <a:prstGeom prst="rect">
            <a:avLst/>
          </a:prstGeom>
          <a:noFill/>
          <a:ln w="9525">
            <a:noFill/>
            <a:miter lim="800000"/>
            <a:headEnd/>
            <a:tailEnd/>
          </a:ln>
        </p:spPr>
      </p:pic>
      <p:sp>
        <p:nvSpPr>
          <p:cNvPr id="6" name="4 Título"/>
          <p:cNvSpPr>
            <a:spLocks noGrp="1"/>
          </p:cNvSpPr>
          <p:nvPr>
            <p:ph type="title"/>
          </p:nvPr>
        </p:nvSpPr>
        <p:spPr>
          <a:xfrm>
            <a:off x="500063" y="142875"/>
            <a:ext cx="8229600" cy="642938"/>
          </a:xfrm>
          <a:ln w="19050">
            <a:solidFill>
              <a:srgbClr val="FF33CC"/>
            </a:solidFill>
          </a:ln>
        </p:spPr>
        <p:txBody>
          <a:bodyPr rtlCol="0">
            <a:normAutofit fontScale="90000"/>
          </a:bodyPr>
          <a:lstStyle/>
          <a:p>
            <a:pPr fontAlgn="auto">
              <a:spcAft>
                <a:spcPts val="0"/>
              </a:spcAft>
              <a:defRPr/>
            </a:pPr>
            <a:r>
              <a:rPr lang="es-AR" sz="3600" b="1" dirty="0" smtClean="0"/>
              <a:t/>
            </a:r>
            <a:br>
              <a:rPr lang="es-AR" sz="3600" b="1" dirty="0" smtClean="0"/>
            </a:br>
            <a:r>
              <a:rPr lang="es-AR" sz="3600" b="1" dirty="0" smtClean="0"/>
              <a:t>Carga de Pedidos de Preventa</a:t>
            </a:r>
            <a:r>
              <a:rPr lang="es-AR" sz="2000" dirty="0" smtClean="0"/>
              <a:t/>
            </a:r>
            <a:br>
              <a:rPr lang="es-AR" sz="2000" dirty="0" smtClean="0"/>
            </a:br>
            <a:endParaRPr lang="es-A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 Imagen" descr="LOGO.jpg"/>
          <p:cNvPicPr>
            <a:picLocks noChangeAspect="1"/>
          </p:cNvPicPr>
          <p:nvPr/>
        </p:nvPicPr>
        <p:blipFill>
          <a:blip r:embed="rId2" cstate="print"/>
          <a:srcRect/>
          <a:stretch>
            <a:fillRect/>
          </a:stretch>
        </p:blipFill>
        <p:spPr bwMode="auto">
          <a:xfrm>
            <a:off x="2786063" y="6072188"/>
            <a:ext cx="3609975" cy="387350"/>
          </a:xfrm>
          <a:prstGeom prst="rect">
            <a:avLst/>
          </a:prstGeom>
          <a:noFill/>
          <a:ln w="9525">
            <a:noFill/>
            <a:miter lim="800000"/>
            <a:headEnd/>
            <a:tailEnd/>
          </a:ln>
        </p:spPr>
      </p:pic>
      <p:pic>
        <p:nvPicPr>
          <p:cNvPr id="4098" name="Picture 2" descr="Z:\Comunicacion\Promo Juana Verano\prezi\muchas gracias 2.png"/>
          <p:cNvPicPr>
            <a:picLocks noChangeAspect="1" noChangeArrowheads="1"/>
          </p:cNvPicPr>
          <p:nvPr/>
        </p:nvPicPr>
        <p:blipFill>
          <a:blip r:embed="rId3" cstate="print"/>
          <a:srcRect/>
          <a:stretch>
            <a:fillRect/>
          </a:stretch>
        </p:blipFill>
        <p:spPr bwMode="auto">
          <a:xfrm>
            <a:off x="2000232" y="1428736"/>
            <a:ext cx="5102225" cy="33464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Nueva imagen de mapa de bits.bmp"/>
          <p:cNvPicPr>
            <a:picLocks noGrp="1" noChangeAspect="1"/>
          </p:cNvPicPr>
          <p:nvPr>
            <p:ph idx="1"/>
          </p:nvPr>
        </p:nvPicPr>
        <p:blipFill>
          <a:blip r:embed="rId2" cstate="print"/>
          <a:stretch>
            <a:fillRect/>
          </a:stretch>
        </p:blipFill>
        <p:spPr>
          <a:xfrm>
            <a:off x="928688" y="1428750"/>
            <a:ext cx="7500937" cy="5286375"/>
          </a:xfrm>
          <a:ln>
            <a:solidFill>
              <a:schemeClr val="bg1">
                <a:lumMod val="50000"/>
              </a:schemeClr>
            </a:solidFill>
          </a:ln>
        </p:spPr>
      </p:pic>
      <p:sp>
        <p:nvSpPr>
          <p:cNvPr id="5" name="4 Título"/>
          <p:cNvSpPr>
            <a:spLocks noGrp="1"/>
          </p:cNvSpPr>
          <p:nvPr>
            <p:ph type="title"/>
          </p:nvPr>
        </p:nvSpPr>
        <p:spPr>
          <a:ln w="19050">
            <a:solidFill>
              <a:srgbClr val="FF33CC"/>
            </a:solidFill>
          </a:ln>
        </p:spPr>
        <p:txBody>
          <a:bodyPr/>
          <a:lstStyle/>
          <a:p>
            <a:r>
              <a:rPr lang="es-AR" sz="2800" b="1" dirty="0" smtClean="0"/>
              <a:t>1° Paso:  Ingresar</a:t>
            </a:r>
            <a:br>
              <a:rPr lang="es-AR" sz="2800" b="1" dirty="0" smtClean="0"/>
            </a:br>
            <a:r>
              <a:rPr lang="es-AR" sz="2800" b="1" dirty="0" smtClean="0"/>
              <a:t> </a:t>
            </a:r>
            <a:r>
              <a:rPr lang="es-AR" sz="2800" dirty="0" smtClean="0"/>
              <a:t>Clickeá en “primera vez”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descr="Nueva imagen de mapa de bits (2).bmp"/>
          <p:cNvPicPr>
            <a:picLocks noGrp="1" noChangeAspect="1"/>
          </p:cNvPicPr>
          <p:nvPr>
            <p:ph idx="1"/>
          </p:nvPr>
        </p:nvPicPr>
        <p:blipFill>
          <a:blip r:embed="rId2" cstate="print"/>
          <a:srcRect/>
          <a:stretch>
            <a:fillRect/>
          </a:stretch>
        </p:blipFill>
        <p:spPr>
          <a:xfrm>
            <a:off x="500063" y="1500188"/>
            <a:ext cx="8215312" cy="5072062"/>
          </a:xfrm>
        </p:spPr>
      </p:pic>
      <p:sp>
        <p:nvSpPr>
          <p:cNvPr id="6" name="4 Título"/>
          <p:cNvSpPr>
            <a:spLocks noGrp="1"/>
          </p:cNvSpPr>
          <p:nvPr>
            <p:ph type="title"/>
          </p:nvPr>
        </p:nvSpPr>
        <p:spPr>
          <a:ln w="19050">
            <a:solidFill>
              <a:srgbClr val="FF33CC"/>
            </a:solidFill>
          </a:ln>
        </p:spPr>
        <p:txBody>
          <a:bodyPr rtlCol="0">
            <a:normAutofit fontScale="90000"/>
          </a:bodyPr>
          <a:lstStyle/>
          <a:p>
            <a:pPr fontAlgn="auto">
              <a:spcAft>
                <a:spcPts val="0"/>
              </a:spcAft>
              <a:defRPr/>
            </a:pPr>
            <a:r>
              <a:rPr lang="es-AR" sz="2800" b="1" dirty="0" smtClean="0"/>
              <a:t>2° Paso</a:t>
            </a:r>
            <a:r>
              <a:rPr lang="es-AR" sz="2800" dirty="0" smtClean="0"/>
              <a:t>:   </a:t>
            </a:r>
            <a:r>
              <a:rPr lang="es-AR" sz="2800" b="1" dirty="0" smtClean="0"/>
              <a:t>Completá tus datos</a:t>
            </a:r>
            <a:br>
              <a:rPr lang="es-AR" sz="2800" b="1" dirty="0" smtClean="0"/>
            </a:br>
            <a:r>
              <a:rPr lang="es-AR" sz="2800" dirty="0" smtClean="0"/>
              <a:t>Luego de completar esta página con tus datos </a:t>
            </a:r>
            <a:br>
              <a:rPr lang="es-AR" sz="2800" dirty="0" smtClean="0"/>
            </a:br>
            <a:r>
              <a:rPr lang="es-AR" sz="2800" dirty="0" smtClean="0"/>
              <a:t>pueden ocurrir 2 escenarios</a:t>
            </a:r>
            <a:endParaRPr lang="es-AR" sz="2800" dirty="0"/>
          </a:p>
        </p:txBody>
      </p:sp>
      <p:sp>
        <p:nvSpPr>
          <p:cNvPr id="4" name="3 Elipse"/>
          <p:cNvSpPr/>
          <p:nvPr/>
        </p:nvSpPr>
        <p:spPr>
          <a:xfrm>
            <a:off x="428596" y="4071942"/>
            <a:ext cx="2357454" cy="2214578"/>
          </a:xfrm>
          <a:prstGeom prst="ellipse">
            <a:avLst/>
          </a:prstGeom>
          <a:solidFill>
            <a:srgbClr val="FF0066"/>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AR" dirty="0"/>
          </a:p>
        </p:txBody>
      </p:sp>
      <p:sp>
        <p:nvSpPr>
          <p:cNvPr id="7" name="6 Rectángulo"/>
          <p:cNvSpPr/>
          <p:nvPr/>
        </p:nvSpPr>
        <p:spPr>
          <a:xfrm>
            <a:off x="642910" y="4435484"/>
            <a:ext cx="2000264" cy="1708160"/>
          </a:xfrm>
          <a:prstGeom prst="rect">
            <a:avLst/>
          </a:prstGeom>
        </p:spPr>
        <p:txBody>
          <a:bodyPr wrap="square">
            <a:spAutoFit/>
          </a:bodyPr>
          <a:lstStyle/>
          <a:p>
            <a:pPr algn="ctr"/>
            <a:r>
              <a:rPr lang="es-AR" sz="1500" b="1" dirty="0" smtClean="0">
                <a:solidFill>
                  <a:schemeClr val="bg1"/>
                </a:solidFill>
              </a:rPr>
              <a:t>Atención!</a:t>
            </a:r>
            <a:r>
              <a:rPr lang="es-AR" sz="1500" dirty="0" smtClean="0">
                <a:solidFill>
                  <a:schemeClr val="bg1"/>
                </a:solidFill>
              </a:rPr>
              <a:t> Necesitás un e-mail. </a:t>
            </a:r>
            <a:br>
              <a:rPr lang="es-AR" sz="1500" dirty="0" smtClean="0">
                <a:solidFill>
                  <a:schemeClr val="bg1"/>
                </a:solidFill>
              </a:rPr>
            </a:br>
            <a:r>
              <a:rPr lang="es-AR" sz="1500" dirty="0" smtClean="0">
                <a:solidFill>
                  <a:schemeClr val="bg1"/>
                </a:solidFill>
              </a:rPr>
              <a:t>Si no lo tenés, podés crearlo y luego </a:t>
            </a:r>
            <a:br>
              <a:rPr lang="es-AR" sz="1500" dirty="0" smtClean="0">
                <a:solidFill>
                  <a:schemeClr val="bg1"/>
                </a:solidFill>
              </a:rPr>
            </a:br>
            <a:r>
              <a:rPr lang="es-AR" sz="1500" dirty="0" smtClean="0">
                <a:solidFill>
                  <a:schemeClr val="bg1"/>
                </a:solidFill>
              </a:rPr>
              <a:t>continuar registrándote en Pedidos Web</a:t>
            </a:r>
            <a:endParaRPr lang="es-AR" sz="15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1000"/>
                                        <p:tgtEl>
                                          <p:spTgt spid="6"/>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w="19050">
            <a:solidFill>
              <a:srgbClr val="FF33CC"/>
            </a:solidFill>
          </a:ln>
        </p:spPr>
        <p:txBody>
          <a:bodyPr/>
          <a:lstStyle/>
          <a:p>
            <a:r>
              <a:rPr lang="es-AR" sz="1600" b="1" dirty="0" smtClean="0"/>
              <a:t>Escenario 1</a:t>
            </a:r>
            <a:r>
              <a:rPr lang="es-AR" sz="1600" dirty="0" smtClean="0"/>
              <a:t>: </a:t>
            </a:r>
            <a:r>
              <a:rPr lang="es-AR" sz="1600" b="1" dirty="0" smtClean="0"/>
              <a:t>Algo salió mal! </a:t>
            </a:r>
            <a:r>
              <a:rPr lang="es-AR" sz="1600" dirty="0" smtClean="0"/>
              <a:t>Los datos ingresados NO coinciden con los  registrados en la empresa. En este caso aparece la leyenda que se observa en el recuadro rosa.</a:t>
            </a:r>
            <a:br>
              <a:rPr lang="es-AR" sz="1600" dirty="0" smtClean="0"/>
            </a:br>
            <a:r>
              <a:rPr lang="es-AR" sz="1600" dirty="0" smtClean="0"/>
              <a:t>Completar los datos y hacer click en “terminar”.</a:t>
            </a:r>
            <a:br>
              <a:rPr lang="es-AR" sz="1600" dirty="0" smtClean="0"/>
            </a:br>
            <a:r>
              <a:rPr lang="es-AR" sz="1600" dirty="0" smtClean="0"/>
              <a:t>Dentro de las siguientes 48 hs. se contactarán por mail de Juana Bonita para corroborar los datos.</a:t>
            </a:r>
          </a:p>
        </p:txBody>
      </p:sp>
      <p:sp>
        <p:nvSpPr>
          <p:cNvPr id="5" name="4 Rectángulo"/>
          <p:cNvSpPr/>
          <p:nvPr/>
        </p:nvSpPr>
        <p:spPr>
          <a:xfrm>
            <a:off x="3643313" y="4429125"/>
            <a:ext cx="1643062"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AR" dirty="0"/>
          </a:p>
        </p:txBody>
      </p:sp>
      <p:sp>
        <p:nvSpPr>
          <p:cNvPr id="6" name="5 Rectángulo"/>
          <p:cNvSpPr/>
          <p:nvPr/>
        </p:nvSpPr>
        <p:spPr>
          <a:xfrm>
            <a:off x="3643313" y="4786313"/>
            <a:ext cx="1643062" cy="214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AR" dirty="0"/>
          </a:p>
        </p:txBody>
      </p:sp>
      <p:sp>
        <p:nvSpPr>
          <p:cNvPr id="7" name="6 Rectángulo"/>
          <p:cNvSpPr/>
          <p:nvPr/>
        </p:nvSpPr>
        <p:spPr>
          <a:xfrm>
            <a:off x="3643313" y="5214938"/>
            <a:ext cx="1643062"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AR" dirty="0"/>
          </a:p>
        </p:txBody>
      </p:sp>
      <p:sp>
        <p:nvSpPr>
          <p:cNvPr id="8" name="7 Rectángulo"/>
          <p:cNvSpPr/>
          <p:nvPr/>
        </p:nvSpPr>
        <p:spPr>
          <a:xfrm>
            <a:off x="3643313" y="5572125"/>
            <a:ext cx="1643062"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AR" dirty="0"/>
          </a:p>
        </p:txBody>
      </p:sp>
      <p:pic>
        <p:nvPicPr>
          <p:cNvPr id="10" name="9 Marcador de contenido" descr="Nueva imagen de mapa de bits.bmp"/>
          <p:cNvPicPr>
            <a:picLocks noGrp="1" noChangeAspect="1"/>
          </p:cNvPicPr>
          <p:nvPr>
            <p:ph idx="1"/>
          </p:nvPr>
        </p:nvPicPr>
        <p:blipFill>
          <a:blip r:embed="rId2" cstate="print"/>
          <a:srcRect l="12171" r="9587"/>
          <a:stretch>
            <a:fillRect/>
          </a:stretch>
        </p:blipFill>
        <p:spPr>
          <a:xfrm>
            <a:off x="571472" y="1500188"/>
            <a:ext cx="7715250" cy="5286375"/>
          </a:xfrm>
          <a:ln w="19050">
            <a:solidFill>
              <a:schemeClr val="bg1">
                <a:lumMod val="65000"/>
              </a:schemeClr>
            </a:solidFill>
          </a:ln>
        </p:spPr>
      </p:pic>
      <p:cxnSp>
        <p:nvCxnSpPr>
          <p:cNvPr id="13" name="12 Conector recto de flecha"/>
          <p:cNvCxnSpPr/>
          <p:nvPr/>
        </p:nvCxnSpPr>
        <p:spPr>
          <a:xfrm rot="10800000" flipV="1">
            <a:off x="4786314" y="5857892"/>
            <a:ext cx="1071570" cy="42862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5786446" y="4429132"/>
            <a:ext cx="3286148" cy="2286016"/>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1" name="10 Rectángulo"/>
          <p:cNvSpPr/>
          <p:nvPr/>
        </p:nvSpPr>
        <p:spPr>
          <a:xfrm>
            <a:off x="5715008" y="4533181"/>
            <a:ext cx="3429024" cy="2539157"/>
          </a:xfrm>
          <a:prstGeom prst="rect">
            <a:avLst/>
          </a:prstGeom>
        </p:spPr>
        <p:txBody>
          <a:bodyPr wrap="square">
            <a:spAutoFit/>
          </a:bodyPr>
          <a:lstStyle/>
          <a:p>
            <a:pPr algn="ctr"/>
            <a:r>
              <a:rPr lang="es-ES" sz="1600" b="1" dirty="0" smtClean="0">
                <a:solidFill>
                  <a:schemeClr val="bg1"/>
                </a:solidFill>
              </a:rPr>
              <a:t> AÚN NO TENÉS USUARIO! </a:t>
            </a:r>
            <a:br>
              <a:rPr lang="es-ES" sz="1600" b="1" dirty="0" smtClean="0">
                <a:solidFill>
                  <a:schemeClr val="bg1"/>
                </a:solidFill>
              </a:rPr>
            </a:br>
            <a:r>
              <a:rPr lang="es-ES" sz="1600" dirty="0" smtClean="0">
                <a:solidFill>
                  <a:schemeClr val="bg1"/>
                </a:solidFill>
              </a:rPr>
              <a:t/>
            </a:r>
            <a:br>
              <a:rPr lang="es-ES" sz="1600" dirty="0" smtClean="0">
                <a:solidFill>
                  <a:schemeClr val="bg1"/>
                </a:solidFill>
              </a:rPr>
            </a:br>
            <a:r>
              <a:rPr lang="es-ES" sz="1600" dirty="0" smtClean="0">
                <a:solidFill>
                  <a:schemeClr val="bg1"/>
                </a:solidFill>
              </a:rPr>
              <a:t>Luego de clickear en “Terminar” debes esperar que se contacten por mail de Juana Bonita y finalmente ingresar en el sitio de Pedidos Web</a:t>
            </a:r>
            <a:br>
              <a:rPr lang="es-ES" sz="1600" dirty="0" smtClean="0">
                <a:solidFill>
                  <a:schemeClr val="bg1"/>
                </a:solidFill>
              </a:rPr>
            </a:br>
            <a:r>
              <a:rPr lang="es-ES" sz="1600" dirty="0" smtClean="0">
                <a:solidFill>
                  <a:schemeClr val="bg1"/>
                </a:solidFill>
              </a:rPr>
              <a:t>y hacer click en “Primera Vez”</a:t>
            </a:r>
            <a:br>
              <a:rPr lang="es-ES" sz="1600" dirty="0" smtClean="0">
                <a:solidFill>
                  <a:schemeClr val="bg1"/>
                </a:solidFill>
              </a:rPr>
            </a:br>
            <a:r>
              <a:rPr lang="es-ES" sz="1600" dirty="0" smtClean="0"/>
              <a:t/>
            </a:r>
            <a:br>
              <a:rPr lang="es-ES" sz="1600" dirty="0" smtClean="0"/>
            </a:br>
            <a:endParaRPr lang="es-AR" sz="15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Nueva imagen de mapa de bits.bmp"/>
          <p:cNvPicPr>
            <a:picLocks noGrp="1" noChangeAspect="1"/>
          </p:cNvPicPr>
          <p:nvPr>
            <p:ph idx="1"/>
          </p:nvPr>
        </p:nvPicPr>
        <p:blipFill>
          <a:blip r:embed="rId2" cstate="print"/>
          <a:stretch>
            <a:fillRect/>
          </a:stretch>
        </p:blipFill>
        <p:spPr>
          <a:xfrm>
            <a:off x="1000125" y="1492250"/>
            <a:ext cx="7215188" cy="5222875"/>
          </a:xfrm>
          <a:ln>
            <a:solidFill>
              <a:schemeClr val="bg1">
                <a:lumMod val="50000"/>
              </a:schemeClr>
            </a:solidFill>
          </a:ln>
        </p:spPr>
      </p:pic>
      <p:sp>
        <p:nvSpPr>
          <p:cNvPr id="5" name="1 Título"/>
          <p:cNvSpPr>
            <a:spLocks noGrp="1"/>
          </p:cNvSpPr>
          <p:nvPr>
            <p:ph type="title"/>
          </p:nvPr>
        </p:nvSpPr>
        <p:spPr>
          <a:ln w="19050">
            <a:solidFill>
              <a:srgbClr val="FF33CC"/>
            </a:solidFill>
          </a:ln>
        </p:spPr>
        <p:txBody>
          <a:bodyPr/>
          <a:lstStyle/>
          <a:p>
            <a:r>
              <a:rPr lang="es-AR" sz="1600" b="1" dirty="0" smtClean="0"/>
              <a:t>Escenario 2</a:t>
            </a:r>
            <a:r>
              <a:rPr lang="es-AR" sz="1600" dirty="0" smtClean="0"/>
              <a:t>: </a:t>
            </a:r>
            <a:r>
              <a:rPr lang="es-AR" sz="1600" b="1" dirty="0" smtClean="0"/>
              <a:t>Te registraste correctamente! </a:t>
            </a:r>
            <a:r>
              <a:rPr lang="es-AR" sz="1600" dirty="0" smtClean="0"/>
              <a:t>Los datos ingresados coinciden con los  registrados en la empresa. En este caso aparece la siguiente planilla. Completar y clickear en “Guardar”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4 Marcador de contenido" descr="Nueva imagen de mapa de bits (2).bmp"/>
          <p:cNvPicPr>
            <a:picLocks noGrp="1" noChangeAspect="1"/>
          </p:cNvPicPr>
          <p:nvPr>
            <p:ph idx="1"/>
          </p:nvPr>
        </p:nvPicPr>
        <p:blipFill>
          <a:blip r:embed="rId2" cstate="print"/>
          <a:srcRect/>
          <a:stretch>
            <a:fillRect/>
          </a:stretch>
        </p:blipFill>
        <p:spPr>
          <a:xfrm>
            <a:off x="928688" y="1500188"/>
            <a:ext cx="7500937" cy="5143500"/>
          </a:xfrm>
        </p:spPr>
      </p:pic>
      <p:sp>
        <p:nvSpPr>
          <p:cNvPr id="8195" name="4 Título"/>
          <p:cNvSpPr>
            <a:spLocks noGrp="1"/>
          </p:cNvSpPr>
          <p:nvPr>
            <p:ph type="title"/>
          </p:nvPr>
        </p:nvSpPr>
        <p:spPr>
          <a:ln w="19050">
            <a:solidFill>
              <a:srgbClr val="FF33CC"/>
            </a:solidFill>
          </a:ln>
        </p:spPr>
        <p:txBody>
          <a:bodyPr/>
          <a:lstStyle/>
          <a:p>
            <a:r>
              <a:rPr lang="es-AR" sz="2800" dirty="0" smtClean="0"/>
              <a:t>Aparece la siguiente información </a:t>
            </a:r>
            <a:br>
              <a:rPr lang="es-AR" sz="2800" dirty="0" smtClean="0"/>
            </a:br>
            <a:r>
              <a:rPr lang="es-AR" sz="2800" dirty="0" smtClean="0"/>
              <a:t>Clickear “continuar”</a:t>
            </a:r>
          </a:p>
        </p:txBody>
      </p:sp>
      <p:sp>
        <p:nvSpPr>
          <p:cNvPr id="4" name="3 Elipse"/>
          <p:cNvSpPr/>
          <p:nvPr/>
        </p:nvSpPr>
        <p:spPr>
          <a:xfrm>
            <a:off x="357158" y="4071942"/>
            <a:ext cx="2357454" cy="2214578"/>
          </a:xfrm>
          <a:prstGeom prst="ellipse">
            <a:avLst/>
          </a:prstGeom>
          <a:solidFill>
            <a:srgbClr val="FF0066"/>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AR" dirty="0"/>
          </a:p>
        </p:txBody>
      </p:sp>
      <p:sp>
        <p:nvSpPr>
          <p:cNvPr id="5" name="4 Rectángulo"/>
          <p:cNvSpPr/>
          <p:nvPr/>
        </p:nvSpPr>
        <p:spPr>
          <a:xfrm>
            <a:off x="571472" y="4420095"/>
            <a:ext cx="2000264" cy="1723549"/>
          </a:xfrm>
          <a:prstGeom prst="rect">
            <a:avLst/>
          </a:prstGeom>
        </p:spPr>
        <p:txBody>
          <a:bodyPr wrap="square">
            <a:spAutoFit/>
          </a:bodyPr>
          <a:lstStyle/>
          <a:p>
            <a:pPr algn="ctr"/>
            <a:r>
              <a:rPr lang="es-AR" sz="1600" b="1" dirty="0" smtClean="0">
                <a:solidFill>
                  <a:schemeClr val="bg1"/>
                </a:solidFill>
              </a:rPr>
              <a:t>FELICITACIONES!</a:t>
            </a:r>
          </a:p>
          <a:p>
            <a:pPr algn="ctr"/>
            <a:r>
              <a:rPr lang="es-AR" sz="1500" b="1" dirty="0" smtClean="0">
                <a:solidFill>
                  <a:schemeClr val="bg1"/>
                </a:solidFill>
              </a:rPr>
              <a:t>Ya has completado tu registración!</a:t>
            </a:r>
            <a:br>
              <a:rPr lang="es-AR" sz="1500" b="1" dirty="0" smtClean="0">
                <a:solidFill>
                  <a:schemeClr val="bg1"/>
                </a:solidFill>
              </a:rPr>
            </a:br>
            <a:r>
              <a:rPr lang="es-AR" sz="1500" b="1" dirty="0" smtClean="0">
                <a:solidFill>
                  <a:schemeClr val="bg1"/>
                </a:solidFill>
              </a:rPr>
              <a:t>Clickeá en CONTINUAR para seguir usando el sitio!</a:t>
            </a:r>
            <a:endParaRPr lang="es-AR" sz="15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Título"/>
          <p:cNvSpPr>
            <a:spLocks noGrp="1"/>
          </p:cNvSpPr>
          <p:nvPr>
            <p:ph type="title"/>
          </p:nvPr>
        </p:nvSpPr>
        <p:spPr>
          <a:xfrm>
            <a:off x="500063" y="428625"/>
            <a:ext cx="8229600" cy="642938"/>
          </a:xfrm>
          <a:ln w="19050">
            <a:solidFill>
              <a:srgbClr val="FF33CC"/>
            </a:solidFill>
          </a:ln>
        </p:spPr>
        <p:txBody>
          <a:bodyPr rtlCol="0">
            <a:normAutofit fontScale="90000"/>
          </a:bodyPr>
          <a:lstStyle/>
          <a:p>
            <a:pPr fontAlgn="auto">
              <a:spcAft>
                <a:spcPts val="0"/>
              </a:spcAft>
              <a:defRPr/>
            </a:pPr>
            <a:r>
              <a:rPr lang="es-AR" sz="3600" b="1" dirty="0" smtClean="0"/>
              <a:t/>
            </a:r>
            <a:br>
              <a:rPr lang="es-AR" sz="3600" b="1" dirty="0" smtClean="0"/>
            </a:br>
            <a:r>
              <a:rPr lang="es-AR" sz="3600" b="1" dirty="0" smtClean="0"/>
              <a:t>Mirá los videos tutoriales!!</a:t>
            </a:r>
            <a:r>
              <a:rPr lang="es-AR" sz="2000" dirty="0" smtClean="0"/>
              <a:t/>
            </a:r>
            <a:br>
              <a:rPr lang="es-AR" sz="2000" dirty="0" smtClean="0"/>
            </a:br>
            <a:endParaRPr lang="es-AR" sz="2000" dirty="0"/>
          </a:p>
        </p:txBody>
      </p:sp>
      <p:sp>
        <p:nvSpPr>
          <p:cNvPr id="24579" name="4 CuadroTexto"/>
          <p:cNvSpPr txBox="1">
            <a:spLocks noChangeArrowheads="1"/>
          </p:cNvSpPr>
          <p:nvPr/>
        </p:nvSpPr>
        <p:spPr bwMode="auto">
          <a:xfrm>
            <a:off x="571500" y="1643063"/>
            <a:ext cx="8143875" cy="1077218"/>
          </a:xfrm>
          <a:prstGeom prst="rect">
            <a:avLst/>
          </a:prstGeom>
          <a:noFill/>
          <a:ln w="9525">
            <a:noFill/>
            <a:miter lim="800000"/>
            <a:headEnd/>
            <a:tailEnd/>
          </a:ln>
        </p:spPr>
        <p:txBody>
          <a:bodyPr>
            <a:spAutoFit/>
          </a:bodyPr>
          <a:lstStyle/>
          <a:p>
            <a:r>
              <a:rPr lang="es-ES" sz="1600" dirty="0" smtClean="0">
                <a:latin typeface="Calibri" pitchFamily="34" charset="0"/>
              </a:rPr>
              <a:t>Una vez que ingresaste podés ir a la sección ayuda para aprender como cargar tu pedido online.</a:t>
            </a:r>
            <a:br>
              <a:rPr lang="es-ES" sz="1600" dirty="0" smtClean="0">
                <a:latin typeface="Calibri" pitchFamily="34" charset="0"/>
              </a:rPr>
            </a:br>
            <a:r>
              <a:rPr lang="es-ES" sz="1600" dirty="0" smtClean="0">
                <a:latin typeface="Calibri" pitchFamily="34" charset="0"/>
              </a:rPr>
              <a:t>Complementá esta capacitación con los videos tutoriales que encontrarás en la sección </a:t>
            </a:r>
            <a:r>
              <a:rPr lang="es-ES" sz="1600" b="1" dirty="0" smtClean="0">
                <a:latin typeface="Calibri" pitchFamily="34" charset="0"/>
              </a:rPr>
              <a:t>AYUDA</a:t>
            </a:r>
            <a:r>
              <a:rPr lang="es-ES" sz="1600" dirty="0" smtClean="0">
                <a:latin typeface="Calibri" pitchFamily="34" charset="0"/>
              </a:rPr>
              <a:t> del margen superior izquierda. </a:t>
            </a:r>
            <a:r>
              <a:rPr lang="es-ES" sz="1600" dirty="0" smtClean="0">
                <a:solidFill>
                  <a:srgbClr val="FF0000"/>
                </a:solidFill>
                <a:latin typeface="Calibri" pitchFamily="34" charset="0"/>
              </a:rPr>
              <a:t/>
            </a:r>
            <a:br>
              <a:rPr lang="es-ES" sz="1600" dirty="0" smtClean="0">
                <a:solidFill>
                  <a:srgbClr val="FF0000"/>
                </a:solidFill>
                <a:latin typeface="Calibri" pitchFamily="34" charset="0"/>
              </a:rPr>
            </a:br>
            <a:r>
              <a:rPr lang="es-ES" sz="1600" dirty="0" smtClean="0">
                <a:latin typeface="Calibri" pitchFamily="34" charset="0"/>
              </a:rPr>
              <a:t> En caso de que tengas una duda puntual podés consultarla con tu </a:t>
            </a:r>
            <a:r>
              <a:rPr lang="es-ES" sz="1600" dirty="0" smtClean="0">
                <a:latin typeface="Calibri" pitchFamily="34" charset="0"/>
              </a:rPr>
              <a:t>asesora.</a:t>
            </a:r>
            <a:endParaRPr lang="es-ES" sz="1600" dirty="0">
              <a:solidFill>
                <a:srgbClr val="FF0000"/>
              </a:solidFill>
              <a:latin typeface="Calibri" pitchFamily="34" charset="0"/>
            </a:endParaRPr>
          </a:p>
        </p:txBody>
      </p:sp>
      <p:pic>
        <p:nvPicPr>
          <p:cNvPr id="24580" name="6 Imagen" descr="LOGO.jpg"/>
          <p:cNvPicPr>
            <a:picLocks noChangeAspect="1"/>
          </p:cNvPicPr>
          <p:nvPr/>
        </p:nvPicPr>
        <p:blipFill>
          <a:blip r:embed="rId2" cstate="print"/>
          <a:srcRect/>
          <a:stretch>
            <a:fillRect/>
          </a:stretch>
        </p:blipFill>
        <p:spPr bwMode="auto">
          <a:xfrm>
            <a:off x="2786063" y="6072188"/>
            <a:ext cx="3609975" cy="387350"/>
          </a:xfrm>
          <a:prstGeom prst="rect">
            <a:avLst/>
          </a:prstGeom>
          <a:noFill/>
          <a:ln w="9525">
            <a:noFill/>
            <a:miter lim="800000"/>
            <a:headEnd/>
            <a:tailEnd/>
          </a:ln>
        </p:spPr>
      </p:pic>
      <p:pic>
        <p:nvPicPr>
          <p:cNvPr id="24581" name="Picture 3"/>
          <p:cNvPicPr>
            <a:picLocks noChangeAspect="1" noChangeArrowheads="1"/>
          </p:cNvPicPr>
          <p:nvPr/>
        </p:nvPicPr>
        <p:blipFill>
          <a:blip r:embed="rId3" cstate="print"/>
          <a:srcRect/>
          <a:stretch>
            <a:fillRect/>
          </a:stretch>
        </p:blipFill>
        <p:spPr bwMode="auto">
          <a:xfrm>
            <a:off x="500063" y="4071938"/>
            <a:ext cx="7666037" cy="1133475"/>
          </a:xfrm>
          <a:prstGeom prst="rect">
            <a:avLst/>
          </a:prstGeom>
          <a:noFill/>
          <a:ln w="9525">
            <a:noFill/>
            <a:miter lim="800000"/>
            <a:headEnd/>
            <a:tailEnd/>
          </a:ln>
        </p:spPr>
      </p:pic>
      <p:pic>
        <p:nvPicPr>
          <p:cNvPr id="5122" name="Picture 2" descr="C:\Users\pelias\Desktop\estigma.png"/>
          <p:cNvPicPr>
            <a:picLocks noChangeAspect="1" noChangeArrowheads="1"/>
          </p:cNvPicPr>
          <p:nvPr/>
        </p:nvPicPr>
        <p:blipFill>
          <a:blip r:embed="rId4" cstate="print"/>
          <a:srcRect/>
          <a:stretch>
            <a:fillRect/>
          </a:stretch>
        </p:blipFill>
        <p:spPr bwMode="auto">
          <a:xfrm rot="16200000">
            <a:off x="6643702" y="3071810"/>
            <a:ext cx="1016000" cy="1016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Título"/>
          <p:cNvSpPr>
            <a:spLocks noGrp="1"/>
          </p:cNvSpPr>
          <p:nvPr>
            <p:ph type="title"/>
          </p:nvPr>
        </p:nvSpPr>
        <p:spPr>
          <a:xfrm>
            <a:off x="457200" y="274638"/>
            <a:ext cx="8229600" cy="1582726"/>
          </a:xfrm>
          <a:ln w="19050">
            <a:solidFill>
              <a:srgbClr val="FF33CC"/>
            </a:solidFill>
          </a:ln>
        </p:spPr>
        <p:txBody>
          <a:bodyPr rtlCol="0">
            <a:normAutofit fontScale="90000"/>
          </a:bodyPr>
          <a:lstStyle/>
          <a:p>
            <a:r>
              <a:rPr lang="es-AR" sz="2800" b="1" dirty="0" smtClean="0"/>
              <a:t/>
            </a:r>
            <a:br>
              <a:rPr lang="es-AR" sz="2800" b="1" dirty="0" smtClean="0"/>
            </a:br>
            <a:r>
              <a:rPr lang="es-AR" sz="2800" b="1" dirty="0" smtClean="0"/>
              <a:t>3° Paso:   Chequear campaña</a:t>
            </a:r>
            <a:br>
              <a:rPr lang="es-AR" sz="2800" b="1" dirty="0" smtClean="0"/>
            </a:br>
            <a:r>
              <a:rPr lang="es-AR" sz="2000" dirty="0" smtClean="0"/>
              <a:t>Los pedidos se cargarán en la campaña que figure en la sección “Campaña Vigente”. Antes de cargar tu pedido debes revisar que la campaña que </a:t>
            </a:r>
            <a:r>
              <a:rPr lang="es-AR" sz="2000" dirty="0" smtClean="0"/>
              <a:t>tu asesora seleccionó </a:t>
            </a:r>
            <a:r>
              <a:rPr lang="es-AR" sz="2000" dirty="0" smtClean="0"/>
              <a:t>sea la correcta.  Si no lo es, debes contactarte con ella para conocer cuando </a:t>
            </a:r>
            <a:br>
              <a:rPr lang="es-AR" sz="2000" dirty="0" smtClean="0"/>
            </a:br>
            <a:r>
              <a:rPr lang="es-AR" sz="2000" dirty="0" smtClean="0"/>
              <a:t>se habilitará la nueva campaña.</a:t>
            </a:r>
            <a:br>
              <a:rPr lang="es-AR" sz="2000" dirty="0" smtClean="0"/>
            </a:br>
            <a:endParaRPr lang="es-AR" sz="2000" dirty="0"/>
          </a:p>
        </p:txBody>
      </p:sp>
      <p:pic>
        <p:nvPicPr>
          <p:cNvPr id="1026" name="Picture 2"/>
          <p:cNvPicPr>
            <a:picLocks noChangeAspect="1" noChangeArrowheads="1"/>
          </p:cNvPicPr>
          <p:nvPr/>
        </p:nvPicPr>
        <p:blipFill>
          <a:blip r:embed="rId2" cstate="print"/>
          <a:srcRect/>
          <a:stretch>
            <a:fillRect/>
          </a:stretch>
        </p:blipFill>
        <p:spPr bwMode="auto">
          <a:xfrm>
            <a:off x="642910" y="2000240"/>
            <a:ext cx="7437895" cy="3986223"/>
          </a:xfrm>
          <a:prstGeom prst="rect">
            <a:avLst/>
          </a:prstGeom>
          <a:noFill/>
          <a:ln w="9525">
            <a:noFill/>
            <a:miter lim="800000"/>
            <a:headEnd/>
            <a:tailEnd/>
          </a:ln>
          <a:effectLst/>
        </p:spPr>
      </p:pic>
      <p:pic>
        <p:nvPicPr>
          <p:cNvPr id="2" name="Picture 2" descr="C:\Users\pelias\Desktop\estigma.png"/>
          <p:cNvPicPr>
            <a:picLocks noChangeAspect="1" noChangeArrowheads="1"/>
          </p:cNvPicPr>
          <p:nvPr/>
        </p:nvPicPr>
        <p:blipFill>
          <a:blip r:embed="rId3" cstate="print"/>
          <a:srcRect/>
          <a:stretch>
            <a:fillRect/>
          </a:stretch>
        </p:blipFill>
        <p:spPr bwMode="auto">
          <a:xfrm>
            <a:off x="7929586" y="3890992"/>
            <a:ext cx="785818" cy="78581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2578</TotalTime>
  <Words>246</Words>
  <Application>Microsoft Office PowerPoint</Application>
  <PresentationFormat>Presentación en pantalla (4:3)</PresentationFormat>
  <Paragraphs>58</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de Office</vt:lpstr>
      <vt:lpstr> Cargá tus Pedidos  Online! </vt:lpstr>
      <vt:lpstr>Ingresá en      http://pedidosweb.juanabonita.com.ar</vt:lpstr>
      <vt:lpstr>1° Paso:  Ingresar  Clickeá en “primera vez”</vt:lpstr>
      <vt:lpstr>2° Paso:   Completá tus datos Luego de completar esta página con tus datos  pueden ocurrir 2 escenarios</vt:lpstr>
      <vt:lpstr>Escenario 1: Algo salió mal! Los datos ingresados NO coinciden con los  registrados en la empresa. En este caso aparece la leyenda que se observa en el recuadro rosa. Completar los datos y hacer click en “terminar”. Dentro de las siguientes 48 hs. se contactarán por mail de Juana Bonita para corroborar los datos.</vt:lpstr>
      <vt:lpstr>Escenario 2: Te registraste correctamente! Los datos ingresados coinciden con los  registrados en la empresa. En este caso aparece la siguiente planilla. Completar y clickear en “Guardar”</vt:lpstr>
      <vt:lpstr>Aparece la siguiente información  Clickear “continuar”</vt:lpstr>
      <vt:lpstr> Mirá los videos tutoriales!! </vt:lpstr>
      <vt:lpstr> 3° Paso:   Chequear campaña Los pedidos se cargarán en la campaña que figure en la sección “Campaña Vigente”. Antes de cargar tu pedido debes revisar que la campaña que tu asesora seleccionó sea la correcta.  Si no lo es, debes contactarte con ella para conocer cuando  se habilitará la nueva campaña. </vt:lpstr>
      <vt:lpstr>4° Paso: Cargar pedido Si te deslizas  por la misma página hacia abajo encontrarás diferentes opciones. Clickeá en la opción “Carga de Pedidos”</vt:lpstr>
      <vt:lpstr>4° Paso: Cargar pedido Completar los campos para especificar detalles del pedido.</vt:lpstr>
      <vt:lpstr>5° Paso: Cargar pedido  Completar los campos para especificar detalles del pedido.</vt:lpstr>
      <vt:lpstr>IMPORTANTE: Algunas Aclaraciones</vt:lpstr>
      <vt:lpstr>Se pueden borrar los ítems cargados haciendo click en la opción Acciones    </vt:lpstr>
      <vt:lpstr>6° Paso: Guardar Pedido  Una vez cargado el pedido clickear en “Guardar pedido” </vt:lpstr>
      <vt:lpstr>Diapositiva 16</vt:lpstr>
      <vt:lpstr> 7° Paso: Cerrar Pedido y Enviar a la Asesora Al finalizar con la carga de pedidos debes cerrar el pedido y enviarlo a la asesora haciendo click en el botón verde.   </vt:lpstr>
      <vt:lpstr> Estado  </vt:lpstr>
      <vt:lpstr> Carga de Pedidos de Preventa Online </vt:lpstr>
      <vt:lpstr> Carga de Pedidos de Preventa </vt:lpstr>
      <vt:lpstr> Carga de Pedidos de Preventa </vt:lpstr>
      <vt:lpstr> Carga de Pedidos de Preventa </vt:lpstr>
      <vt:lpstr>Diapositiva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Monica de la Fuente</dc:creator>
  <cp:lastModifiedBy>bfarias</cp:lastModifiedBy>
  <cp:revision>197</cp:revision>
  <dcterms:created xsi:type="dcterms:W3CDTF">2016-03-30T13:13:14Z</dcterms:created>
  <dcterms:modified xsi:type="dcterms:W3CDTF">2017-01-09T15:27:03Z</dcterms:modified>
</cp:coreProperties>
</file>