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4" r:id="rId6"/>
    <p:sldId id="263" r:id="rId7"/>
    <p:sldId id="262" r:id="rId8"/>
    <p:sldId id="261" r:id="rId9"/>
    <p:sldId id="260" r:id="rId10"/>
    <p:sldId id="259" r:id="rId11"/>
    <p:sldId id="266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3E6D-9F66-40CD-A07C-8B422A1101E9}" type="datetimeFigureOut">
              <a:rPr lang="es-AR" smtClean="0"/>
              <a:pPr/>
              <a:t>16/09/2020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4CFB-5421-429C-B6C1-974EF72AD54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8266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3E6D-9F66-40CD-A07C-8B422A1101E9}" type="datetimeFigureOut">
              <a:rPr lang="es-AR" smtClean="0"/>
              <a:pPr/>
              <a:t>16/09/2020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4CFB-5421-429C-B6C1-974EF72AD54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07840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3E6D-9F66-40CD-A07C-8B422A1101E9}" type="datetimeFigureOut">
              <a:rPr lang="es-AR" smtClean="0"/>
              <a:pPr/>
              <a:t>16/09/2020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4CFB-5421-429C-B6C1-974EF72AD54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0133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3E6D-9F66-40CD-A07C-8B422A1101E9}" type="datetimeFigureOut">
              <a:rPr lang="es-AR" smtClean="0"/>
              <a:pPr/>
              <a:t>16/09/2020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4CFB-5421-429C-B6C1-974EF72AD54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8258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3E6D-9F66-40CD-A07C-8B422A1101E9}" type="datetimeFigureOut">
              <a:rPr lang="es-AR" smtClean="0"/>
              <a:pPr/>
              <a:t>16/09/2020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4CFB-5421-429C-B6C1-974EF72AD54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8013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3E6D-9F66-40CD-A07C-8B422A1101E9}" type="datetimeFigureOut">
              <a:rPr lang="es-AR" smtClean="0"/>
              <a:pPr/>
              <a:t>16/09/2020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4CFB-5421-429C-B6C1-974EF72AD54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9782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3E6D-9F66-40CD-A07C-8B422A1101E9}" type="datetimeFigureOut">
              <a:rPr lang="es-AR" smtClean="0"/>
              <a:pPr/>
              <a:t>16/09/2020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4CFB-5421-429C-B6C1-974EF72AD54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091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3E6D-9F66-40CD-A07C-8B422A1101E9}" type="datetimeFigureOut">
              <a:rPr lang="es-AR" smtClean="0"/>
              <a:pPr/>
              <a:t>16/09/2020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4CFB-5421-429C-B6C1-974EF72AD54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52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3E6D-9F66-40CD-A07C-8B422A1101E9}" type="datetimeFigureOut">
              <a:rPr lang="es-AR" smtClean="0"/>
              <a:pPr/>
              <a:t>16/09/2020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4CFB-5421-429C-B6C1-974EF72AD54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789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3E6D-9F66-40CD-A07C-8B422A1101E9}" type="datetimeFigureOut">
              <a:rPr lang="es-AR" smtClean="0"/>
              <a:pPr/>
              <a:t>16/09/2020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4CFB-5421-429C-B6C1-974EF72AD54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1975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3E6D-9F66-40CD-A07C-8B422A1101E9}" type="datetimeFigureOut">
              <a:rPr lang="es-AR" smtClean="0"/>
              <a:pPr/>
              <a:t>16/09/2020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4CFB-5421-429C-B6C1-974EF72AD54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3722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D3E6D-9F66-40CD-A07C-8B422A1101E9}" type="datetimeFigureOut">
              <a:rPr lang="es-AR" smtClean="0"/>
              <a:pPr/>
              <a:t>16/09/2020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4CFB-5421-429C-B6C1-974EF72AD54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51836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Documento_de_Microsoft_Office_Word1.docx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Documento_de_Microsoft_Office_Word_97-20031.doc"/><Relationship Id="rId5" Type="http://schemas.openxmlformats.org/officeDocument/2006/relationships/package" Target="../embeddings/Documento_de_Microsoft_Office_Word2.docx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1081573" y="2710269"/>
            <a:ext cx="6980854" cy="2376264"/>
          </a:xfrm>
          <a:ln>
            <a:noFill/>
          </a:ln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es-AR" sz="4000" b="1" dirty="0" smtClean="0">
                <a:latin typeface="+mn-lt"/>
                <a:cs typeface="Calibri" pitchFamily="34" charset="0"/>
              </a:rPr>
              <a:t>ENTREVISTA </a:t>
            </a:r>
            <a:br>
              <a:rPr lang="es-AR" sz="4000" b="1" dirty="0" smtClean="0">
                <a:latin typeface="+mn-lt"/>
                <a:cs typeface="Calibri" pitchFamily="34" charset="0"/>
              </a:rPr>
            </a:br>
            <a:r>
              <a:rPr lang="es-AR" sz="4000" dirty="0" smtClean="0">
                <a:latin typeface="+mn-lt"/>
                <a:cs typeface="Calibri" pitchFamily="34" charset="0"/>
              </a:rPr>
              <a:t>A CANDIDATA  A REVENDEDORA ASESORA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es-A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0" y="0"/>
            <a:ext cx="9144000" cy="2710269"/>
            <a:chOff x="0" y="225861"/>
            <a:chExt cx="9144000" cy="2710269"/>
          </a:xfrm>
        </p:grpSpPr>
        <p:sp>
          <p:nvSpPr>
            <p:cNvPr id="13" name="12 Rectángulo"/>
            <p:cNvSpPr/>
            <p:nvPr/>
          </p:nvSpPr>
          <p:spPr>
            <a:xfrm>
              <a:off x="0" y="225861"/>
              <a:ext cx="9144000" cy="1546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2" name="11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3848" y="414501"/>
              <a:ext cx="2522190" cy="2521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5082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971600" y="1156682"/>
            <a:ext cx="69127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3"/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DOCUMENTACIÓN ALTA REVENDEDORA ASESORA</a:t>
            </a:r>
            <a:endParaRPr lang="es-ES" sz="2000" b="1" dirty="0">
              <a:solidFill>
                <a:schemeClr val="accent3"/>
              </a:solidFill>
              <a:latin typeface="Calibri" pitchFamily="34" charset="0"/>
              <a:ea typeface="Segoe UI" pitchFamily="34" charset="0"/>
              <a:cs typeface="Calibri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3" y="-27384"/>
            <a:ext cx="9144000" cy="166974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10093"/>
            <a:ext cx="9144000" cy="447907"/>
          </a:xfrm>
          <a:prstGeom prst="rect">
            <a:avLst/>
          </a:prstGeom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683568" y="260648"/>
            <a:ext cx="6264696" cy="432048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800" b="1" smtClean="0">
                <a:solidFill>
                  <a:schemeClr val="bg1"/>
                </a:solidFill>
                <a:latin typeface="+mn-lt"/>
                <a:cs typeface="Calibri" pitchFamily="34" charset="0"/>
              </a:rPr>
              <a:t>ENTREVISTA </a:t>
            </a:r>
            <a:r>
              <a:rPr lang="es-AR" sz="1800" smtClean="0">
                <a:solidFill>
                  <a:schemeClr val="bg1"/>
                </a:solidFill>
                <a:latin typeface="+mn-lt"/>
                <a:cs typeface="Calibri" pitchFamily="34" charset="0"/>
              </a:rPr>
              <a:t>A CANDIDATA A REVENDEDORA ASESORA</a:t>
            </a:r>
            <a:r>
              <a:rPr 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/>
            </a:r>
            <a:br>
              <a:rPr 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</a:br>
            <a:endParaRPr lang="es-A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7 Imagen"/>
          <p:cNvPicPr/>
          <p:nvPr/>
        </p:nvPicPr>
        <p:blipFill>
          <a:blip r:embed="rId4" cstate="print"/>
          <a:srcRect r="5828"/>
          <a:stretch>
            <a:fillRect/>
          </a:stretch>
        </p:blipFill>
        <p:spPr bwMode="auto">
          <a:xfrm>
            <a:off x="821292" y="1844824"/>
            <a:ext cx="3011190" cy="43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2 Subtítulo"/>
          <p:cNvSpPr>
            <a:spLocks noGrp="1"/>
          </p:cNvSpPr>
          <p:nvPr>
            <p:ph type="subTitle" idx="1"/>
          </p:nvPr>
        </p:nvSpPr>
        <p:spPr>
          <a:xfrm>
            <a:off x="4445188" y="2799919"/>
            <a:ext cx="1656184" cy="360040"/>
          </a:xfrm>
        </p:spPr>
        <p:txBody>
          <a:bodyPr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PLANILLAS ALTA</a:t>
            </a: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" name="3 Abrir corchete"/>
          <p:cNvSpPr/>
          <p:nvPr/>
        </p:nvSpPr>
        <p:spPr>
          <a:xfrm flipH="1">
            <a:off x="3937347" y="1871666"/>
            <a:ext cx="252028" cy="434169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4373180" y="3284984"/>
            <a:ext cx="3528391" cy="1008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s-ES" sz="1400" b="1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Solicitud de documentos </a:t>
            </a:r>
            <a:r>
              <a:rPr lang="es-ES" sz="14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(DNI/CI e impuesto/</a:t>
            </a:r>
            <a:r>
              <a:rPr lang="es-ES" sz="1400" dirty="0" err="1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servivio</a:t>
            </a:r>
            <a:r>
              <a:rPr lang="es-ES" sz="14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 del domicilio que puede estar o no a nombre de la incorporada. De no poseer, pedir certificado de domicilio.)</a:t>
            </a:r>
            <a:endParaRPr lang="es-AR" sz="1400" dirty="0"/>
          </a:p>
        </p:txBody>
      </p:sp>
      <p:sp>
        <p:nvSpPr>
          <p:cNvPr id="12" name="2 Subtítulo"/>
          <p:cNvSpPr txBox="1">
            <a:spLocks/>
          </p:cNvSpPr>
          <p:nvPr/>
        </p:nvSpPr>
        <p:spPr>
          <a:xfrm>
            <a:off x="4639951" y="4563414"/>
            <a:ext cx="2937893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s-ES" sz="1400" b="1" dirty="0" smtClean="0">
                <a:solidFill>
                  <a:schemeClr val="accent2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Para que esa alta sea efectiva, la Revendedora  Asesora deberá presentar el pedido</a:t>
            </a:r>
          </a:p>
          <a:p>
            <a:endParaRPr lang="es-AR" sz="1400" dirty="0"/>
          </a:p>
        </p:txBody>
      </p:sp>
      <p:sp>
        <p:nvSpPr>
          <p:cNvPr id="13" name="12 Rectángulo"/>
          <p:cNvSpPr/>
          <p:nvPr/>
        </p:nvSpPr>
        <p:spPr>
          <a:xfrm>
            <a:off x="4478423" y="4563414"/>
            <a:ext cx="3189921" cy="792088"/>
          </a:xfrm>
          <a:prstGeom prst="rect">
            <a:avLst/>
          </a:prstGeom>
          <a:noFill/>
          <a:ln w="381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747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14997" y="1872343"/>
            <a:ext cx="3114006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16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971600" y="1412776"/>
            <a:ext cx="69127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3"/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¿QUÉ FINALIDAD  TIENE UNA ENTREVISTA?</a:t>
            </a:r>
            <a:endParaRPr lang="es-ES" sz="2000" b="1" dirty="0">
              <a:solidFill>
                <a:schemeClr val="accent3"/>
              </a:solidFill>
              <a:latin typeface="Calibri" pitchFamily="34" charset="0"/>
              <a:ea typeface="Segoe UI" pitchFamily="34" charset="0"/>
              <a:cs typeface="Calibri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3" y="-27384"/>
            <a:ext cx="9144000" cy="166974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10093"/>
            <a:ext cx="9144000" cy="447907"/>
          </a:xfrm>
          <a:prstGeom prst="rect">
            <a:avLst/>
          </a:prstGeom>
        </p:spPr>
      </p:pic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955913" y="2276872"/>
            <a:ext cx="6984776" cy="2981093"/>
          </a:xfrm>
        </p:spPr>
        <p:txBody>
          <a:bodyPr>
            <a:normAutofit lnSpcReduction="10000"/>
          </a:bodyPr>
          <a:lstStyle/>
          <a:p>
            <a:pPr marL="171450" indent="-171450" algn="l">
              <a:spcAft>
                <a:spcPts val="1200"/>
              </a:spcAft>
              <a:buFont typeface="Arial" pitchFamily="34" charset="0"/>
              <a:buChar char="•"/>
            </a:pPr>
            <a:r>
              <a:rPr lang="es-ES" sz="1600" b="1" dirty="0" smtClean="0">
                <a:solidFill>
                  <a:schemeClr val="tx1"/>
                </a:solidFill>
              </a:rPr>
              <a:t>Conocer a la candidata  </a:t>
            </a:r>
            <a:r>
              <a:rPr lang="es-ES" sz="1600" dirty="0" smtClean="0">
                <a:solidFill>
                  <a:schemeClr val="tx1">
                    <a:lumMod val="10000"/>
                  </a:schemeClr>
                </a:solidFill>
              </a:rPr>
              <a:t>y hacerle conocer la propuesta de negocio que puede desarrollar con Juana Bonita</a:t>
            </a:r>
            <a:r>
              <a:rPr lang="es-ES" sz="1600" dirty="0" smtClean="0">
                <a:solidFill>
                  <a:schemeClr val="tx1">
                    <a:lumMod val="10000"/>
                  </a:schemeClr>
                </a:solidFill>
              </a:rPr>
              <a:t>. </a:t>
            </a:r>
            <a:r>
              <a:rPr lang="es-ES" sz="1600" b="1" dirty="0" smtClean="0">
                <a:solidFill>
                  <a:schemeClr val="tx1">
                    <a:lumMod val="10000"/>
                  </a:schemeClr>
                </a:solidFill>
              </a:rPr>
              <a:t>Es ideal realizarla presencial, en caso de no ser posible, se puede hacer </a:t>
            </a:r>
            <a:r>
              <a:rPr lang="es-ES" sz="1600" b="1" dirty="0" err="1" smtClean="0">
                <a:solidFill>
                  <a:schemeClr val="tx1">
                    <a:lumMod val="10000"/>
                  </a:schemeClr>
                </a:solidFill>
              </a:rPr>
              <a:t>teléfonica</a:t>
            </a:r>
            <a:r>
              <a:rPr lang="es-ES" sz="1600" b="1" dirty="0" smtClean="0">
                <a:solidFill>
                  <a:schemeClr val="tx1">
                    <a:lumMod val="10000"/>
                  </a:schemeClr>
                </a:solidFill>
              </a:rPr>
              <a:t> o virtual.</a:t>
            </a:r>
            <a:endParaRPr lang="es-ES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171450" indent="-171450" algn="l">
              <a:spcAft>
                <a:spcPts val="1200"/>
              </a:spcAft>
              <a:buFont typeface="Arial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10000"/>
                  </a:schemeClr>
                </a:solidFill>
              </a:rPr>
              <a:t>Obtener información de la candidata: </a:t>
            </a:r>
            <a:r>
              <a:rPr lang="es-ES" sz="1600" dirty="0" smtClean="0">
                <a:solidFill>
                  <a:schemeClr val="tx1">
                    <a:lumMod val="10000"/>
                  </a:schemeClr>
                </a:solidFill>
              </a:rPr>
              <a:t>expectativas, inquietudes,  tiempo disponible, etc.</a:t>
            </a:r>
          </a:p>
          <a:p>
            <a:pPr marL="171450" indent="-171450" algn="l">
              <a:spcAft>
                <a:spcPts val="1200"/>
              </a:spcAft>
              <a:buFont typeface="Arial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10000"/>
                  </a:schemeClr>
                </a:solidFill>
              </a:rPr>
              <a:t>Dar información respecto a la empresa: </a:t>
            </a:r>
            <a:r>
              <a:rPr lang="es-ES" sz="1600" dirty="0" smtClean="0">
                <a:solidFill>
                  <a:schemeClr val="tx1">
                    <a:lumMod val="10000"/>
                  </a:schemeClr>
                </a:solidFill>
              </a:rPr>
              <a:t>beneficios, sistemas de ventas, tiempos del negocio, forma de pago, </a:t>
            </a:r>
            <a:r>
              <a:rPr lang="es-ES" sz="1600" dirty="0" smtClean="0">
                <a:solidFill>
                  <a:schemeClr val="tx1">
                    <a:lumMod val="10000"/>
                  </a:schemeClr>
                </a:solidFill>
              </a:rPr>
              <a:t>compromisos, </a:t>
            </a:r>
            <a:r>
              <a:rPr lang="es-ES" sz="1600" dirty="0" smtClean="0">
                <a:solidFill>
                  <a:schemeClr val="tx1">
                    <a:lumMod val="10000"/>
                  </a:schemeClr>
                </a:solidFill>
              </a:rPr>
              <a:t>etc. </a:t>
            </a:r>
          </a:p>
          <a:p>
            <a:pPr marL="171450" indent="-171450" algn="l">
              <a:spcAft>
                <a:spcPts val="1200"/>
              </a:spcAft>
              <a:buFont typeface="Arial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10000"/>
                  </a:schemeClr>
                </a:solidFill>
              </a:rPr>
              <a:t>Brindar las primeras herramientas </a:t>
            </a:r>
            <a:r>
              <a:rPr lang="es-ES" sz="1600" dirty="0" smtClean="0">
                <a:solidFill>
                  <a:schemeClr val="tx1">
                    <a:lumMod val="10000"/>
                  </a:schemeClr>
                </a:solidFill>
              </a:rPr>
              <a:t>para que la nueva Revendedora Asesora se anime a realizar sus primeras experiencias de venta. 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s-ES" sz="1200" dirty="0" smtClean="0">
              <a:solidFill>
                <a:schemeClr val="tx1">
                  <a:lumMod val="10000"/>
                </a:schemeClr>
              </a:solidFill>
            </a:endParaRPr>
          </a:p>
          <a:p>
            <a:endParaRPr lang="es-AR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6264696" cy="432048"/>
          </a:xfrm>
          <a:ln>
            <a:noFill/>
          </a:ln>
          <a:effectLst>
            <a:softEdge rad="12700"/>
          </a:effectLst>
        </p:spPr>
        <p:txBody>
          <a:bodyPr anchor="t">
            <a:noAutofit/>
          </a:bodyPr>
          <a:lstStyle/>
          <a:p>
            <a:pPr algn="l"/>
            <a:r>
              <a:rPr lang="es-AR" sz="1800" b="1" dirty="0" smtClean="0">
                <a:solidFill>
                  <a:schemeClr val="bg1"/>
                </a:solidFill>
                <a:latin typeface="+mn-lt"/>
                <a:cs typeface="Calibri" pitchFamily="34" charset="0"/>
              </a:rPr>
              <a:t>ENTREVISTA </a:t>
            </a:r>
            <a:r>
              <a:rPr lang="es-AR" sz="1800" dirty="0" smtClean="0">
                <a:solidFill>
                  <a:schemeClr val="bg1"/>
                </a:solidFill>
                <a:latin typeface="+mn-lt"/>
                <a:cs typeface="Calibri" pitchFamily="34" charset="0"/>
              </a:rPr>
              <a:t>A CANDIDATA A REVENDEDORA ASESORA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</a:br>
            <a:endParaRPr lang="es-A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3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1772816"/>
            <a:ext cx="6400800" cy="982960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s-ES" sz="1600" dirty="0" smtClean="0">
                <a:solidFill>
                  <a:schemeClr val="tx1">
                    <a:lumMod val="10000"/>
                  </a:schemeClr>
                </a:solidFill>
              </a:rPr>
              <a:t>Concertar la cita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ES" sz="1600" dirty="0" smtClean="0">
                <a:solidFill>
                  <a:schemeClr val="tx1">
                    <a:lumMod val="10000"/>
                  </a:schemeClr>
                </a:solidFill>
              </a:rPr>
              <a:t>Prepararse para la entrevista: información, materiales, etc.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ES" sz="1600" dirty="0" smtClean="0">
                <a:solidFill>
                  <a:schemeClr val="tx1">
                    <a:lumMod val="10000"/>
                  </a:schemeClr>
                </a:solidFill>
              </a:rPr>
              <a:t>Verificar domicilio</a:t>
            </a:r>
          </a:p>
          <a:p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3" y="-27384"/>
            <a:ext cx="9144000" cy="166974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10093"/>
            <a:ext cx="9144000" cy="447907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115616" y="1239385"/>
            <a:ext cx="61926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3"/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PREVIO A LA ENTREVISTA</a:t>
            </a:r>
            <a:endParaRPr lang="es-ES" b="1" dirty="0">
              <a:solidFill>
                <a:schemeClr val="accent3"/>
              </a:solidFill>
              <a:latin typeface="Calibri" pitchFamily="34" charset="0"/>
              <a:ea typeface="Segoe UI" pitchFamily="34" charset="0"/>
              <a:cs typeface="Calibri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138401" y="2987660"/>
            <a:ext cx="61926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3"/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ESTRUCTURA DE LA ENTREVISTA</a:t>
            </a:r>
            <a:endParaRPr lang="es-ES" b="1" dirty="0">
              <a:solidFill>
                <a:schemeClr val="accent3"/>
              </a:solidFill>
              <a:latin typeface="Calibri" pitchFamily="34" charset="0"/>
              <a:ea typeface="Segoe UI" pitchFamily="34" charset="0"/>
              <a:cs typeface="Calibri" pitchFamily="34" charset="0"/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611560" y="3599768"/>
            <a:ext cx="7992380" cy="2277504"/>
            <a:chOff x="468052" y="3599768"/>
            <a:chExt cx="7992380" cy="2277504"/>
          </a:xfrm>
        </p:grpSpPr>
        <p:sp>
          <p:nvSpPr>
            <p:cNvPr id="16" name="15 Cheurón"/>
            <p:cNvSpPr/>
            <p:nvPr/>
          </p:nvSpPr>
          <p:spPr>
            <a:xfrm>
              <a:off x="4808984" y="3599768"/>
              <a:ext cx="3651448" cy="2030454"/>
            </a:xfrm>
            <a:prstGeom prst="chevron">
              <a:avLst>
                <a:gd name="adj" fmla="val 307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13" name="12 Pentágono"/>
            <p:cNvSpPr/>
            <p:nvPr/>
          </p:nvSpPr>
          <p:spPr>
            <a:xfrm>
              <a:off x="468052" y="3599768"/>
              <a:ext cx="2087724" cy="2030454"/>
            </a:xfrm>
            <a:prstGeom prst="homePlate">
              <a:avLst>
                <a:gd name="adj" fmla="val 2962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13 Cheurón"/>
            <p:cNvSpPr/>
            <p:nvPr/>
          </p:nvSpPr>
          <p:spPr>
            <a:xfrm>
              <a:off x="2051720" y="3599768"/>
              <a:ext cx="3240360" cy="2030454"/>
            </a:xfrm>
            <a:prstGeom prst="chevron">
              <a:avLst>
                <a:gd name="adj" fmla="val 307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539552" y="3865691"/>
              <a:ext cx="16561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latin typeface="+mj-lt"/>
                </a:rPr>
                <a:t>1º MOMENTO</a:t>
              </a:r>
            </a:p>
            <a:p>
              <a:pPr algn="ctr"/>
              <a:r>
                <a:rPr lang="es-ES" sz="1400" dirty="0" smtClean="0"/>
                <a:t>Presentarse. </a:t>
              </a:r>
            </a:p>
            <a:p>
              <a:pPr algn="ctr"/>
              <a:r>
                <a:rPr lang="es-ES" sz="1400" dirty="0" smtClean="0"/>
                <a:t>Presentar la empresa: </a:t>
              </a:r>
            </a:p>
            <a:p>
              <a:pPr algn="ctr"/>
              <a:r>
                <a:rPr lang="es-ES" sz="1400" dirty="0" smtClean="0"/>
                <a:t>Te queremos conocer a vos.</a:t>
              </a:r>
            </a:p>
            <a:p>
              <a:pPr algn="ctr"/>
              <a:endParaRPr lang="es-AR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2555776" y="3722836"/>
              <a:ext cx="2253208" cy="215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s-AR" b="1" dirty="0" smtClean="0">
                  <a:solidFill>
                    <a:schemeClr val="tx1">
                      <a:lumMod val="10000"/>
                    </a:schemeClr>
                  </a:solidFill>
                  <a:latin typeface="+mj-lt"/>
                  <a:cs typeface="Calibri" pitchFamily="34" charset="0"/>
                </a:rPr>
                <a:t>2º MOMENTO</a:t>
              </a:r>
            </a:p>
            <a:p>
              <a:pPr lvl="0" algn="ctr"/>
              <a:r>
                <a:rPr lang="es-AR" sz="1400" dirty="0" smtClean="0">
                  <a:solidFill>
                    <a:schemeClr val="tx1">
                      <a:lumMod val="10000"/>
                    </a:schemeClr>
                  </a:solidFill>
                  <a:cs typeface="Calibri" pitchFamily="34" charset="0"/>
                </a:rPr>
                <a:t>Información del negocio Juana Bonita. </a:t>
              </a:r>
              <a:endParaRPr lang="es-ES" sz="1400" dirty="0" smtClean="0">
                <a:solidFill>
                  <a:schemeClr val="tx1">
                    <a:lumMod val="10000"/>
                  </a:schemeClr>
                </a:solidFill>
              </a:endParaRPr>
            </a:p>
            <a:p>
              <a:pPr lvl="0" algn="ctr"/>
              <a:r>
                <a:rPr lang="es-AR" sz="1400" dirty="0" smtClean="0">
                  <a:solidFill>
                    <a:schemeClr val="tx1">
                      <a:lumMod val="10000"/>
                    </a:schemeClr>
                  </a:solidFill>
                </a:rPr>
                <a:t>Proyección de cuánto puede ganar</a:t>
              </a:r>
            </a:p>
            <a:p>
              <a:pPr lvl="0" algn="ctr"/>
              <a:r>
                <a:rPr lang="es-AR" sz="1400" dirty="0" smtClean="0">
                  <a:solidFill>
                    <a:schemeClr val="tx1">
                      <a:lumMod val="10000"/>
                    </a:schemeClr>
                  </a:solidFill>
                </a:rPr>
                <a:t>Enseñarle a la candidata a realizar un listado de clientes (Listado C3)</a:t>
              </a:r>
              <a:endParaRPr lang="es-ES" sz="1400" dirty="0" smtClean="0"/>
            </a:p>
            <a:p>
              <a:pPr algn="ctr"/>
              <a:endParaRPr lang="es-AR" dirty="0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5436096" y="3702802"/>
              <a:ext cx="252028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s-ES" b="1" dirty="0" smtClean="0">
                  <a:solidFill>
                    <a:schemeClr val="tx1">
                      <a:lumMod val="10000"/>
                    </a:schemeClr>
                  </a:solidFill>
                  <a:latin typeface="+mj-lt"/>
                </a:rPr>
                <a:t>3ºMOMENTO</a:t>
              </a:r>
            </a:p>
            <a:p>
              <a:pPr lvl="0" algn="ctr"/>
              <a:r>
                <a:rPr lang="es-AR" sz="1400" dirty="0" smtClean="0">
                  <a:solidFill>
                    <a:schemeClr val="tx1">
                      <a:lumMod val="10000"/>
                    </a:schemeClr>
                  </a:solidFill>
                </a:rPr>
                <a:t>Concretar el Alta completando la documentación</a:t>
              </a:r>
            </a:p>
            <a:p>
              <a:pPr lvl="0" algn="ctr"/>
              <a:r>
                <a:rPr lang="es-AR" sz="1400" dirty="0" smtClean="0">
                  <a:solidFill>
                    <a:schemeClr val="tx1">
                      <a:lumMod val="10000"/>
                    </a:schemeClr>
                  </a:solidFill>
                </a:rPr>
                <a:t>Pedir un referido (recordar el premio amiga)</a:t>
              </a:r>
            </a:p>
            <a:p>
              <a:pPr lvl="0" algn="ctr"/>
              <a:r>
                <a:rPr lang="es-AR" sz="1400" dirty="0" smtClean="0">
                  <a:solidFill>
                    <a:schemeClr val="tx1">
                      <a:lumMod val="10000"/>
                    </a:schemeClr>
                  </a:solidFill>
                </a:rPr>
                <a:t>Dejar el material, con las fechas importantes asentadas.</a:t>
              </a:r>
            </a:p>
            <a:p>
              <a:pPr algn="ctr"/>
              <a:endParaRPr lang="es-AR" dirty="0"/>
            </a:p>
          </p:txBody>
        </p:sp>
      </p:grpSp>
      <p:sp>
        <p:nvSpPr>
          <p:cNvPr id="11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6264696" cy="432048"/>
          </a:xfrm>
          <a:ln>
            <a:noFill/>
          </a:ln>
          <a:effectLst>
            <a:softEdge rad="12700"/>
          </a:effectLst>
        </p:spPr>
        <p:txBody>
          <a:bodyPr anchor="t">
            <a:noAutofit/>
          </a:bodyPr>
          <a:lstStyle/>
          <a:p>
            <a:pPr algn="l"/>
            <a:r>
              <a:rPr lang="es-AR" sz="1800" b="1" dirty="0" smtClean="0">
                <a:solidFill>
                  <a:schemeClr val="bg1"/>
                </a:solidFill>
                <a:latin typeface="+mn-lt"/>
                <a:cs typeface="Calibri" pitchFamily="34" charset="0"/>
              </a:rPr>
              <a:t>ENTREVISTA </a:t>
            </a:r>
            <a:r>
              <a:rPr lang="es-AR" sz="1800" dirty="0" smtClean="0">
                <a:solidFill>
                  <a:schemeClr val="bg1"/>
                </a:solidFill>
                <a:latin typeface="+mn-lt"/>
                <a:cs typeface="Calibri" pitchFamily="34" charset="0"/>
              </a:rPr>
              <a:t>A CANDIDATA A REVENDEDORA ASESORA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</a:br>
            <a:endParaRPr lang="es-A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32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971600" y="1115452"/>
            <a:ext cx="69127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3"/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ESTRUCTURA DE LA ENTREVISTA INICIAL</a:t>
            </a:r>
            <a:endParaRPr lang="es-ES" b="1" dirty="0">
              <a:solidFill>
                <a:schemeClr val="accent3"/>
              </a:solidFill>
              <a:latin typeface="Calibri" pitchFamily="34" charset="0"/>
              <a:ea typeface="Segoe UI" pitchFamily="34" charset="0"/>
              <a:cs typeface="Calibri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3" y="-27384"/>
            <a:ext cx="9144000" cy="1669747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1700808"/>
            <a:ext cx="7344816" cy="4392488"/>
          </a:xfrm>
        </p:spPr>
        <p:txBody>
          <a:bodyPr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1° MOMENTO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Presentarse. 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tabLst>
                <a:tab pos="457200" algn="l"/>
              </a:tabLst>
            </a:pP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	Soy </a:t>
            </a:r>
            <a:r>
              <a:rPr lang="es-AR" sz="1200" dirty="0" smtClean="0">
                <a:ea typeface="Calibri" pitchFamily="34" charset="0"/>
                <a:cs typeface="Times New Roman" pitchFamily="18" charset="0"/>
              </a:rPr>
              <a:t>_______________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Líder de Juana Bonita.</a:t>
            </a: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Presentar la empresa: </a:t>
            </a:r>
            <a:endParaRPr lang="es-ES" sz="1200" dirty="0">
              <a:solidFill>
                <a:schemeClr val="tx1"/>
              </a:solidFill>
              <a:ea typeface="Calibri" pitchFamily="34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tabLst>
                <a:tab pos="457200" algn="l"/>
              </a:tabLst>
            </a:pP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	Juana Bonita es una compañía Argentina de Indumentaria que tiene más de 20 años </a:t>
            </a:r>
            <a:r>
              <a:rPr lang="es-AR" sz="12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de 	trayectoria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tabLst>
                <a:tab pos="457200" algn="l"/>
              </a:tabLst>
            </a:pP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	Es una Empresa de venta directa, es decir que vamos directamente en busca de los potenciales 	clientes.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tabLst>
                <a:tab pos="457200" algn="l"/>
              </a:tabLst>
            </a:pP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	Nos damos a conocer a partir de nuestro 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catálogo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, redes sociales y volantes.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tabLst>
                <a:tab pos="457200" algn="l"/>
              </a:tabLst>
            </a:pP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	Nuestros primeros y potenciales clientes son nuestros conocidos y contactos.</a:t>
            </a: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Te queremos conocer a vos, </a:t>
            </a:r>
            <a:r>
              <a:rPr kumimoji="0" lang="es-A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contame</a:t>
            </a: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: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tabLst>
                <a:tab pos="457200" algn="l"/>
              </a:tabLst>
            </a:pP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	Tu nombre completo. 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tabLst>
                <a:tab pos="457200" algn="l"/>
              </a:tabLst>
            </a:pPr>
            <a:r>
              <a:rPr lang="es-AR" sz="1200" dirty="0" smtClean="0">
                <a:ea typeface="Calibri" pitchFamily="34" charset="0"/>
                <a:cs typeface="Times New Roman" pitchFamily="18" charset="0"/>
              </a:rPr>
              <a:t>	</a:t>
            </a:r>
            <a:r>
              <a:rPr lang="es-AR" sz="12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A qué te </a:t>
            </a:r>
            <a:r>
              <a:rPr lang="es-AR" sz="1200" dirty="0" err="1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dedicás</a:t>
            </a:r>
            <a:r>
              <a:rPr lang="es-AR" sz="12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?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ama de casa, </a:t>
            </a:r>
            <a:r>
              <a:rPr kumimoji="0" lang="es-A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trabajás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s-A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estudiás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….? En qué Horarios….?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tabLst>
                <a:tab pos="457200" algn="l"/>
              </a:tabLst>
            </a:pP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	Cómo está conformada tu familia. (si tiene hijos, edades y escolarización)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tabLst>
                <a:tab pos="457200" algn="l"/>
              </a:tabLst>
            </a:pP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	Hay más de un ingreso en casa?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tabLst>
                <a:tab pos="457200" algn="l"/>
              </a:tabLst>
            </a:pP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	Cuánto hace que vivís aquí?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tabLst>
                <a:tab pos="457200" algn="l"/>
              </a:tabLst>
            </a:pP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	Qué te gustaría lograr con una actividad rentable, con un negocio independiente.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tabLst>
                <a:tab pos="457200" algn="l"/>
              </a:tabLst>
            </a:pP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s-A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Tenés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experiencia en venta? Cuál?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tabLst>
                <a:tab pos="457200" algn="l"/>
              </a:tabLst>
            </a:pPr>
            <a:r>
              <a:rPr lang="es-AR" sz="1200" dirty="0" smtClean="0">
                <a:ea typeface="Times New Roman" pitchFamily="18" charset="0"/>
                <a:cs typeface="Times New Roman" pitchFamily="18" charset="0"/>
              </a:rPr>
              <a:t>	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Manejás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internet?</a:t>
            </a:r>
          </a:p>
          <a:p>
            <a:endParaRPr lang="es-AR" sz="14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10093"/>
            <a:ext cx="9144000" cy="447907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6264696" cy="432048"/>
          </a:xfrm>
          <a:ln>
            <a:noFill/>
          </a:ln>
          <a:effectLst>
            <a:softEdge rad="12700"/>
          </a:effectLst>
        </p:spPr>
        <p:txBody>
          <a:bodyPr anchor="t">
            <a:noAutofit/>
          </a:bodyPr>
          <a:lstStyle/>
          <a:p>
            <a:pPr algn="l"/>
            <a:r>
              <a:rPr lang="es-AR" sz="1800" b="1" dirty="0" smtClean="0">
                <a:solidFill>
                  <a:schemeClr val="bg1"/>
                </a:solidFill>
                <a:latin typeface="+mn-lt"/>
                <a:cs typeface="Calibri" pitchFamily="34" charset="0"/>
              </a:rPr>
              <a:t>ENTREVISTA </a:t>
            </a:r>
            <a:r>
              <a:rPr lang="es-AR" sz="1800" dirty="0" smtClean="0">
                <a:solidFill>
                  <a:schemeClr val="bg1"/>
                </a:solidFill>
                <a:latin typeface="+mn-lt"/>
                <a:cs typeface="Calibri" pitchFamily="34" charset="0"/>
              </a:rPr>
              <a:t>A CANDIDATA A REVENDEDORA ASESORA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</a:br>
            <a:endParaRPr lang="es-A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8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3" y="-27384"/>
            <a:ext cx="9144000" cy="166974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10093"/>
            <a:ext cx="9144000" cy="447907"/>
          </a:xfrm>
          <a:prstGeom prst="rect">
            <a:avLst/>
          </a:prstGeom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683568" y="260648"/>
            <a:ext cx="6264696" cy="432048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800" b="1" smtClean="0">
                <a:solidFill>
                  <a:schemeClr val="bg1"/>
                </a:solidFill>
                <a:latin typeface="+mn-lt"/>
                <a:cs typeface="Calibri" pitchFamily="34" charset="0"/>
              </a:rPr>
              <a:t>ENTREVISTA </a:t>
            </a:r>
            <a:r>
              <a:rPr lang="es-AR" sz="1800" smtClean="0">
                <a:solidFill>
                  <a:schemeClr val="bg1"/>
                </a:solidFill>
                <a:latin typeface="+mn-lt"/>
                <a:cs typeface="Calibri" pitchFamily="34" charset="0"/>
              </a:rPr>
              <a:t>A CANDIDATA A REVENDEDORA ASESORA</a:t>
            </a:r>
            <a:r>
              <a:rPr 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/>
            </a:r>
            <a:br>
              <a:rPr 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</a:br>
            <a:endParaRPr lang="es-A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2 Subtítulo"/>
          <p:cNvSpPr>
            <a:spLocks noGrp="1"/>
          </p:cNvSpPr>
          <p:nvPr>
            <p:ph type="subTitle" idx="1"/>
          </p:nvPr>
        </p:nvSpPr>
        <p:spPr>
          <a:xfrm>
            <a:off x="899592" y="1124743"/>
            <a:ext cx="7344816" cy="5285349"/>
          </a:xfrm>
        </p:spPr>
        <p:txBody>
          <a:bodyPr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2° MOMENTO:</a:t>
            </a:r>
            <a:r>
              <a:rPr kumimoji="0" lang="es-E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Información del negocio.</a:t>
            </a: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CATÁLOGO: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contamos con más de 200 páginas con nuevos lanzamientos todas las campañas, es decir cada 21 día se renueva la propuesta.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GANANCIAS: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25% y 20% en las prendas que tiene una           en catálogo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30% en Preventa (que podrá realizar a partir de su segunda campaña) y *hasta un 60% de descuento en la Feria de Oportunidades (*ARG)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PARTES DEL CATÁLOGO: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mostrar las diferentes partes (moda, ropa deportiva, ropa interior femenina y masculina y ropa para hombres)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TABLA DE TALLES Y DIFERENTES TIPOS DE LÍNEAS. 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Promociones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s-ES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Ej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: con la compra de….1 prenda de regalo; Ofertas Dúos, </a:t>
            </a:r>
            <a:r>
              <a:rPr kumimoji="0" lang="es-ES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etc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) 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Reemplazos: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en caso de no contar con el stock de las prendas ofrecidas en el catálogo, pueden ser reemplazadas por otras de similares características con un descuento especial para que puedas ofrecerlas a las clientas que las compraron u otras clientas y no pierdas tu ganancia y premios.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JUANA TE CUENTA: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Programas de Premios y comunicaciones: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PREMIO AMIGA: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por indicar un contacto para vender, si se incorpora y cumple con los requisitos, gana el premios vigente. </a:t>
            </a:r>
            <a:r>
              <a:rPr kumimoji="0" lang="es-ES" sz="120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(En ARG ambas ganan un </a:t>
            </a:r>
            <a:r>
              <a:rPr kumimoji="0" lang="es-ES" sz="120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premio y a partir de la segunda indicación efectiva la indicadora </a:t>
            </a:r>
            <a:r>
              <a:rPr kumimoji="0" lang="es-ES" sz="1200" i="1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puede elegir puntos. </a:t>
            </a:r>
            <a:r>
              <a:rPr kumimoji="0" lang="es-ES" sz="120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En </a:t>
            </a:r>
            <a:r>
              <a:rPr kumimoji="0" lang="es-ES" sz="120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UY </a:t>
            </a:r>
            <a:r>
              <a:rPr kumimoji="0" lang="es-ES" sz="120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lo gana </a:t>
            </a:r>
            <a:r>
              <a:rPr kumimoji="0" lang="es-ES" sz="120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la indicadora y la indicada recibe un Premio de Bienvenida)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PREMIOS POR (X) CANTIDAD DE UNIDADES VENDIDAS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PREMIO CONTINUIDAD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(pasar pedido). 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CATÁLOGO POCKET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gratis por  vender  (X) cantidad de unidades.</a:t>
            </a:r>
          </a:p>
          <a:p>
            <a:endParaRPr lang="es-AR" sz="1400" dirty="0"/>
          </a:p>
        </p:txBody>
      </p:sp>
      <p:sp>
        <p:nvSpPr>
          <p:cNvPr id="13" name="12 Estrella de 5 puntas"/>
          <p:cNvSpPr/>
          <p:nvPr/>
        </p:nvSpPr>
        <p:spPr>
          <a:xfrm>
            <a:off x="5004048" y="1988840"/>
            <a:ext cx="216024" cy="216024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177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3" y="-27384"/>
            <a:ext cx="9144000" cy="166974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10093"/>
            <a:ext cx="9144000" cy="447907"/>
          </a:xfrm>
          <a:prstGeom prst="rect">
            <a:avLst/>
          </a:prstGeom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683568" y="260648"/>
            <a:ext cx="6264696" cy="432048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800" b="1" smtClean="0">
                <a:solidFill>
                  <a:schemeClr val="bg1"/>
                </a:solidFill>
                <a:latin typeface="+mn-lt"/>
                <a:cs typeface="Calibri" pitchFamily="34" charset="0"/>
              </a:rPr>
              <a:t>ENTREVISTA </a:t>
            </a:r>
            <a:r>
              <a:rPr lang="es-AR" sz="1800" smtClean="0">
                <a:solidFill>
                  <a:schemeClr val="bg1"/>
                </a:solidFill>
                <a:latin typeface="+mn-lt"/>
                <a:cs typeface="Calibri" pitchFamily="34" charset="0"/>
              </a:rPr>
              <a:t>A CANDIDATA A REVENDEDORA ASESORA</a:t>
            </a:r>
            <a:r>
              <a:rPr 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/>
            </a:r>
            <a:br>
              <a:rPr 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</a:br>
            <a:endParaRPr lang="es-A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899592" y="1000108"/>
            <a:ext cx="6984776" cy="5093188"/>
          </a:xfrm>
        </p:spPr>
        <p:txBody>
          <a:bodyPr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(2° MOMENTO:</a:t>
            </a:r>
            <a:r>
              <a:rPr kumimoji="0" lang="es-E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Información del negocio.)</a:t>
            </a: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ASESORAR: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Mostrar cómo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trabajar con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las Fichas de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Clientes</a:t>
            </a:r>
            <a:endParaRPr kumimoji="0" lang="es-E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Para favorecer la venta, solicitar la mitad del costo de la prenda al momento de encargarlo y el resto al entregarlo.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Pautar la entrega con el cliente, al menos un día después de la recepción del pedido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Las primeras campañas el pedido te podrá ser entregado fraccionado, de acuerdo a los pagos parciales efectuados previamente en tu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cuenta.</a:t>
            </a:r>
            <a:r>
              <a:rPr kumimoji="0" lang="es-E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Luego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la empresa amplia el crédito en función de tu cumplimiento de pagos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s-ES" sz="1200" b="1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M</a:t>
            </a:r>
            <a:r>
              <a:rPr lang="es-ES" sz="1200" b="1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edios de Pago</a:t>
            </a:r>
            <a:r>
              <a:rPr lang="es-ES" sz="12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: </a:t>
            </a:r>
            <a:r>
              <a:rPr lang="es-ES" sz="1200" b="1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ARG:</a:t>
            </a:r>
            <a:r>
              <a:rPr lang="es-ES" sz="12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 Pago Fácil/</a:t>
            </a:r>
            <a:r>
              <a:rPr lang="es-ES" sz="1200" dirty="0" err="1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RapiPago</a:t>
            </a:r>
            <a:r>
              <a:rPr lang="es-ES" sz="12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 (ver factura), Mercado Pago, tarjetas de crédito.  </a:t>
            </a:r>
            <a:r>
              <a:rPr lang="es-ES" sz="12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C</a:t>
            </a:r>
            <a:r>
              <a:rPr lang="es-ES" sz="12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onsultar por transferencias bancarias.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UY:</a:t>
            </a:r>
            <a:r>
              <a:rPr kumimoji="0" lang="es-E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ABITAB y Red Pagos. </a:t>
            </a:r>
            <a:r>
              <a:rPr lang="es-ES" sz="12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Depósitos y transferencias en banco BBVA.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CREAR UNA LISTA DE POTENCIALES CLIENTES: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s-ES" sz="12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             </a:t>
            </a:r>
            <a:r>
              <a:rPr kumimoji="0" lang="es-E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lang="es-ES" sz="12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- Amigas/os</a:t>
            </a:r>
            <a:endParaRPr kumimoji="0" lang="es-ES" sz="12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s-ES" sz="1200" baseline="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s-ES" sz="1200" baseline="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             -</a:t>
            </a:r>
            <a:r>
              <a:rPr lang="es-ES" sz="1200" dirty="0" smtClean="0">
                <a:solidFill>
                  <a:schemeClr val="tx1"/>
                </a:solidFill>
                <a:ea typeface="Calibri" pitchFamily="34" charset="0"/>
                <a:cs typeface="Times New Roman" pitchFamily="18" charset="0"/>
              </a:rPr>
              <a:t> Conocidos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de la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manzana, barrio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, localidad…..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Contactos del celular, Facebook, </a:t>
            </a:r>
            <a:r>
              <a:rPr kumimoji="0" lang="es-ES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Instagram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, etc.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	- Conocidos de: trabajo, pareja, padres del colegio, etc.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	- Lugares que frecuenta: peluquería, gimnasio,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comercios del </a:t>
            </a:r>
            <a:r>
              <a:rPr kumimoji="0" lang="es-ES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barrio,etc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endParaRPr kumimoji="0" lang="es-E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ARMAR EL LISTADO CON AL MENOS 10 CLIENTES INICIALES (VER LISTADO C3)</a:t>
            </a:r>
          </a:p>
          <a:p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xmlns="" val="37884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3" y="-27384"/>
            <a:ext cx="9144000" cy="166974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10093"/>
            <a:ext cx="9144000" cy="447907"/>
          </a:xfrm>
          <a:prstGeom prst="rect">
            <a:avLst/>
          </a:prstGeom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683568" y="260648"/>
            <a:ext cx="6264696" cy="432048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800" b="1" smtClean="0">
                <a:solidFill>
                  <a:schemeClr val="bg1"/>
                </a:solidFill>
                <a:latin typeface="+mn-lt"/>
                <a:cs typeface="Calibri" pitchFamily="34" charset="0"/>
              </a:rPr>
              <a:t>ENTREVISTA </a:t>
            </a:r>
            <a:r>
              <a:rPr lang="es-AR" sz="1800" smtClean="0">
                <a:solidFill>
                  <a:schemeClr val="bg1"/>
                </a:solidFill>
                <a:latin typeface="+mn-lt"/>
                <a:cs typeface="Calibri" pitchFamily="34" charset="0"/>
              </a:rPr>
              <a:t>A CANDIDATA A REVENDEDORA ASESORA</a:t>
            </a:r>
            <a:r>
              <a:rPr 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/>
            </a:r>
            <a:br>
              <a:rPr 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</a:br>
            <a:endParaRPr lang="es-A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899592" y="1124743"/>
            <a:ext cx="7344816" cy="3816425"/>
          </a:xfrm>
        </p:spPr>
        <p:txBody>
          <a:bodyPr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3° MOMENTO</a:t>
            </a: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Obtener el acuerdo y completar la documentación del Alta: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 Estás de acuerdo?? Una vez obtenido el acuerdo….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 Llenar la planilla de Alta con la firma de la Nueva Revendedora y sacar foto del DNI/CI y de un impuesto del domicilio donde vive (a nombre de cualquier persona). Si no posee, deberá presentar un certificado de domicilio.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 Entregar el catálogo de la campaña vigente, volantes, etc.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- Pautar un contacto previo al cierre de la campaña para ver avances, dudas y explicar la carga del pedido en la web de Juana Bonita.    .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- Brindar las fechas de cierre y entrega del pedido. 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Antes de irse: PEDIR UNA AMIGA/REFERIDO </a:t>
            </a: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lvl="1" algn="l" eaLnBrk="0" fontAlgn="base" hangingPunct="0"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 AGRADECER Y DAR LA BIENVENIDA A JUANA BONITA!</a:t>
            </a:r>
          </a:p>
          <a:p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xmlns="" val="777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971600" y="1128259"/>
            <a:ext cx="64807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3"/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LISTADO C3:  </a:t>
            </a:r>
            <a:r>
              <a:rPr lang="es-ES" u="sng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C</a:t>
            </a:r>
            <a:r>
              <a:rPr lang="es-ES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artera de </a:t>
            </a:r>
            <a:r>
              <a:rPr lang="es-ES" u="sng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C</a:t>
            </a:r>
            <a:r>
              <a:rPr lang="es-ES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lientes </a:t>
            </a:r>
            <a:r>
              <a:rPr lang="es-ES" u="sng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C</a:t>
            </a:r>
            <a:r>
              <a:rPr lang="es-ES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ampañal</a:t>
            </a:r>
            <a:endParaRPr lang="es-ES" dirty="0">
              <a:latin typeface="Calibri" pitchFamily="34" charset="0"/>
              <a:ea typeface="Segoe UI" pitchFamily="34" charset="0"/>
              <a:cs typeface="Calibri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3" y="-27384"/>
            <a:ext cx="9144000" cy="166974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10093"/>
            <a:ext cx="9144000" cy="447907"/>
          </a:xfrm>
          <a:prstGeom prst="rect">
            <a:avLst/>
          </a:prstGeom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683568" y="260648"/>
            <a:ext cx="6264696" cy="432048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800" b="1" smtClean="0">
                <a:solidFill>
                  <a:schemeClr val="bg1"/>
                </a:solidFill>
                <a:latin typeface="+mn-lt"/>
                <a:cs typeface="Calibri" pitchFamily="34" charset="0"/>
              </a:rPr>
              <a:t>ENTREVISTA </a:t>
            </a:r>
            <a:r>
              <a:rPr lang="es-AR" sz="1800" smtClean="0">
                <a:solidFill>
                  <a:schemeClr val="bg1"/>
                </a:solidFill>
                <a:latin typeface="+mn-lt"/>
                <a:cs typeface="Calibri" pitchFamily="34" charset="0"/>
              </a:rPr>
              <a:t>A CANDIDATA A REVENDEDORA ASESORA</a:t>
            </a:r>
            <a:r>
              <a:rPr 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/>
            </a:r>
            <a:br>
              <a:rPr 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</a:br>
            <a:endParaRPr lang="es-A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7669766"/>
              </p:ext>
            </p:extLst>
          </p:nvPr>
        </p:nvGraphicFramePr>
        <p:xfrm>
          <a:off x="2771800" y="1733906"/>
          <a:ext cx="3238399" cy="4676187"/>
        </p:xfrm>
        <a:graphic>
          <a:graphicData uri="http://schemas.openxmlformats.org/presentationml/2006/ole">
            <p:oleObj spid="_x0000_s3081" name="Documento" r:id="rId5" imgW="6618277" imgH="95627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4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971600" y="1412776"/>
            <a:ext cx="69127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3"/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FICHA DE CLIENTES</a:t>
            </a:r>
            <a:endParaRPr lang="es-ES" sz="2000" b="1" dirty="0">
              <a:solidFill>
                <a:schemeClr val="accent3"/>
              </a:solidFill>
              <a:latin typeface="Calibri" pitchFamily="34" charset="0"/>
              <a:ea typeface="Segoe UI" pitchFamily="34" charset="0"/>
              <a:cs typeface="Calibri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3" y="-27384"/>
            <a:ext cx="9144000" cy="166974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10093"/>
            <a:ext cx="9144000" cy="447907"/>
          </a:xfrm>
          <a:prstGeom prst="rect">
            <a:avLst/>
          </a:prstGeom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683568" y="260648"/>
            <a:ext cx="6264696" cy="432048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800" b="1" smtClean="0">
                <a:solidFill>
                  <a:schemeClr val="bg1"/>
                </a:solidFill>
                <a:latin typeface="+mn-lt"/>
                <a:cs typeface="Calibri" pitchFamily="34" charset="0"/>
              </a:rPr>
              <a:t>ENTREVISTA </a:t>
            </a:r>
            <a:r>
              <a:rPr lang="es-AR" sz="1800" smtClean="0">
                <a:solidFill>
                  <a:schemeClr val="bg1"/>
                </a:solidFill>
                <a:latin typeface="+mn-lt"/>
                <a:cs typeface="Calibri" pitchFamily="34" charset="0"/>
              </a:rPr>
              <a:t>A CANDIDATA A REVENDEDORA ASESORA</a:t>
            </a:r>
            <a:r>
              <a:rPr 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/>
            </a:r>
            <a:br>
              <a:rPr 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</a:br>
            <a:endParaRPr lang="es-A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2474603"/>
              </p:ext>
            </p:extLst>
          </p:nvPr>
        </p:nvGraphicFramePr>
        <p:xfrm>
          <a:off x="1500188" y="2236241"/>
          <a:ext cx="2811462" cy="3929063"/>
        </p:xfrm>
        <a:graphic>
          <a:graphicData uri="http://schemas.openxmlformats.org/presentationml/2006/ole">
            <p:oleObj spid="_x0000_s2066" name="Documento" r:id="rId5" imgW="5850796" imgH="8747234" progId="Word.Document.12">
              <p:embed/>
            </p:oleObj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6344219"/>
              </p:ext>
            </p:extLst>
          </p:nvPr>
        </p:nvGraphicFramePr>
        <p:xfrm>
          <a:off x="4786313" y="2236241"/>
          <a:ext cx="2827337" cy="3929063"/>
        </p:xfrm>
        <a:graphic>
          <a:graphicData uri="http://schemas.openxmlformats.org/presentationml/2006/ole">
            <p:oleObj spid="_x0000_s2067" name="Document" r:id="rId6" imgW="5910051" imgH="9603691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890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FF6699"/>
      </a:dk2>
      <a:lt2>
        <a:srgbClr val="FFFFFF"/>
      </a:lt2>
      <a:accent1>
        <a:srgbClr val="F180A6"/>
      </a:accent1>
      <a:accent2>
        <a:srgbClr val="F7BFD3"/>
      </a:accent2>
      <a:accent3>
        <a:srgbClr val="EE5B97"/>
      </a:accent3>
      <a:accent4>
        <a:srgbClr val="B1DED9"/>
      </a:accent4>
      <a:accent5>
        <a:srgbClr val="92D2C8"/>
      </a:accent5>
      <a:accent6>
        <a:srgbClr val="DBEEF3"/>
      </a:accent6>
      <a:hlink>
        <a:srgbClr val="92D2C8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893</Words>
  <Application>Microsoft Office PowerPoint</Application>
  <PresentationFormat>Presentación en pantalla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Tema de Office</vt:lpstr>
      <vt:lpstr>Documento</vt:lpstr>
      <vt:lpstr>Document</vt:lpstr>
      <vt:lpstr>ENTREVISTA  A CANDIDATA  A REVENDEDORA ASESORA </vt:lpstr>
      <vt:lpstr>ENTREVISTA A CANDIDATA A REVENDEDORA ASESORA </vt:lpstr>
      <vt:lpstr>ENTREVISTA A CANDIDATA A REVENDEDORA ASESORA </vt:lpstr>
      <vt:lpstr>ENTREVISTA A CANDIDATA A REVENDEDORA ASESORA 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</cp:lastModifiedBy>
  <cp:revision>26</cp:revision>
  <dcterms:created xsi:type="dcterms:W3CDTF">2020-09-15T14:57:15Z</dcterms:created>
  <dcterms:modified xsi:type="dcterms:W3CDTF">2020-09-16T19:10:30Z</dcterms:modified>
</cp:coreProperties>
</file>