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3"/>
  </p:notesMasterIdLst>
  <p:sldIdLst>
    <p:sldId id="256" r:id="rId2"/>
    <p:sldId id="303" r:id="rId3"/>
    <p:sldId id="257" r:id="rId4"/>
    <p:sldId id="258" r:id="rId5"/>
    <p:sldId id="259" r:id="rId6"/>
    <p:sldId id="260" r:id="rId7"/>
    <p:sldId id="261" r:id="rId8"/>
    <p:sldId id="263" r:id="rId9"/>
    <p:sldId id="264" r:id="rId10"/>
    <p:sldId id="265" r:id="rId11"/>
    <p:sldId id="266" r:id="rId12"/>
    <p:sldId id="267" r:id="rId13"/>
    <p:sldId id="304" r:id="rId14"/>
    <p:sldId id="268"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6" r:id="rId28"/>
    <p:sldId id="287" r:id="rId29"/>
    <p:sldId id="288" r:id="rId30"/>
    <p:sldId id="289" r:id="rId31"/>
    <p:sldId id="312"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3246" autoAdjust="0"/>
  </p:normalViewPr>
  <p:slideViewPr>
    <p:cSldViewPr>
      <p:cViewPr varScale="1">
        <p:scale>
          <a:sx n="73" d="100"/>
          <a:sy n="73" d="100"/>
        </p:scale>
        <p:origin x="122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ROCHA SALAZAR" userId="4e0323458c84468b" providerId="LiveId" clId="{0A9B3917-C3A9-4CA5-BABC-B1AA923F5374}"/>
    <pc:docChg chg="custSel delSld modSld">
      <pc:chgData name="JESUS ROCHA SALAZAR" userId="4e0323458c84468b" providerId="LiveId" clId="{0A9B3917-C3A9-4CA5-BABC-B1AA923F5374}" dt="2022-06-06T21:49:44.705" v="115" actId="2696"/>
      <pc:docMkLst>
        <pc:docMk/>
      </pc:docMkLst>
      <pc:sldChg chg="delSp modSp mod">
        <pc:chgData name="JESUS ROCHA SALAZAR" userId="4e0323458c84468b" providerId="LiveId" clId="{0A9B3917-C3A9-4CA5-BABC-B1AA923F5374}" dt="2022-05-22T21:18:39.073" v="109" actId="20577"/>
        <pc:sldMkLst>
          <pc:docMk/>
          <pc:sldMk cId="2679383407" sldId="256"/>
        </pc:sldMkLst>
        <pc:spChg chg="del">
          <ac:chgData name="JESUS ROCHA SALAZAR" userId="4e0323458c84468b" providerId="LiveId" clId="{0A9B3917-C3A9-4CA5-BABC-B1AA923F5374}" dt="2022-05-22T21:17:52.301" v="1" actId="478"/>
          <ac:spMkLst>
            <pc:docMk/>
            <pc:sldMk cId="2679383407" sldId="256"/>
            <ac:spMk id="5" creationId="{00000000-0000-0000-0000-000000000000}"/>
          </ac:spMkLst>
        </pc:spChg>
        <pc:spChg chg="mod">
          <ac:chgData name="JESUS ROCHA SALAZAR" userId="4e0323458c84468b" providerId="LiveId" clId="{0A9B3917-C3A9-4CA5-BABC-B1AA923F5374}" dt="2022-05-22T21:18:39.073" v="109" actId="20577"/>
          <ac:spMkLst>
            <pc:docMk/>
            <pc:sldMk cId="2679383407" sldId="256"/>
            <ac:spMk id="6" creationId="{00000000-0000-0000-0000-000000000000}"/>
          </ac:spMkLst>
        </pc:spChg>
        <pc:spChg chg="del">
          <ac:chgData name="JESUS ROCHA SALAZAR" userId="4e0323458c84468b" providerId="LiveId" clId="{0A9B3917-C3A9-4CA5-BABC-B1AA923F5374}" dt="2022-05-22T21:17:53.818" v="2" actId="478"/>
          <ac:spMkLst>
            <pc:docMk/>
            <pc:sldMk cId="2679383407" sldId="256"/>
            <ac:spMk id="9" creationId="{00000000-0000-0000-0000-000000000000}"/>
          </ac:spMkLst>
        </pc:spChg>
        <pc:picChg chg="del">
          <ac:chgData name="JESUS ROCHA SALAZAR" userId="4e0323458c84468b" providerId="LiveId" clId="{0A9B3917-C3A9-4CA5-BABC-B1AA923F5374}" dt="2022-05-22T21:17:49.053" v="0" actId="478"/>
          <ac:picMkLst>
            <pc:docMk/>
            <pc:sldMk cId="2679383407" sldId="256"/>
            <ac:picMk id="4" creationId="{00000000-0000-0000-0000-000000000000}"/>
          </ac:picMkLst>
        </pc:picChg>
      </pc:sldChg>
      <pc:sldChg chg="del">
        <pc:chgData name="JESUS ROCHA SALAZAR" userId="4e0323458c84468b" providerId="LiveId" clId="{0A9B3917-C3A9-4CA5-BABC-B1AA923F5374}" dt="2022-06-06T21:49:39.547" v="114" actId="2696"/>
        <pc:sldMkLst>
          <pc:docMk/>
          <pc:sldMk cId="1602783590" sldId="284"/>
        </pc:sldMkLst>
      </pc:sldChg>
      <pc:sldChg chg="del">
        <pc:chgData name="JESUS ROCHA SALAZAR" userId="4e0323458c84468b" providerId="LiveId" clId="{0A9B3917-C3A9-4CA5-BABC-B1AA923F5374}" dt="2022-06-06T21:49:44.705" v="115" actId="2696"/>
        <pc:sldMkLst>
          <pc:docMk/>
          <pc:sldMk cId="336895901" sldId="285"/>
        </pc:sldMkLst>
      </pc:sldChg>
      <pc:sldChg chg="del">
        <pc:chgData name="JESUS ROCHA SALAZAR" userId="4e0323458c84468b" providerId="LiveId" clId="{0A9B3917-C3A9-4CA5-BABC-B1AA923F5374}" dt="2022-05-24T02:21:55.639" v="110" actId="2696"/>
        <pc:sldMkLst>
          <pc:docMk/>
          <pc:sldMk cId="336240008" sldId="291"/>
        </pc:sldMkLst>
      </pc:sldChg>
      <pc:sldChg chg="del">
        <pc:chgData name="JESUS ROCHA SALAZAR" userId="4e0323458c84468b" providerId="LiveId" clId="{0A9B3917-C3A9-4CA5-BABC-B1AA923F5374}" dt="2022-05-24T02:22:07.613" v="111" actId="2696"/>
        <pc:sldMkLst>
          <pc:docMk/>
          <pc:sldMk cId="244577358" sldId="292"/>
        </pc:sldMkLst>
      </pc:sldChg>
      <pc:sldChg chg="del">
        <pc:chgData name="JESUS ROCHA SALAZAR" userId="4e0323458c84468b" providerId="LiveId" clId="{0A9B3917-C3A9-4CA5-BABC-B1AA923F5374}" dt="2022-05-24T02:22:07.613" v="111" actId="2696"/>
        <pc:sldMkLst>
          <pc:docMk/>
          <pc:sldMk cId="4272980156" sldId="293"/>
        </pc:sldMkLst>
      </pc:sldChg>
      <pc:sldChg chg="del">
        <pc:chgData name="JESUS ROCHA SALAZAR" userId="4e0323458c84468b" providerId="LiveId" clId="{0A9B3917-C3A9-4CA5-BABC-B1AA923F5374}" dt="2022-05-24T02:22:07.613" v="111" actId="2696"/>
        <pc:sldMkLst>
          <pc:docMk/>
          <pc:sldMk cId="3154148769" sldId="294"/>
        </pc:sldMkLst>
      </pc:sldChg>
      <pc:sldChg chg="del">
        <pc:chgData name="JESUS ROCHA SALAZAR" userId="4e0323458c84468b" providerId="LiveId" clId="{0A9B3917-C3A9-4CA5-BABC-B1AA923F5374}" dt="2022-05-24T02:22:41.416" v="112" actId="2696"/>
        <pc:sldMkLst>
          <pc:docMk/>
          <pc:sldMk cId="3805182844" sldId="295"/>
        </pc:sldMkLst>
      </pc:sldChg>
      <pc:sldChg chg="del">
        <pc:chgData name="JESUS ROCHA SALAZAR" userId="4e0323458c84468b" providerId="LiveId" clId="{0A9B3917-C3A9-4CA5-BABC-B1AA923F5374}" dt="2022-05-24T02:22:41.416" v="112" actId="2696"/>
        <pc:sldMkLst>
          <pc:docMk/>
          <pc:sldMk cId="3285336837" sldId="297"/>
        </pc:sldMkLst>
      </pc:sldChg>
      <pc:sldChg chg="del">
        <pc:chgData name="JESUS ROCHA SALAZAR" userId="4e0323458c84468b" providerId="LiveId" clId="{0A9B3917-C3A9-4CA5-BABC-B1AA923F5374}" dt="2022-05-24T02:22:41.416" v="112" actId="2696"/>
        <pc:sldMkLst>
          <pc:docMk/>
          <pc:sldMk cId="3794206423" sldId="298"/>
        </pc:sldMkLst>
      </pc:sldChg>
      <pc:sldChg chg="del">
        <pc:chgData name="JESUS ROCHA SALAZAR" userId="4e0323458c84468b" providerId="LiveId" clId="{0A9B3917-C3A9-4CA5-BABC-B1AA923F5374}" dt="2022-05-24T02:22:41.416" v="112" actId="2696"/>
        <pc:sldMkLst>
          <pc:docMk/>
          <pc:sldMk cId="2387177611" sldId="299"/>
        </pc:sldMkLst>
      </pc:sldChg>
      <pc:sldChg chg="del">
        <pc:chgData name="JESUS ROCHA SALAZAR" userId="4e0323458c84468b" providerId="LiveId" clId="{0A9B3917-C3A9-4CA5-BABC-B1AA923F5374}" dt="2022-05-24T02:22:41.416" v="112" actId="2696"/>
        <pc:sldMkLst>
          <pc:docMk/>
          <pc:sldMk cId="3152919584" sldId="300"/>
        </pc:sldMkLst>
      </pc:sldChg>
      <pc:sldChg chg="del">
        <pc:chgData name="JESUS ROCHA SALAZAR" userId="4e0323458c84468b" providerId="LiveId" clId="{0A9B3917-C3A9-4CA5-BABC-B1AA923F5374}" dt="2022-05-24T02:22:41.416" v="112" actId="2696"/>
        <pc:sldMkLst>
          <pc:docMk/>
          <pc:sldMk cId="1959180240" sldId="301"/>
        </pc:sldMkLst>
      </pc:sldChg>
      <pc:sldChg chg="del">
        <pc:chgData name="JESUS ROCHA SALAZAR" userId="4e0323458c84468b" providerId="LiveId" clId="{0A9B3917-C3A9-4CA5-BABC-B1AA923F5374}" dt="2022-05-24T02:22:07.613" v="111" actId="2696"/>
        <pc:sldMkLst>
          <pc:docMk/>
          <pc:sldMk cId="785702439" sldId="302"/>
        </pc:sldMkLst>
      </pc:sldChg>
      <pc:sldChg chg="del">
        <pc:chgData name="JESUS ROCHA SALAZAR" userId="4e0323458c84468b" providerId="LiveId" clId="{0A9B3917-C3A9-4CA5-BABC-B1AA923F5374}" dt="2022-05-24T02:22:41.416" v="112" actId="2696"/>
        <pc:sldMkLst>
          <pc:docMk/>
          <pc:sldMk cId="677426125" sldId="305"/>
        </pc:sldMkLst>
      </pc:sldChg>
      <pc:sldChg chg="del">
        <pc:chgData name="JESUS ROCHA SALAZAR" userId="4e0323458c84468b" providerId="LiveId" clId="{0A9B3917-C3A9-4CA5-BABC-B1AA923F5374}" dt="2022-05-24T02:22:41.416" v="112" actId="2696"/>
        <pc:sldMkLst>
          <pc:docMk/>
          <pc:sldMk cId="871617480" sldId="306"/>
        </pc:sldMkLst>
      </pc:sldChg>
      <pc:sldChg chg="del">
        <pc:chgData name="JESUS ROCHA SALAZAR" userId="4e0323458c84468b" providerId="LiveId" clId="{0A9B3917-C3A9-4CA5-BABC-B1AA923F5374}" dt="2022-05-24T02:22:41.416" v="112" actId="2696"/>
        <pc:sldMkLst>
          <pc:docMk/>
          <pc:sldMk cId="3444268304" sldId="307"/>
        </pc:sldMkLst>
      </pc:sldChg>
      <pc:sldChg chg="del">
        <pc:chgData name="JESUS ROCHA SALAZAR" userId="4e0323458c84468b" providerId="LiveId" clId="{0A9B3917-C3A9-4CA5-BABC-B1AA923F5374}" dt="2022-05-24T02:22:41.416" v="112" actId="2696"/>
        <pc:sldMkLst>
          <pc:docMk/>
          <pc:sldMk cId="3498785945" sldId="308"/>
        </pc:sldMkLst>
      </pc:sldChg>
      <pc:sldChg chg="del">
        <pc:chgData name="JESUS ROCHA SALAZAR" userId="4e0323458c84468b" providerId="LiveId" clId="{0A9B3917-C3A9-4CA5-BABC-B1AA923F5374}" dt="2022-05-24T02:22:41.416" v="112" actId="2696"/>
        <pc:sldMkLst>
          <pc:docMk/>
          <pc:sldMk cId="180063706" sldId="309"/>
        </pc:sldMkLst>
      </pc:sldChg>
      <pc:sldChg chg="del">
        <pc:chgData name="JESUS ROCHA SALAZAR" userId="4e0323458c84468b" providerId="LiveId" clId="{0A9B3917-C3A9-4CA5-BABC-B1AA923F5374}" dt="2022-05-24T02:22:41.416" v="112" actId="2696"/>
        <pc:sldMkLst>
          <pc:docMk/>
          <pc:sldMk cId="1684261924" sldId="310"/>
        </pc:sldMkLst>
      </pc:sldChg>
      <pc:sldChg chg="del">
        <pc:chgData name="JESUS ROCHA SALAZAR" userId="4e0323458c84468b" providerId="LiveId" clId="{0A9B3917-C3A9-4CA5-BABC-B1AA923F5374}" dt="2022-05-24T02:22:41.416" v="112" actId="2696"/>
        <pc:sldMkLst>
          <pc:docMk/>
          <pc:sldMk cId="2990254576" sldId="311"/>
        </pc:sldMkLst>
      </pc:sldChg>
      <pc:sldChg chg="del">
        <pc:chgData name="JESUS ROCHA SALAZAR" userId="4e0323458c84468b" providerId="LiveId" clId="{0A9B3917-C3A9-4CA5-BABC-B1AA923F5374}" dt="2022-05-24T02:22:41.416" v="112" actId="2696"/>
        <pc:sldMkLst>
          <pc:docMk/>
          <pc:sldMk cId="2656351323" sldId="313"/>
        </pc:sldMkLst>
      </pc:sldChg>
      <pc:sldChg chg="del">
        <pc:chgData name="JESUS ROCHA SALAZAR" userId="4e0323458c84468b" providerId="LiveId" clId="{0A9B3917-C3A9-4CA5-BABC-B1AA923F5374}" dt="2022-05-24T02:22:41.416" v="112" actId="2696"/>
        <pc:sldMkLst>
          <pc:docMk/>
          <pc:sldMk cId="78803177" sldId="314"/>
        </pc:sldMkLst>
      </pc:sldChg>
      <pc:sldChg chg="del">
        <pc:chgData name="JESUS ROCHA SALAZAR" userId="4e0323458c84468b" providerId="LiveId" clId="{0A9B3917-C3A9-4CA5-BABC-B1AA923F5374}" dt="2022-05-24T02:22:41.416" v="112" actId="2696"/>
        <pc:sldMkLst>
          <pc:docMk/>
          <pc:sldMk cId="276823191" sldId="315"/>
        </pc:sldMkLst>
      </pc:sldChg>
      <pc:sldChg chg="del">
        <pc:chgData name="JESUS ROCHA SALAZAR" userId="4e0323458c84468b" providerId="LiveId" clId="{0A9B3917-C3A9-4CA5-BABC-B1AA923F5374}" dt="2022-05-24T02:22:44.182" v="113" actId="2696"/>
        <pc:sldMkLst>
          <pc:docMk/>
          <pc:sldMk cId="2379711330"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48B17B-CCD5-4013-9785-1AF13461989F}" type="datetimeFigureOut">
              <a:rPr lang="en-US" smtClean="0"/>
              <a:t>6/6/2022</a:t>
            </a:fld>
            <a:endParaRPr lang="en-U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199C5B-66FD-47DC-ADB5-3E9587677BB8}" type="slidenum">
              <a:rPr lang="en-US" smtClean="0"/>
              <a:t>‹Nº›</a:t>
            </a:fld>
            <a:endParaRPr lang="en-US"/>
          </a:p>
        </p:txBody>
      </p:sp>
    </p:spTree>
    <p:extLst>
      <p:ext uri="{BB962C8B-B14F-4D97-AF65-F5344CB8AC3E}">
        <p14:creationId xmlns:p14="http://schemas.microsoft.com/office/powerpoint/2010/main" val="4057890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1</a:t>
            </a:fld>
            <a:endParaRPr lang="en-US"/>
          </a:p>
        </p:txBody>
      </p:sp>
    </p:spTree>
    <p:extLst>
      <p:ext uri="{BB962C8B-B14F-4D97-AF65-F5344CB8AC3E}">
        <p14:creationId xmlns:p14="http://schemas.microsoft.com/office/powerpoint/2010/main" val="490994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10</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11</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12</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13</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14</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15</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16</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17</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18</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19</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2</a:t>
            </a:fld>
            <a:endParaRPr lang="en-US"/>
          </a:p>
        </p:txBody>
      </p:sp>
    </p:spTree>
    <p:extLst>
      <p:ext uri="{BB962C8B-B14F-4D97-AF65-F5344CB8AC3E}">
        <p14:creationId xmlns:p14="http://schemas.microsoft.com/office/powerpoint/2010/main" val="490994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20</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21</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22</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23</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24</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25</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26</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27</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28</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29</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3</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30</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31</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4</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5</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6</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7</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8</a:t>
            </a:fld>
            <a:endParaRPr lang="en-US"/>
          </a:p>
        </p:txBody>
      </p:sp>
    </p:spTree>
    <p:extLst>
      <p:ext uri="{BB962C8B-B14F-4D97-AF65-F5344CB8AC3E}">
        <p14:creationId xmlns:p14="http://schemas.microsoft.com/office/powerpoint/2010/main" val="3446968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4199C5B-66FD-47DC-ADB5-3E9587677BB8}" type="slidenum">
              <a:rPr lang="en-US" smtClean="0"/>
              <a:t>9</a:t>
            </a:fld>
            <a:endParaRPr lang="en-US"/>
          </a:p>
        </p:txBody>
      </p:sp>
    </p:spTree>
    <p:extLst>
      <p:ext uri="{BB962C8B-B14F-4D97-AF65-F5344CB8AC3E}">
        <p14:creationId xmlns:p14="http://schemas.microsoft.com/office/powerpoint/2010/main" val="3446968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20"/>
            <a:ext cx="7772400" cy="1102519"/>
          </a:xfrm>
        </p:spPr>
        <p:txBody>
          <a:bodyPr/>
          <a:lstStyle/>
          <a:p>
            <a:r>
              <a:rPr lang="es-ES"/>
              <a:t>Haga clic para modificar el estilo de título del patrón</a:t>
            </a:r>
            <a:endParaRPr lang="en-U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3 Marcador de fecha"/>
          <p:cNvSpPr>
            <a:spLocks noGrp="1"/>
          </p:cNvSpPr>
          <p:nvPr>
            <p:ph type="dt" sz="half" idx="10"/>
          </p:nvPr>
        </p:nvSpPr>
        <p:spPr/>
        <p:txBody>
          <a:bodyPr/>
          <a:lstStyle/>
          <a:p>
            <a:fld id="{13262C4F-A0CB-4E88-920F-3907C22EF2D2}" type="datetimeFigureOut">
              <a:rPr lang="en-US" smtClean="0"/>
              <a:t>6/6/2022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7532B3AB-F97B-4F5A-AC42-ACD099C9C7BE}" type="slidenum">
              <a:rPr lang="en-US" smtClean="0"/>
              <a:t>‹Nº›</a:t>
            </a:fld>
            <a:endParaRPr lang="en-US"/>
          </a:p>
        </p:txBody>
      </p:sp>
    </p:spTree>
    <p:extLst>
      <p:ext uri="{BB962C8B-B14F-4D97-AF65-F5344CB8AC3E}">
        <p14:creationId xmlns:p14="http://schemas.microsoft.com/office/powerpoint/2010/main" val="50503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13262C4F-A0CB-4E88-920F-3907C22EF2D2}" type="datetimeFigureOut">
              <a:rPr lang="en-US" smtClean="0"/>
              <a:t>6/6/2022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7532B3AB-F97B-4F5A-AC42-ACD099C9C7BE}" type="slidenum">
              <a:rPr lang="en-US" smtClean="0"/>
              <a:t>‹Nº›</a:t>
            </a:fld>
            <a:endParaRPr lang="en-US"/>
          </a:p>
        </p:txBody>
      </p:sp>
    </p:spTree>
    <p:extLst>
      <p:ext uri="{BB962C8B-B14F-4D97-AF65-F5344CB8AC3E}">
        <p14:creationId xmlns:p14="http://schemas.microsoft.com/office/powerpoint/2010/main" val="1858110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54782"/>
            <a:ext cx="2057400" cy="3290888"/>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154782"/>
            <a:ext cx="6019800" cy="329088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13262C4F-A0CB-4E88-920F-3907C22EF2D2}" type="datetimeFigureOut">
              <a:rPr lang="en-US" smtClean="0"/>
              <a:t>6/6/2022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7532B3AB-F97B-4F5A-AC42-ACD099C9C7BE}" type="slidenum">
              <a:rPr lang="en-US" smtClean="0"/>
              <a:t>‹Nº›</a:t>
            </a:fld>
            <a:endParaRPr lang="en-US"/>
          </a:p>
        </p:txBody>
      </p:sp>
    </p:spTree>
    <p:extLst>
      <p:ext uri="{BB962C8B-B14F-4D97-AF65-F5344CB8AC3E}">
        <p14:creationId xmlns:p14="http://schemas.microsoft.com/office/powerpoint/2010/main" val="205061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13262C4F-A0CB-4E88-920F-3907C22EF2D2}" type="datetimeFigureOut">
              <a:rPr lang="en-US" smtClean="0"/>
              <a:t>6/6/2022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7532B3AB-F97B-4F5A-AC42-ACD099C9C7BE}" type="slidenum">
              <a:rPr lang="en-US" smtClean="0"/>
              <a:t>‹Nº›</a:t>
            </a:fld>
            <a:endParaRPr lang="en-US"/>
          </a:p>
        </p:txBody>
      </p:sp>
    </p:spTree>
    <p:extLst>
      <p:ext uri="{BB962C8B-B14F-4D97-AF65-F5344CB8AC3E}">
        <p14:creationId xmlns:p14="http://schemas.microsoft.com/office/powerpoint/2010/main" val="343277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a:t>Haga clic para modificar el estilo de título del patrón</a:t>
            </a:r>
            <a:endParaRPr lang="en-U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3262C4F-A0CB-4E88-920F-3907C22EF2D2}" type="datetimeFigureOut">
              <a:rPr lang="en-US" smtClean="0"/>
              <a:t>6/6/2022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7532B3AB-F97B-4F5A-AC42-ACD099C9C7BE}" type="slidenum">
              <a:rPr lang="en-US" smtClean="0"/>
              <a:t>‹Nº›</a:t>
            </a:fld>
            <a:endParaRPr lang="en-US"/>
          </a:p>
        </p:txBody>
      </p:sp>
    </p:spTree>
    <p:extLst>
      <p:ext uri="{BB962C8B-B14F-4D97-AF65-F5344CB8AC3E}">
        <p14:creationId xmlns:p14="http://schemas.microsoft.com/office/powerpoint/2010/main" val="277337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p:txBody>
          <a:bodyPr/>
          <a:lstStyle/>
          <a:p>
            <a:fld id="{13262C4F-A0CB-4E88-920F-3907C22EF2D2}" type="datetimeFigureOut">
              <a:rPr lang="en-US" smtClean="0"/>
              <a:t>6/6/2022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7532B3AB-F97B-4F5A-AC42-ACD099C9C7BE}" type="slidenum">
              <a:rPr lang="en-US" smtClean="0"/>
              <a:t>‹Nº›</a:t>
            </a:fld>
            <a:endParaRPr lang="en-US"/>
          </a:p>
        </p:txBody>
      </p:sp>
    </p:spTree>
    <p:extLst>
      <p:ext uri="{BB962C8B-B14F-4D97-AF65-F5344CB8AC3E}">
        <p14:creationId xmlns:p14="http://schemas.microsoft.com/office/powerpoint/2010/main" val="4146479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5979"/>
            <a:ext cx="8229600" cy="857250"/>
          </a:xfrm>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texto"/>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Marcador de fecha"/>
          <p:cNvSpPr>
            <a:spLocks noGrp="1"/>
          </p:cNvSpPr>
          <p:nvPr>
            <p:ph type="dt" sz="half" idx="10"/>
          </p:nvPr>
        </p:nvSpPr>
        <p:spPr/>
        <p:txBody>
          <a:bodyPr/>
          <a:lstStyle/>
          <a:p>
            <a:fld id="{13262C4F-A0CB-4E88-920F-3907C22EF2D2}" type="datetimeFigureOut">
              <a:rPr lang="en-US" smtClean="0"/>
              <a:t>6/6/2022</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7532B3AB-F97B-4F5A-AC42-ACD099C9C7BE}" type="slidenum">
              <a:rPr lang="en-US" smtClean="0"/>
              <a:t>‹Nº›</a:t>
            </a:fld>
            <a:endParaRPr lang="en-US"/>
          </a:p>
        </p:txBody>
      </p:sp>
    </p:spTree>
    <p:extLst>
      <p:ext uri="{BB962C8B-B14F-4D97-AF65-F5344CB8AC3E}">
        <p14:creationId xmlns:p14="http://schemas.microsoft.com/office/powerpoint/2010/main" val="406563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fecha"/>
          <p:cNvSpPr>
            <a:spLocks noGrp="1"/>
          </p:cNvSpPr>
          <p:nvPr>
            <p:ph type="dt" sz="half" idx="10"/>
          </p:nvPr>
        </p:nvSpPr>
        <p:spPr/>
        <p:txBody>
          <a:bodyPr/>
          <a:lstStyle/>
          <a:p>
            <a:fld id="{13262C4F-A0CB-4E88-920F-3907C22EF2D2}" type="datetimeFigureOut">
              <a:rPr lang="en-US" smtClean="0"/>
              <a:t>6/6/2022</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7532B3AB-F97B-4F5A-AC42-ACD099C9C7BE}" type="slidenum">
              <a:rPr lang="en-US" smtClean="0"/>
              <a:t>‹Nº›</a:t>
            </a:fld>
            <a:endParaRPr lang="en-US"/>
          </a:p>
        </p:txBody>
      </p:sp>
    </p:spTree>
    <p:extLst>
      <p:ext uri="{BB962C8B-B14F-4D97-AF65-F5344CB8AC3E}">
        <p14:creationId xmlns:p14="http://schemas.microsoft.com/office/powerpoint/2010/main" val="185315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3262C4F-A0CB-4E88-920F-3907C22EF2D2}" type="datetimeFigureOut">
              <a:rPr lang="en-US" smtClean="0"/>
              <a:t>6/6/2022</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7532B3AB-F97B-4F5A-AC42-ACD099C9C7BE}" type="slidenum">
              <a:rPr lang="en-US" smtClean="0"/>
              <a:t>‹Nº›</a:t>
            </a:fld>
            <a:endParaRPr lang="en-US"/>
          </a:p>
        </p:txBody>
      </p:sp>
    </p:spTree>
    <p:extLst>
      <p:ext uri="{BB962C8B-B14F-4D97-AF65-F5344CB8AC3E}">
        <p14:creationId xmlns:p14="http://schemas.microsoft.com/office/powerpoint/2010/main" val="422491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04787"/>
            <a:ext cx="3008313" cy="871538"/>
          </a:xfrm>
        </p:spPr>
        <p:txBody>
          <a:bodyPr anchor="b"/>
          <a:lstStyle>
            <a:lvl1pPr algn="l">
              <a:defRPr sz="2000" b="1"/>
            </a:lvl1pPr>
          </a:lstStyle>
          <a:p>
            <a:r>
              <a:rPr lang="es-ES"/>
              <a:t>Haga clic para modificar el estilo de título del patrón</a:t>
            </a:r>
            <a:endParaRPr lang="en-US"/>
          </a:p>
        </p:txBody>
      </p:sp>
      <p:sp>
        <p:nvSpPr>
          <p:cNvPr id="3" name="2 Marcador de contenido"/>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texto"/>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3262C4F-A0CB-4E88-920F-3907C22EF2D2}" type="datetimeFigureOut">
              <a:rPr lang="en-US" smtClean="0"/>
              <a:t>6/6/2022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7532B3AB-F97B-4F5A-AC42-ACD099C9C7BE}" type="slidenum">
              <a:rPr lang="en-US" smtClean="0"/>
              <a:t>‹Nº›</a:t>
            </a:fld>
            <a:endParaRPr lang="en-US"/>
          </a:p>
        </p:txBody>
      </p:sp>
    </p:spTree>
    <p:extLst>
      <p:ext uri="{BB962C8B-B14F-4D97-AF65-F5344CB8AC3E}">
        <p14:creationId xmlns:p14="http://schemas.microsoft.com/office/powerpoint/2010/main" val="378449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1"/>
            <a:ext cx="5486400" cy="425054"/>
          </a:xfrm>
        </p:spPr>
        <p:txBody>
          <a:bodyPr anchor="b"/>
          <a:lstStyle>
            <a:lvl1pPr algn="l">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3262C4F-A0CB-4E88-920F-3907C22EF2D2}" type="datetimeFigureOut">
              <a:rPr lang="en-US" smtClean="0"/>
              <a:t>6/6/2022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7532B3AB-F97B-4F5A-AC42-ACD099C9C7BE}" type="slidenum">
              <a:rPr lang="en-US" smtClean="0"/>
              <a:t>‹Nº›</a:t>
            </a:fld>
            <a:endParaRPr lang="en-US"/>
          </a:p>
        </p:txBody>
      </p:sp>
    </p:spTree>
    <p:extLst>
      <p:ext uri="{BB962C8B-B14F-4D97-AF65-F5344CB8AC3E}">
        <p14:creationId xmlns:p14="http://schemas.microsoft.com/office/powerpoint/2010/main" val="292047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3262C4F-A0CB-4E88-920F-3907C22EF2D2}" type="datetimeFigureOut">
              <a:rPr lang="en-US" smtClean="0"/>
              <a:t>6/6/2022</a:t>
            </a:fld>
            <a:endParaRPr lang="en-US"/>
          </a:p>
        </p:txBody>
      </p:sp>
      <p:sp>
        <p:nvSpPr>
          <p:cNvPr id="5" name="4 Marcador de pie de página"/>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532B3AB-F97B-4F5A-AC42-ACD099C9C7BE}" type="slidenum">
              <a:rPr lang="en-US" smtClean="0"/>
              <a:t>‹Nº›</a:t>
            </a:fld>
            <a:endParaRPr lang="en-US"/>
          </a:p>
        </p:txBody>
      </p:sp>
    </p:spTree>
    <p:extLst>
      <p:ext uri="{BB962C8B-B14F-4D97-AF65-F5344CB8AC3E}">
        <p14:creationId xmlns:p14="http://schemas.microsoft.com/office/powerpoint/2010/main" val="62256620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jpg"/><Relationship Id="rId7"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50.png"/><Relationship Id="rId4" Type="http://schemas.openxmlformats.org/officeDocument/2006/relationships/image" Target="../media/image240.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70.png"/><Relationship Id="rId4" Type="http://schemas.openxmlformats.org/officeDocument/2006/relationships/image" Target="../media/image260.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jpg"/><Relationship Id="rId7"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683568" y="1221601"/>
            <a:ext cx="7776864" cy="2554545"/>
          </a:xfrm>
          <a:prstGeom prst="rect">
            <a:avLst/>
          </a:prstGeom>
          <a:noFill/>
        </p:spPr>
        <p:txBody>
          <a:bodyPr wrap="square" rtlCol="0">
            <a:spAutoFit/>
          </a:bodyPr>
          <a:lstStyle/>
          <a:p>
            <a:pPr algn="ctr"/>
            <a:r>
              <a:rPr lang="es-MX" sz="4000" dirty="0">
                <a:latin typeface="Times New Roman" panose="02020603050405020304" pitchFamily="18" charset="0"/>
                <a:cs typeface="Times New Roman" panose="02020603050405020304" pitchFamily="18" charset="0"/>
              </a:rPr>
              <a:t>Prevención y Detección de Lavado de Dinero y Financiamiento al Terrorismo. Enfoque Basado en </a:t>
            </a:r>
            <a:r>
              <a:rPr lang="es-MX" sz="4000" dirty="0" err="1">
                <a:latin typeface="Times New Roman" panose="02020603050405020304" pitchFamily="18" charset="0"/>
                <a:cs typeface="Times New Roman" panose="02020603050405020304" pitchFamily="18" charset="0"/>
              </a:rPr>
              <a:t>Ìndices</a:t>
            </a:r>
            <a:r>
              <a:rPr lang="es-MX" sz="4000" dirty="0">
                <a:latin typeface="Times New Roman" panose="02020603050405020304" pitchFamily="18" charset="0"/>
                <a:cs typeface="Times New Roman" panose="02020603050405020304" pitchFamily="18" charset="0"/>
              </a:rPr>
              <a:t> </a:t>
            </a:r>
            <a:r>
              <a:rPr lang="es-MX" sz="4000">
                <a:latin typeface="Times New Roman" panose="02020603050405020304" pitchFamily="18" charset="0"/>
                <a:cs typeface="Times New Roman" panose="02020603050405020304" pitchFamily="18" charset="0"/>
              </a:rPr>
              <a:t>de Riesgo</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383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204955"/>
            <a:ext cx="8136904" cy="1102519"/>
          </a:xfrm>
        </p:spPr>
        <p:txBody>
          <a:bodyPr>
            <a:normAutofit/>
          </a:bodyPr>
          <a:lstStyle/>
          <a:p>
            <a:pPr algn="l"/>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Solución</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7 CuadroTexto"/>
          <p:cNvSpPr txBox="1"/>
          <p:nvPr/>
        </p:nvSpPr>
        <p:spPr>
          <a:xfrm>
            <a:off x="460378" y="1113588"/>
            <a:ext cx="8072065" cy="2677656"/>
          </a:xfrm>
          <a:prstGeom prst="rect">
            <a:avLst/>
          </a:prstGeom>
          <a:noFill/>
        </p:spPr>
        <p:txBody>
          <a:bodyPr wrap="square" rtlCol="0">
            <a:spAutoFit/>
          </a:bodyPr>
          <a:lstStyle/>
          <a:p>
            <a:pPr marL="342900" indent="-342900" algn="just">
              <a:buAutoNum type="arabicPeriod"/>
            </a:pP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 la medición del riesgo de exposición se utiliza un análisis de componentes principales para la creación de un índice de riesgo. Aprendizaje no supervisado.</a:t>
            </a:r>
          </a:p>
          <a:p>
            <a:pPr algn="just"/>
            <a:endPar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endPar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 Para la detección de los delitos de LD/FT se utilizan modelos de redes neuronales no supervisadas.</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2931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204955"/>
            <a:ext cx="8136904" cy="1102519"/>
          </a:xfrm>
        </p:spPr>
        <p:txBody>
          <a:bodyPr>
            <a:normAutofit/>
          </a:bodyPr>
          <a:lstStyle/>
          <a:p>
            <a:pPr algn="just"/>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Fuente de las Tipologías</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7 CuadroTexto"/>
          <p:cNvSpPr txBox="1"/>
          <p:nvPr/>
        </p:nvSpPr>
        <p:spPr>
          <a:xfrm>
            <a:off x="460378" y="1113588"/>
            <a:ext cx="7135961" cy="3416320"/>
          </a:xfrm>
          <a:prstGeom prst="rect">
            <a:avLst/>
          </a:prstGeom>
          <a:noFill/>
        </p:spPr>
        <p:txBody>
          <a:bodyPr wrap="square" rtlCol="0">
            <a:spAutoFit/>
          </a:bodyPr>
          <a:lstStyle/>
          <a:p>
            <a:pPr marL="342900" indent="-342900">
              <a:buAutoNum type="arabicPeriod"/>
            </a:pP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Reportes FATF (GAFI)</a:t>
            </a:r>
          </a:p>
          <a:p>
            <a:pPr marL="342900" indent="-342900">
              <a:buAutoNum type="arabicPeriod"/>
            </a:pP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Artículos científicos</a:t>
            </a:r>
          </a:p>
          <a:p>
            <a:pPr marL="342900" indent="-342900">
              <a:buAutoNum type="arabicPeriod"/>
            </a:pP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Evaluación Nacional de Riesgos, 2016</a:t>
            </a:r>
          </a:p>
          <a:p>
            <a:pPr marL="342900" indent="-342900">
              <a:buAutoNum type="arabicPeriod"/>
            </a:pP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Listas de personas bloqueadas proporcionadas por la UIF</a:t>
            </a:r>
          </a:p>
          <a:p>
            <a:pPr marL="342900" indent="-342900">
              <a:buAutoNum type="arabicPeriod"/>
            </a:pP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Listas OFAC</a:t>
            </a:r>
          </a:p>
          <a:p>
            <a:pPr marL="342900" indent="-342900">
              <a:buAutoNum type="arabicPeriod"/>
            </a:pP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Reportes de operaciones inusuales, relevantes, dólares en efectivo y transferencias internacionales</a:t>
            </a:r>
          </a:p>
        </p:txBody>
      </p:sp>
    </p:spTree>
    <p:extLst>
      <p:ext uri="{BB962C8B-B14F-4D97-AF65-F5344CB8AC3E}">
        <p14:creationId xmlns:p14="http://schemas.microsoft.com/office/powerpoint/2010/main" val="428571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204955"/>
            <a:ext cx="8136904" cy="1102519"/>
          </a:xfrm>
        </p:spPr>
        <p:txBody>
          <a:bodyPr>
            <a:normAutofit/>
          </a:bodyPr>
          <a:lstStyle/>
          <a:p>
            <a:pPr algn="just"/>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Variables identificadas</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4 CuadroTexto"/>
          <p:cNvSpPr txBox="1"/>
          <p:nvPr/>
        </p:nvSpPr>
        <p:spPr>
          <a:xfrm>
            <a:off x="331356" y="601832"/>
            <a:ext cx="8345103" cy="4524315"/>
          </a:xfrm>
          <a:prstGeom prst="rect">
            <a:avLst/>
          </a:prstGeom>
          <a:noFill/>
        </p:spPr>
        <p:txBody>
          <a:bodyPr wrap="square" rtlCol="0">
            <a:spAutoFit/>
          </a:bodyPr>
          <a:lstStyle/>
          <a:p>
            <a:pPr marL="285750" indent="-285750">
              <a:buFont typeface="Arial" panose="020B0604020202020204" pitchFamily="34" charset="0"/>
              <a:buChar char="•"/>
            </a:pP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Cliente</a:t>
            </a:r>
          </a:p>
          <a:p>
            <a:endPar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Tipo de Cliente y RMR</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Segmento de Cliente</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PEP</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Edad y RMR</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Antigüedad de la Relación</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Actividad Económica</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Fuente de Ingresos</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Nacionalidad y RMR</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Domicilios Comunes</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7330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204955"/>
            <a:ext cx="8136904" cy="1102519"/>
          </a:xfrm>
        </p:spPr>
        <p:txBody>
          <a:bodyPr>
            <a:normAutofit/>
          </a:bodyPr>
          <a:lstStyle/>
          <a:p>
            <a:pPr algn="just"/>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Variables identificadas</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4 CuadroTexto"/>
          <p:cNvSpPr txBox="1"/>
          <p:nvPr/>
        </p:nvSpPr>
        <p:spPr>
          <a:xfrm>
            <a:off x="331356" y="601831"/>
            <a:ext cx="8345103" cy="3785652"/>
          </a:xfrm>
          <a:prstGeom prst="rect">
            <a:avLst/>
          </a:prstGeom>
          <a:noFill/>
        </p:spPr>
        <p:txBody>
          <a:bodyPr wrap="square" rtlCol="0">
            <a:spAutoFit/>
          </a:bodyPr>
          <a:lstStyle/>
          <a:p>
            <a:pPr marL="285750" indent="-285750">
              <a:buFont typeface="Arial" panose="020B0604020202020204" pitchFamily="34" charset="0"/>
              <a:buChar char="•"/>
            </a:pP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Cliente</a:t>
            </a:r>
          </a:p>
          <a:p>
            <a:endPar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Edad del Representante</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Accionistas o Representantes Comunes</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Activos  Coinciden con la Operatividad</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Relación de Empresas</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Operaciones con el Gobierno aplica para PF y PM</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Retiro de Fondos</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Género</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95267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204955"/>
            <a:ext cx="8136904" cy="1102519"/>
          </a:xfrm>
        </p:spPr>
        <p:txBody>
          <a:bodyPr>
            <a:normAutofit/>
          </a:bodyPr>
          <a:lstStyle/>
          <a:p>
            <a:pPr algn="just"/>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Variables identificadas</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4 CuadroTexto"/>
          <p:cNvSpPr txBox="1"/>
          <p:nvPr/>
        </p:nvSpPr>
        <p:spPr>
          <a:xfrm>
            <a:off x="331356" y="691229"/>
            <a:ext cx="7487617" cy="1938992"/>
          </a:xfrm>
          <a:prstGeom prst="rect">
            <a:avLst/>
          </a:prstGeom>
          <a:noFill/>
        </p:spPr>
        <p:txBody>
          <a:bodyPr wrap="square" rtlCol="0">
            <a:spAutoFit/>
          </a:bodyPr>
          <a:lstStyle/>
          <a:p>
            <a:pPr marL="285750" indent="-285750">
              <a:buFont typeface="Arial" panose="020B0604020202020204" pitchFamily="34" charset="0"/>
              <a:buChar char="•"/>
            </a:pP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Producto y/o Servicio</a:t>
            </a:r>
          </a:p>
          <a:p>
            <a:endPar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Tipo de Producto</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Tipo de Subproducto y RMR</a:t>
            </a:r>
          </a:p>
          <a:p>
            <a:endPar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7 CuadroTexto"/>
          <p:cNvSpPr txBox="1"/>
          <p:nvPr/>
        </p:nvSpPr>
        <p:spPr>
          <a:xfrm>
            <a:off x="331356" y="2355726"/>
            <a:ext cx="7487617" cy="2677656"/>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Transacciones y Canal</a:t>
            </a:r>
          </a:p>
          <a:p>
            <a:pPr algn="just"/>
            <a:endPar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Tipo de Operación y RMR</a:t>
            </a:r>
          </a:p>
          <a:p>
            <a:pPr algn="just"/>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Instrumento Monetario y RMR</a:t>
            </a:r>
          </a:p>
          <a:p>
            <a:pPr algn="just"/>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Divisa y RMR</a:t>
            </a:r>
          </a:p>
          <a:p>
            <a:pPr algn="just"/>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Canal</a:t>
            </a:r>
          </a:p>
          <a:p>
            <a:pPr algn="just"/>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Volatilidad de Montos y Operaciones</a:t>
            </a:r>
          </a:p>
        </p:txBody>
      </p:sp>
    </p:spTree>
    <p:extLst>
      <p:ext uri="{BB962C8B-B14F-4D97-AF65-F5344CB8AC3E}">
        <p14:creationId xmlns:p14="http://schemas.microsoft.com/office/powerpoint/2010/main" val="536394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204955"/>
            <a:ext cx="8136904" cy="1102519"/>
          </a:xfrm>
        </p:spPr>
        <p:txBody>
          <a:bodyPr>
            <a:normAutofit/>
          </a:bodyPr>
          <a:lstStyle/>
          <a:p>
            <a:pPr algn="just"/>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Variables identificadas</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4 CuadroTexto"/>
          <p:cNvSpPr txBox="1"/>
          <p:nvPr/>
        </p:nvSpPr>
        <p:spPr>
          <a:xfrm>
            <a:off x="331356" y="691229"/>
            <a:ext cx="7487617" cy="3416320"/>
          </a:xfrm>
          <a:prstGeom prst="rect">
            <a:avLst/>
          </a:prstGeom>
          <a:noFill/>
        </p:spPr>
        <p:txBody>
          <a:bodyPr wrap="square" rtlCol="0">
            <a:spAutoFit/>
          </a:bodyPr>
          <a:lstStyle/>
          <a:p>
            <a:pPr marL="285750" indent="-285750">
              <a:buFont typeface="Arial" panose="020B0604020202020204" pitchFamily="34" charset="0"/>
              <a:buChar char="•"/>
            </a:pP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Zonas geográficas</a:t>
            </a:r>
          </a:p>
          <a:p>
            <a:endPar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País de Residencia</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Estado de Residencia y RMR</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Estado de Operación y RMR</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Municipio de Residencia</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Municipio de Operación</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Estado de Operación índice</a:t>
            </a: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Estado de Residencia índice</a:t>
            </a:r>
          </a:p>
        </p:txBody>
      </p:sp>
    </p:spTree>
    <p:extLst>
      <p:ext uri="{BB962C8B-B14F-4D97-AF65-F5344CB8AC3E}">
        <p14:creationId xmlns:p14="http://schemas.microsoft.com/office/powerpoint/2010/main" val="194033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204955"/>
            <a:ext cx="8136904" cy="1102519"/>
          </a:xfrm>
        </p:spPr>
        <p:txBody>
          <a:bodyPr>
            <a:normAutofit/>
          </a:bodyPr>
          <a:lstStyle/>
          <a:p>
            <a:pPr algn="just"/>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Índice por Zonas Geográficas</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4 CuadroTexto"/>
          <p:cNvSpPr txBox="1"/>
          <p:nvPr/>
        </p:nvSpPr>
        <p:spPr>
          <a:xfrm>
            <a:off x="331356" y="691229"/>
            <a:ext cx="7487617" cy="3416320"/>
          </a:xfrm>
          <a:prstGeom prst="rect">
            <a:avLst/>
          </a:prstGeom>
          <a:noFill/>
        </p:spPr>
        <p:txBody>
          <a:bodyPr wrap="square" rtlCol="0">
            <a:spAutoFit/>
          </a:bodyPr>
          <a:lstStyle/>
          <a:p>
            <a:pPr marL="285750" indent="-285750">
              <a:buFont typeface="Arial" panose="020B0604020202020204" pitchFamily="34" charset="0"/>
              <a:buChar char="•"/>
            </a:pP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Indicadores considerados</a:t>
            </a:r>
          </a:p>
          <a:p>
            <a:endPar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0"/>
            <a:r>
              <a:rPr lang="es-MX" sz="2400" dirty="0">
                <a:solidFill>
                  <a:schemeClr val="bg1"/>
                </a:solidFill>
                <a:effectLst>
                  <a:outerShdw blurRad="38100" dist="38100" dir="2700000" algn="tl">
                    <a:srgbClr val="000000">
                      <a:alpha val="43137"/>
                    </a:srgbClr>
                  </a:outerShdw>
                </a:effectLst>
              </a:rPr>
              <a:t>	- </a:t>
            </a: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Tasa de Prevalencia de Corrupción</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0"/>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Tasa de Incidencia Delictiva</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0"/>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Índice de Marginación</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0"/>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Índice de GINI</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0"/>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Acceso y Uso de Servicios Financieros</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0"/>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Índice de Paz</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Número Promedio de Carteles Activos</a:t>
            </a:r>
            <a:endPar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3674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204955"/>
            <a:ext cx="8136904" cy="1102519"/>
          </a:xfrm>
        </p:spPr>
        <p:txBody>
          <a:bodyPr>
            <a:normAutofit/>
          </a:bodyPr>
          <a:lstStyle/>
          <a:p>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Índice por Zonas Geográficas</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7 Imag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3" y="771550"/>
            <a:ext cx="7416823"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357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204955"/>
            <a:ext cx="8136904" cy="1102519"/>
          </a:xfrm>
        </p:spPr>
        <p:txBody>
          <a:bodyPr>
            <a:normAutofit/>
          </a:bodyPr>
          <a:lstStyle/>
          <a:p>
            <a:r>
              <a:rPr lang="es-MX" sz="2500" b="1" dirty="0">
                <a:solidFill>
                  <a:schemeClr val="bg1"/>
                </a:solidFill>
                <a:latin typeface="Arial" panose="020B0604020202020204" pitchFamily="34" charset="0"/>
                <a:cs typeface="Arial" panose="020B0604020202020204" pitchFamily="34" charset="0"/>
              </a:rPr>
              <a:t>Asignación de Métricas de Riesgo (</a:t>
            </a:r>
            <a:r>
              <a:rPr lang="es-MX" sz="2500" b="1" dirty="0" err="1">
                <a:solidFill>
                  <a:schemeClr val="bg1"/>
                </a:solidFill>
                <a:latin typeface="Arial" panose="020B0604020202020204" pitchFamily="34" charset="0"/>
                <a:cs typeface="Arial" panose="020B0604020202020204" pitchFamily="34" charset="0"/>
              </a:rPr>
              <a:t>Fuzzy</a:t>
            </a:r>
            <a:r>
              <a:rPr lang="es-MX" sz="2500" b="1" dirty="0">
                <a:solidFill>
                  <a:schemeClr val="bg1"/>
                </a:solidFill>
                <a:latin typeface="Arial" panose="020B0604020202020204" pitchFamily="34" charset="0"/>
                <a:cs typeface="Arial" panose="020B0604020202020204" pitchFamily="34" charset="0"/>
              </a:rPr>
              <a:t> </a:t>
            </a:r>
            <a:r>
              <a:rPr lang="es-MX" sz="2500" b="1" dirty="0" err="1">
                <a:solidFill>
                  <a:schemeClr val="bg1"/>
                </a:solidFill>
                <a:latin typeface="Arial" panose="020B0604020202020204" pitchFamily="34" charset="0"/>
                <a:cs typeface="Arial" panose="020B0604020202020204" pitchFamily="34" charset="0"/>
              </a:rPr>
              <a:t>Logic</a:t>
            </a:r>
            <a:r>
              <a:rPr lang="es-MX" sz="2500" b="1" dirty="0">
                <a:solidFill>
                  <a:schemeClr val="bg1"/>
                </a:solidFill>
                <a:latin typeface="Arial" panose="020B0604020202020204" pitchFamily="34" charset="0"/>
                <a:cs typeface="Arial" panose="020B0604020202020204" pitchFamily="34" charset="0"/>
              </a:rPr>
              <a:t>)</a:t>
            </a:r>
            <a:endParaRPr lang="en-US" sz="2500" b="1" dirty="0">
              <a:solidFill>
                <a:schemeClr val="bg1"/>
              </a:solidFill>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7 CuadroTexto"/>
              <p:cNvSpPr txBox="1"/>
              <p:nvPr/>
            </p:nvSpPr>
            <p:spPr>
              <a:xfrm>
                <a:off x="451827" y="1131590"/>
                <a:ext cx="8131650" cy="2957028"/>
              </a:xfrm>
              <a:prstGeom prst="rect">
                <a:avLst/>
              </a:prstGeom>
              <a:noFill/>
            </p:spPr>
            <p:txBody>
              <a:bodyPr wrap="square" rtlCol="0">
                <a:spAutoFit/>
              </a:bodyPr>
              <a:lstStyle/>
              <a:p>
                <a:pPr algn="just"/>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Sea </a:t>
                </a:r>
                <a14:m>
                  <m:oMath xmlns:m="http://schemas.openxmlformats.org/officeDocument/2006/math">
                    <m:r>
                      <a:rPr lang="es-MX" sz="2400" i="1">
                        <a:solidFill>
                          <a:schemeClr val="bg1"/>
                        </a:solidFill>
                        <a:effectLst>
                          <a:outerShdw blurRad="38100" dist="38100" dir="2700000" algn="tl">
                            <a:srgbClr val="000000">
                              <a:alpha val="43137"/>
                            </a:srgbClr>
                          </a:outerShdw>
                        </a:effectLst>
                        <a:latin typeface="Cambria Math"/>
                      </a:rPr>
                      <m:t>"</m:t>
                    </m:r>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MX" sz="2400" i="1">
                            <a:solidFill>
                              <a:schemeClr val="bg1"/>
                            </a:solidFill>
                            <a:effectLst>
                              <a:outerShdw blurRad="38100" dist="38100" dir="2700000" algn="tl">
                                <a:srgbClr val="000000">
                                  <a:alpha val="43137"/>
                                </a:srgbClr>
                              </a:outerShdw>
                            </a:effectLst>
                            <a:latin typeface="Cambria Math"/>
                          </a:rPr>
                          <m:t>𝑥</m:t>
                        </m:r>
                      </m:e>
                      <m:sub>
                        <m:r>
                          <a:rPr lang="es-MX" sz="2400" i="1">
                            <a:solidFill>
                              <a:schemeClr val="bg1"/>
                            </a:solidFill>
                            <a:effectLst>
                              <a:outerShdw blurRad="38100" dist="38100" dir="2700000" algn="tl">
                                <a:srgbClr val="000000">
                                  <a:alpha val="43137"/>
                                </a:srgbClr>
                              </a:outerShdw>
                            </a:effectLst>
                            <a:latin typeface="Cambria Math"/>
                          </a:rPr>
                          <m:t>𝑗</m:t>
                        </m:r>
                      </m:sub>
                    </m:sSub>
                    <m:r>
                      <a:rPr lang="es-MX" sz="2400" i="1">
                        <a:solidFill>
                          <a:schemeClr val="bg1"/>
                        </a:solidFill>
                        <a:effectLst>
                          <a:outerShdw blurRad="38100" dist="38100" dir="2700000" algn="tl">
                            <a:srgbClr val="000000">
                              <a:alpha val="43137"/>
                            </a:srgbClr>
                          </a:outerShdw>
                        </a:effectLst>
                        <a:latin typeface="Cambria Math"/>
                      </a:rPr>
                      <m:t>" </m:t>
                    </m:r>
                  </m:oMath>
                </a14:m>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una variable de riesgo incorporada en el análisis que toma valores específicos </a:t>
                </a:r>
                <a14:m>
                  <m:oMath xmlns:m="http://schemas.openxmlformats.org/officeDocument/2006/math">
                    <m:r>
                      <a:rPr lang="es-ES" sz="2400" i="1">
                        <a:solidFill>
                          <a:schemeClr val="bg1"/>
                        </a:solidFill>
                        <a:effectLst>
                          <a:outerShdw blurRad="38100" dist="38100" dir="2700000" algn="tl">
                            <a:srgbClr val="000000">
                              <a:alpha val="43137"/>
                            </a:srgbClr>
                          </a:outerShdw>
                        </a:effectLst>
                        <a:latin typeface="Cambria Math"/>
                      </a:rPr>
                      <m:t>"</m:t>
                    </m:r>
                    <m:sSubSup>
                      <m:sSubSup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SupPr>
                      <m:e>
                        <m:r>
                          <a:rPr lang="es-ES" sz="2400" i="1">
                            <a:solidFill>
                              <a:schemeClr val="bg1"/>
                            </a:solidFill>
                            <a:effectLst>
                              <a:outerShdw blurRad="38100" dist="38100" dir="2700000" algn="tl">
                                <a:srgbClr val="000000">
                                  <a:alpha val="43137"/>
                                </a:srgbClr>
                              </a:outerShdw>
                            </a:effectLst>
                            <a:latin typeface="Cambria Math"/>
                          </a:rPr>
                          <m:t>𝑥</m:t>
                        </m:r>
                      </m:e>
                      <m:sub>
                        <m:r>
                          <a:rPr lang="es-ES" sz="2400" i="1">
                            <a:solidFill>
                              <a:schemeClr val="bg1"/>
                            </a:solidFill>
                            <a:effectLst>
                              <a:outerShdw blurRad="38100" dist="38100" dir="2700000" algn="tl">
                                <a:srgbClr val="000000">
                                  <a:alpha val="43137"/>
                                </a:srgbClr>
                              </a:outerShdw>
                            </a:effectLst>
                            <a:latin typeface="Cambria Math"/>
                          </a:rPr>
                          <m:t>𝑗</m:t>
                        </m:r>
                      </m:sub>
                      <m:sup>
                        <m:r>
                          <a:rPr lang="es-ES" sz="2400" i="1">
                            <a:solidFill>
                              <a:schemeClr val="bg1"/>
                            </a:solidFill>
                            <a:effectLst>
                              <a:outerShdw blurRad="38100" dist="38100" dir="2700000" algn="tl">
                                <a:srgbClr val="000000">
                                  <a:alpha val="43137"/>
                                </a:srgbClr>
                              </a:outerShdw>
                            </a:effectLst>
                            <a:latin typeface="Cambria Math"/>
                          </a:rPr>
                          <m:t>𝑣</m:t>
                        </m:r>
                      </m:sup>
                    </m:sSubSup>
                    <m:r>
                      <a:rPr lang="es-ES" sz="2400" i="1">
                        <a:solidFill>
                          <a:schemeClr val="bg1"/>
                        </a:solidFill>
                        <a:effectLst>
                          <a:outerShdw blurRad="38100" dist="38100" dir="2700000" algn="tl">
                            <a:srgbClr val="000000">
                              <a:alpha val="43137"/>
                            </a:srgbClr>
                          </a:outerShdw>
                        </a:effectLst>
                        <a:latin typeface="Cambria Math"/>
                      </a:rPr>
                      <m:t>"</m:t>
                    </m:r>
                  </m:oMath>
                </a14:m>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para </a:t>
                </a:r>
                <a14:m>
                  <m:oMath xmlns:m="http://schemas.openxmlformats.org/officeDocument/2006/math">
                    <m:r>
                      <a:rPr lang="es-MX" sz="2400" i="1">
                        <a:solidFill>
                          <a:schemeClr val="bg1"/>
                        </a:solidFill>
                        <a:effectLst>
                          <a:outerShdw blurRad="38100" dist="38100" dir="2700000" algn="tl">
                            <a:srgbClr val="000000">
                              <a:alpha val="43137"/>
                            </a:srgbClr>
                          </a:outerShdw>
                        </a:effectLst>
                        <a:latin typeface="Cambria Math"/>
                      </a:rPr>
                      <m:t>𝑣</m:t>
                    </m:r>
                    <m:r>
                      <a:rPr lang="es-MX" sz="2400" i="1">
                        <a:solidFill>
                          <a:schemeClr val="bg1"/>
                        </a:solidFill>
                        <a:effectLst>
                          <a:outerShdw blurRad="38100" dist="38100" dir="2700000" algn="tl">
                            <a:srgbClr val="000000">
                              <a:alpha val="43137"/>
                            </a:srgbClr>
                          </a:outerShdw>
                        </a:effectLst>
                        <a:latin typeface="Cambria Math"/>
                      </a:rPr>
                      <m:t>=1,2,3,...,</m:t>
                    </m:r>
                    <m:r>
                      <a:rPr lang="es-MX" sz="2400" i="1">
                        <a:solidFill>
                          <a:schemeClr val="bg1"/>
                        </a:solidFill>
                        <a:effectLst>
                          <a:outerShdw blurRad="38100" dist="38100" dir="2700000" algn="tl">
                            <a:srgbClr val="000000">
                              <a:alpha val="43137"/>
                            </a:srgbClr>
                          </a:outerShdw>
                        </a:effectLst>
                        <a:latin typeface="Cambria Math"/>
                      </a:rPr>
                      <m:t>𝑘</m:t>
                    </m:r>
                  </m:oMath>
                </a14:m>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La nueva métrica de riesgo para esta variable estará dada por la regla </a:t>
                </a:r>
                <a:r>
                  <a:rPr lang="es-MX" sz="2400" i="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fuzzy</a:t>
                </a: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en el intervalo </a:t>
                </a:r>
                <a14:m>
                  <m:oMath xmlns:m="http://schemas.openxmlformats.org/officeDocument/2006/math">
                    <m:r>
                      <a:rPr lang="es-MX" sz="2400" i="1">
                        <a:solidFill>
                          <a:schemeClr val="bg1"/>
                        </a:solidFill>
                        <a:effectLst>
                          <a:outerShdw blurRad="38100" dist="38100" dir="2700000" algn="tl">
                            <a:srgbClr val="000000">
                              <a:alpha val="43137"/>
                            </a:srgbClr>
                          </a:outerShdw>
                        </a:effectLst>
                        <a:latin typeface="Cambria Math"/>
                      </a:rPr>
                      <m:t>[</m:t>
                    </m:r>
                    <m:r>
                      <a:rPr lang="es-MX" sz="2400" i="1">
                        <a:solidFill>
                          <a:schemeClr val="bg1"/>
                        </a:solidFill>
                        <a:effectLst>
                          <a:outerShdw blurRad="38100" dist="38100" dir="2700000" algn="tl">
                            <a:srgbClr val="000000">
                              <a:alpha val="43137"/>
                            </a:srgbClr>
                          </a:outerShdw>
                        </a:effectLst>
                        <a:latin typeface="Cambria Math"/>
                      </a:rPr>
                      <m:t>𝑟</m:t>
                    </m:r>
                    <m:r>
                      <a:rPr lang="es-MX" sz="2400" i="1">
                        <a:solidFill>
                          <a:schemeClr val="bg1"/>
                        </a:solidFill>
                        <a:effectLst>
                          <a:outerShdw blurRad="38100" dist="38100" dir="2700000" algn="tl">
                            <a:srgbClr val="000000">
                              <a:alpha val="43137"/>
                            </a:srgbClr>
                          </a:outerShdw>
                        </a:effectLst>
                        <a:latin typeface="Cambria Math"/>
                      </a:rPr>
                      <m:t>−</m:t>
                    </m:r>
                    <m:r>
                      <a:rPr lang="es-MX" sz="2400" i="1">
                        <a:solidFill>
                          <a:schemeClr val="bg1"/>
                        </a:solidFill>
                        <a:effectLst>
                          <a:outerShdw blurRad="38100" dist="38100" dir="2700000" algn="tl">
                            <a:srgbClr val="000000">
                              <a:alpha val="43137"/>
                            </a:srgbClr>
                          </a:outerShdw>
                        </a:effectLst>
                        <a:latin typeface="Cambria Math"/>
                      </a:rPr>
                      <m:t>𝛼</m:t>
                    </m:r>
                    <m:r>
                      <a:rPr lang="es-MX" sz="2400" i="1">
                        <a:solidFill>
                          <a:schemeClr val="bg1"/>
                        </a:solidFill>
                        <a:effectLst>
                          <a:outerShdw blurRad="38100" dist="38100" dir="2700000" algn="tl">
                            <a:srgbClr val="000000">
                              <a:alpha val="43137"/>
                            </a:srgbClr>
                          </a:outerShdw>
                        </a:effectLst>
                        <a:latin typeface="Cambria Math"/>
                      </a:rPr>
                      <m:t>,</m:t>
                    </m:r>
                    <m:r>
                      <a:rPr lang="es-MX" sz="2400" i="1">
                        <a:solidFill>
                          <a:schemeClr val="bg1"/>
                        </a:solidFill>
                        <a:effectLst>
                          <a:outerShdw blurRad="38100" dist="38100" dir="2700000" algn="tl">
                            <a:srgbClr val="000000">
                              <a:alpha val="43137"/>
                            </a:srgbClr>
                          </a:outerShdw>
                        </a:effectLst>
                        <a:latin typeface="Cambria Math"/>
                      </a:rPr>
                      <m:t>𝑟</m:t>
                    </m:r>
                    <m:r>
                      <a:rPr lang="es-MX" sz="2400" i="1">
                        <a:solidFill>
                          <a:schemeClr val="bg1"/>
                        </a:solidFill>
                        <a:effectLst>
                          <a:outerShdw blurRad="38100" dist="38100" dir="2700000" algn="tl">
                            <a:srgbClr val="000000">
                              <a:alpha val="43137"/>
                            </a:srgbClr>
                          </a:outerShdw>
                        </a:effectLst>
                        <a:latin typeface="Cambria Math"/>
                      </a:rPr>
                      <m:t>+</m:t>
                    </m:r>
                    <m:r>
                      <a:rPr lang="es-MX" sz="2400" i="1">
                        <a:solidFill>
                          <a:schemeClr val="bg1"/>
                        </a:solidFill>
                        <a:effectLst>
                          <a:outerShdw blurRad="38100" dist="38100" dir="2700000" algn="tl">
                            <a:srgbClr val="000000">
                              <a:alpha val="43137"/>
                            </a:srgbClr>
                          </a:outerShdw>
                        </a:effectLst>
                        <a:latin typeface="Cambria Math"/>
                      </a:rPr>
                      <m:t>𝛼</m:t>
                    </m:r>
                    <m:r>
                      <a:rPr lang="es-MX" sz="2400" i="1">
                        <a:solidFill>
                          <a:schemeClr val="bg1"/>
                        </a:solidFill>
                        <a:effectLst>
                          <a:outerShdw blurRad="38100" dist="38100" dir="2700000" algn="tl">
                            <a:srgbClr val="000000">
                              <a:alpha val="43137"/>
                            </a:srgbClr>
                          </a:outerShdw>
                        </a:effectLst>
                        <a:latin typeface="Cambria Math"/>
                      </a:rPr>
                      <m:t>]</m:t>
                    </m:r>
                  </m:oMath>
                </a14:m>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algn="just"/>
                <a:endPar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La regla </a:t>
                </a:r>
                <a:r>
                  <a:rPr lang="es-MX" sz="2400"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fuzzy</a:t>
                </a: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será generada mediante la distribución uniforme continua con media “</a:t>
                </a:r>
                <a14:m>
                  <m:oMath xmlns:m="http://schemas.openxmlformats.org/officeDocument/2006/math">
                    <m:r>
                      <a:rPr lang="es-MX" sz="2400" i="1">
                        <a:solidFill>
                          <a:schemeClr val="bg1"/>
                        </a:solidFill>
                        <a:effectLst>
                          <a:outerShdw blurRad="38100" dist="38100" dir="2700000" algn="tl">
                            <a:srgbClr val="000000">
                              <a:alpha val="43137"/>
                            </a:srgbClr>
                          </a:outerShdw>
                        </a:effectLst>
                        <a:latin typeface="Cambria Math"/>
                      </a:rPr>
                      <m:t>𝑟</m:t>
                    </m:r>
                    <m:r>
                      <a:rPr lang="es-MX" sz="2400" i="1">
                        <a:solidFill>
                          <a:schemeClr val="bg1"/>
                        </a:solidFill>
                        <a:effectLst>
                          <a:outerShdw blurRad="38100" dist="38100" dir="2700000" algn="tl">
                            <a:srgbClr val="000000">
                              <a:alpha val="43137"/>
                            </a:srgbClr>
                          </a:outerShdw>
                        </a:effectLst>
                        <a:latin typeface="Cambria Math"/>
                      </a:rPr>
                      <m:t>"</m:t>
                    </m:r>
                  </m:oMath>
                </a14:m>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y varianza </a:t>
                </a:r>
                <a14:m>
                  <m:oMath xmlns:m="http://schemas.openxmlformats.org/officeDocument/2006/math">
                    <m:f>
                      <m:f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fPr>
                      <m:num>
                        <m:sSup>
                          <m:sSup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pPr>
                          <m:e>
                            <m:r>
                              <a:rPr lang="es-MX" sz="2400" i="1">
                                <a:solidFill>
                                  <a:schemeClr val="bg1"/>
                                </a:solidFill>
                                <a:effectLst>
                                  <a:outerShdw blurRad="38100" dist="38100" dir="2700000" algn="tl">
                                    <a:srgbClr val="000000">
                                      <a:alpha val="43137"/>
                                    </a:srgbClr>
                                  </a:outerShdw>
                                </a:effectLst>
                                <a:latin typeface="Cambria Math"/>
                              </a:rPr>
                              <m:t>𝛼</m:t>
                            </m:r>
                          </m:e>
                          <m:sup>
                            <m:r>
                              <a:rPr lang="es-MX" sz="2400" i="1">
                                <a:solidFill>
                                  <a:schemeClr val="bg1"/>
                                </a:solidFill>
                                <a:effectLst>
                                  <a:outerShdw blurRad="38100" dist="38100" dir="2700000" algn="tl">
                                    <a:srgbClr val="000000">
                                      <a:alpha val="43137"/>
                                    </a:srgbClr>
                                  </a:outerShdw>
                                </a:effectLst>
                                <a:latin typeface="Cambria Math"/>
                              </a:rPr>
                              <m:t>2</m:t>
                            </m:r>
                          </m:sup>
                        </m:sSup>
                      </m:num>
                      <m:den>
                        <m:r>
                          <a:rPr lang="es-MX" sz="2400" i="1">
                            <a:solidFill>
                              <a:schemeClr val="bg1"/>
                            </a:solidFill>
                            <a:effectLst>
                              <a:outerShdw blurRad="38100" dist="38100" dir="2700000" algn="tl">
                                <a:srgbClr val="000000">
                                  <a:alpha val="43137"/>
                                </a:srgbClr>
                              </a:outerShdw>
                            </a:effectLst>
                            <a:latin typeface="Cambria Math"/>
                          </a:rPr>
                          <m:t>3</m:t>
                        </m:r>
                      </m:den>
                    </m:f>
                  </m:oMath>
                </a14:m>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mc:Choice>
        <mc:Fallback xmlns="">
          <p:sp>
            <p:nvSpPr>
              <p:cNvPr id="8" name="7 CuadroTexto"/>
              <p:cNvSpPr txBox="1">
                <a:spLocks noRot="1" noChangeAspect="1" noMove="1" noResize="1" noEditPoints="1" noAdjustHandles="1" noChangeArrowheads="1" noChangeShapeType="1" noTextEdit="1"/>
              </p:cNvSpPr>
              <p:nvPr/>
            </p:nvSpPr>
            <p:spPr>
              <a:xfrm>
                <a:off x="451827" y="1131590"/>
                <a:ext cx="8131650" cy="2957028"/>
              </a:xfrm>
              <a:prstGeom prst="rect">
                <a:avLst/>
              </a:prstGeom>
              <a:blipFill rotWithShape="1">
                <a:blip r:embed="rId4"/>
                <a:stretch>
                  <a:fillRect l="-1199" t="-1856" r="-1574" b="-2268"/>
                </a:stretch>
              </a:blipFill>
            </p:spPr>
            <p:txBody>
              <a:bodyPr/>
              <a:lstStyle/>
              <a:p>
                <a:r>
                  <a:rPr lang="en-US">
                    <a:noFill/>
                  </a:rPr>
                  <a:t> </a:t>
                </a:r>
              </a:p>
            </p:txBody>
          </p:sp>
        </mc:Fallback>
      </mc:AlternateContent>
    </p:spTree>
    <p:extLst>
      <p:ext uri="{BB962C8B-B14F-4D97-AF65-F5344CB8AC3E}">
        <p14:creationId xmlns:p14="http://schemas.microsoft.com/office/powerpoint/2010/main" val="1506615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204955"/>
            <a:ext cx="8136904" cy="1102519"/>
          </a:xfrm>
        </p:spPr>
        <p:txBody>
          <a:bodyPr>
            <a:normAutofit/>
          </a:bodyPr>
          <a:lstStyle/>
          <a:p>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Asignación de Métricas de Riesgo</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9" name="8 CuadroTexto"/>
              <p:cNvSpPr txBox="1"/>
              <p:nvPr/>
            </p:nvSpPr>
            <p:spPr>
              <a:xfrm>
                <a:off x="155578" y="951571"/>
                <a:ext cx="9361039" cy="3090333"/>
              </a:xfrm>
              <a:prstGeom prst="rect">
                <a:avLst/>
              </a:prstGeom>
              <a:noFill/>
            </p:spPr>
            <p:txBody>
              <a:bodyPr wrap="square" rtlCol="0">
                <a:spAutoFit/>
              </a:bodyPr>
              <a:lstStyle/>
              <a:p>
                <a:r>
                  <a:rPr lang="es-MX"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 valor </a:t>
                </a:r>
                <a14:m>
                  <m:oMath xmlns:m="http://schemas.openxmlformats.org/officeDocument/2006/math">
                    <m:r>
                      <a:rPr lang="es-MX" sz="2000" i="1">
                        <a:solidFill>
                          <a:schemeClr val="bg1"/>
                        </a:solidFill>
                        <a:effectLst>
                          <a:outerShdw blurRad="38100" dist="38100" dir="2700000" algn="tl">
                            <a:srgbClr val="000000">
                              <a:alpha val="43137"/>
                            </a:srgbClr>
                          </a:outerShdw>
                        </a:effectLst>
                        <a:latin typeface="Cambria Math"/>
                      </a:rPr>
                      <m:t>"</m:t>
                    </m:r>
                    <m:r>
                      <a:rPr lang="es-MX" sz="2000" i="1">
                        <a:solidFill>
                          <a:schemeClr val="bg1"/>
                        </a:solidFill>
                        <a:effectLst>
                          <a:outerShdw blurRad="38100" dist="38100" dir="2700000" algn="tl">
                            <a:srgbClr val="000000">
                              <a:alpha val="43137"/>
                            </a:srgbClr>
                          </a:outerShdw>
                        </a:effectLst>
                        <a:latin typeface="Cambria Math"/>
                      </a:rPr>
                      <m:t>𝛼</m:t>
                    </m:r>
                    <m:r>
                      <a:rPr lang="es-MX" sz="2000" i="1">
                        <a:solidFill>
                          <a:schemeClr val="bg1"/>
                        </a:solidFill>
                        <a:effectLst>
                          <a:outerShdw blurRad="38100" dist="38100" dir="2700000" algn="tl">
                            <a:srgbClr val="000000">
                              <a:alpha val="43137"/>
                            </a:srgbClr>
                          </a:outerShdw>
                        </a:effectLst>
                        <a:latin typeface="Cambria Math"/>
                      </a:rPr>
                      <m:t>"</m:t>
                    </m:r>
                  </m:oMath>
                </a14:m>
                <a:r>
                  <a:rPr lang="es-MX"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modela la incertidumbre en la métrica de riesgo de la variable. </a:t>
                </a:r>
              </a:p>
              <a:p>
                <a:endParaRPr lang="es-MX"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s-MX"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 forma canónica de </a:t>
                </a:r>
                <a:r>
                  <a:rPr lang="es-MX" sz="2000" i="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fuzzy</a:t>
                </a:r>
                <a:r>
                  <a:rPr lang="es-MX" sz="2000" i="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MX" sz="2000" i="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logic</a:t>
                </a:r>
                <a:r>
                  <a:rPr lang="es-MX"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lo anterior queda expresado como sigue:</a:t>
                </a:r>
              </a:p>
              <a:p>
                <a:pPr algn="ctr"/>
                <a:endPar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14:m>
                  <m:oMath xmlns:m="http://schemas.openxmlformats.org/officeDocument/2006/math">
                    <m:r>
                      <a:rPr lang="es-MX" sz="2000" i="1">
                        <a:solidFill>
                          <a:schemeClr val="bg1"/>
                        </a:solidFill>
                        <a:effectLst>
                          <a:outerShdw blurRad="38100" dist="38100" dir="2700000" algn="tl">
                            <a:srgbClr val="000000">
                              <a:alpha val="43137"/>
                            </a:srgbClr>
                          </a:outerShdw>
                        </a:effectLst>
                        <a:latin typeface="Cambria Math"/>
                      </a:rPr>
                      <m:t>𝑐𝑓</m:t>
                    </m:r>
                    <m:limUpp>
                      <m:limUpp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limUppPr>
                      <m:e>
                        <m:r>
                          <a:rPr lang="es-MX" sz="2000" i="1">
                            <a:solidFill>
                              <a:schemeClr val="bg1"/>
                            </a:solidFill>
                            <a:effectLst>
                              <a:outerShdw blurRad="38100" dist="38100" dir="2700000" algn="tl">
                                <a:srgbClr val="000000">
                                  <a:alpha val="43137"/>
                                </a:srgbClr>
                              </a:outerShdw>
                            </a:effectLst>
                            <a:latin typeface="Cambria Math"/>
                          </a:rPr>
                          <m:t>=</m:t>
                        </m:r>
                      </m:e>
                      <m:lim>
                        <m:r>
                          <a:rPr lang="es-MX" sz="2000" i="1">
                            <a:solidFill>
                              <a:schemeClr val="bg1"/>
                            </a:solidFill>
                            <a:effectLst>
                              <a:outerShdw blurRad="38100" dist="38100" dir="2700000" algn="tl">
                                <a:srgbClr val="000000">
                                  <a:alpha val="43137"/>
                                </a:srgbClr>
                              </a:outerShdw>
                            </a:effectLst>
                            <a:latin typeface="Cambria Math"/>
                          </a:rPr>
                          <m:t>∆</m:t>
                        </m:r>
                      </m:lim>
                    </m:limUpp>
                  </m:oMath>
                </a14:m>
                <a:r>
                  <a:rPr lang="es-MX"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14:m>
                  <m:oMath xmlns:m="http://schemas.openxmlformats.org/officeDocument/2006/math">
                    <m:r>
                      <a:rPr lang="es-MX" sz="2000" i="1">
                        <a:solidFill>
                          <a:schemeClr val="bg1"/>
                        </a:solidFill>
                        <a:effectLst>
                          <a:outerShdw blurRad="38100" dist="38100" dir="2700000" algn="tl">
                            <a:srgbClr val="000000">
                              <a:alpha val="43137"/>
                            </a:srgbClr>
                          </a:outerShdw>
                        </a:effectLst>
                        <a:latin typeface="Cambria Math"/>
                      </a:rPr>
                      <m:t>𝑆𝑖</m:t>
                    </m:r>
                    <m:r>
                      <a:rPr lang="es-MX" sz="2000" i="1">
                        <a:solidFill>
                          <a:schemeClr val="bg1"/>
                        </a:solidFill>
                        <a:effectLst>
                          <a:outerShdw blurRad="38100" dist="38100" dir="2700000" algn="tl">
                            <a:srgbClr val="000000">
                              <a:alpha val="43137"/>
                            </a:srgbClr>
                          </a:outerShdw>
                        </a:effectLst>
                        <a:latin typeface="Cambria Math"/>
                      </a:rPr>
                      <m:t> </m:t>
                    </m:r>
                    <m:r>
                      <a:rPr lang="es-MX" sz="2000" i="1">
                        <a:solidFill>
                          <a:schemeClr val="bg1"/>
                        </a:solidFill>
                        <a:effectLst>
                          <a:outerShdw blurRad="38100" dist="38100" dir="2700000" algn="tl">
                            <a:srgbClr val="000000">
                              <a:alpha val="43137"/>
                            </a:srgbClr>
                          </a:outerShdw>
                        </a:effectLst>
                        <a:latin typeface="Cambria Math"/>
                      </a:rPr>
                      <m:t>𝑣𝑎𝑟</m:t>
                    </m:r>
                    <m:d>
                      <m:dPr>
                        <m:ctrlPr>
                          <a:rPr lang="es-MX" sz="2000" i="1">
                            <a:solidFill>
                              <a:schemeClr val="bg1"/>
                            </a:solidFill>
                            <a:effectLst>
                              <a:outerShdw blurRad="38100" dist="38100" dir="2700000" algn="tl">
                                <a:srgbClr val="000000">
                                  <a:alpha val="43137"/>
                                </a:srgbClr>
                              </a:outerShdw>
                            </a:effectLst>
                            <a:latin typeface="Cambria Math" panose="02040503050406030204" pitchFamily="18" charset="0"/>
                          </a:rPr>
                        </m:ctrlPr>
                      </m:dPr>
                      <m:e>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MX" sz="2000" i="1">
                                <a:solidFill>
                                  <a:schemeClr val="bg1"/>
                                </a:solidFill>
                                <a:effectLst>
                                  <a:outerShdw blurRad="38100" dist="38100" dir="2700000" algn="tl">
                                    <a:srgbClr val="000000">
                                      <a:alpha val="43137"/>
                                    </a:srgbClr>
                                  </a:outerShdw>
                                </a:effectLst>
                                <a:latin typeface="Cambria Math"/>
                              </a:rPr>
                              <m:t>𝑥</m:t>
                            </m:r>
                          </m:e>
                          <m:sub>
                            <m:r>
                              <a:rPr lang="es-MX" sz="2000" i="1">
                                <a:solidFill>
                                  <a:schemeClr val="bg1"/>
                                </a:solidFill>
                                <a:effectLst>
                                  <a:outerShdw blurRad="38100" dist="38100" dir="2700000" algn="tl">
                                    <a:srgbClr val="000000">
                                      <a:alpha val="43137"/>
                                    </a:srgbClr>
                                  </a:outerShdw>
                                </a:effectLst>
                                <a:latin typeface="Cambria Math"/>
                              </a:rPr>
                              <m:t>𝑗</m:t>
                            </m:r>
                          </m:sub>
                        </m:sSub>
                      </m:e>
                    </m:d>
                    <m:r>
                      <a:rPr lang="es-MX" sz="2000" i="1">
                        <a:solidFill>
                          <a:schemeClr val="bg1"/>
                        </a:solidFill>
                        <a:effectLst>
                          <a:outerShdw blurRad="38100" dist="38100" dir="2700000" algn="tl">
                            <a:srgbClr val="000000">
                              <a:alpha val="43137"/>
                            </a:srgbClr>
                          </a:outerShdw>
                        </a:effectLst>
                        <a:latin typeface="Cambria Math"/>
                      </a:rPr>
                      <m:t>≠0 </m:t>
                    </m:r>
                    <m:r>
                      <a:rPr lang="es-MX" sz="2000" i="1">
                        <a:solidFill>
                          <a:schemeClr val="bg1"/>
                        </a:solidFill>
                        <a:effectLst>
                          <a:outerShdw blurRad="38100" dist="38100" dir="2700000" algn="tl">
                            <a:srgbClr val="000000">
                              <a:alpha val="43137"/>
                            </a:srgbClr>
                          </a:outerShdw>
                        </a:effectLst>
                        <a:latin typeface="Cambria Math"/>
                      </a:rPr>
                      <m:t>𝑦</m:t>
                    </m:r>
                    <m:sSubSup>
                      <m:sSubSup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SupPr>
                      <m:e>
                        <m:r>
                          <a:rPr lang="es-MX" sz="2000" b="0" i="1" smtClean="0">
                            <a:solidFill>
                              <a:schemeClr val="bg1"/>
                            </a:solidFill>
                            <a:effectLst>
                              <a:outerShdw blurRad="38100" dist="38100" dir="2700000" algn="tl">
                                <a:srgbClr val="000000">
                                  <a:alpha val="43137"/>
                                </a:srgbClr>
                              </a:outerShdw>
                            </a:effectLst>
                            <a:latin typeface="Cambria Math"/>
                          </a:rPr>
                          <m:t> </m:t>
                        </m:r>
                        <m:r>
                          <a:rPr lang="es-ES" sz="2000" i="1">
                            <a:solidFill>
                              <a:schemeClr val="bg1"/>
                            </a:solidFill>
                            <a:effectLst>
                              <a:outerShdw blurRad="38100" dist="38100" dir="2700000" algn="tl">
                                <a:srgbClr val="000000">
                                  <a:alpha val="43137"/>
                                </a:srgbClr>
                              </a:outerShdw>
                            </a:effectLst>
                            <a:latin typeface="Cambria Math"/>
                          </a:rPr>
                          <m:t>𝑥</m:t>
                        </m:r>
                      </m:e>
                      <m:sub>
                        <m:r>
                          <a:rPr lang="es-ES" sz="2000" i="1">
                            <a:solidFill>
                              <a:schemeClr val="bg1"/>
                            </a:solidFill>
                            <a:effectLst>
                              <a:outerShdw blurRad="38100" dist="38100" dir="2700000" algn="tl">
                                <a:srgbClr val="000000">
                                  <a:alpha val="43137"/>
                                </a:srgbClr>
                              </a:outerShdw>
                            </a:effectLst>
                            <a:latin typeface="Cambria Math"/>
                          </a:rPr>
                          <m:t>𝑗</m:t>
                        </m:r>
                      </m:sub>
                      <m:sup>
                        <m:r>
                          <a:rPr lang="es-ES" sz="2000" i="1">
                            <a:solidFill>
                              <a:schemeClr val="bg1"/>
                            </a:solidFill>
                            <a:effectLst>
                              <a:outerShdw blurRad="38100" dist="38100" dir="2700000" algn="tl">
                                <a:srgbClr val="000000">
                                  <a:alpha val="43137"/>
                                </a:srgbClr>
                              </a:outerShdw>
                            </a:effectLst>
                            <a:latin typeface="Cambria Math"/>
                          </a:rPr>
                          <m:t>𝑣</m:t>
                        </m:r>
                      </m:sup>
                    </m:sSubSup>
                    <m:r>
                      <a:rPr lang="es-MX" sz="2000" i="1">
                        <a:solidFill>
                          <a:schemeClr val="bg1"/>
                        </a:solidFill>
                        <a:effectLst>
                          <a:outerShdw blurRad="38100" dist="38100" dir="2700000" algn="tl">
                            <a:srgbClr val="000000">
                              <a:alpha val="43137"/>
                            </a:srgbClr>
                          </a:outerShdw>
                        </a:effectLst>
                        <a:latin typeface="Cambria Math"/>
                      </a:rPr>
                      <m:t>≠0</m:t>
                    </m:r>
                    <m:r>
                      <a:rPr lang="es-MX" sz="2000" b="0" i="1" smtClean="0">
                        <a:solidFill>
                          <a:schemeClr val="bg1"/>
                        </a:solidFill>
                        <a:effectLst>
                          <a:outerShdw blurRad="38100" dist="38100" dir="2700000" algn="tl">
                            <a:srgbClr val="000000">
                              <a:alpha val="43137"/>
                            </a:srgbClr>
                          </a:outerShdw>
                        </a:effectLst>
                        <a:latin typeface="Cambria Math"/>
                      </a:rPr>
                      <m:t> </m:t>
                    </m:r>
                    <m:r>
                      <a:rPr lang="es-MX" sz="2000" i="1">
                        <a:solidFill>
                          <a:schemeClr val="bg1"/>
                        </a:solidFill>
                        <a:effectLst>
                          <a:outerShdw blurRad="38100" dist="38100" dir="2700000" algn="tl">
                            <a:srgbClr val="000000">
                              <a:alpha val="43137"/>
                            </a:srgbClr>
                          </a:outerShdw>
                        </a:effectLst>
                        <a:latin typeface="Cambria Math"/>
                      </a:rPr>
                      <m:t>∀</m:t>
                    </m:r>
                    <m:r>
                      <a:rPr lang="es-MX" sz="2000" b="0" i="0" smtClean="0">
                        <a:solidFill>
                          <a:schemeClr val="bg1"/>
                        </a:solidFill>
                        <a:effectLst>
                          <a:outerShdw blurRad="38100" dist="38100" dir="2700000" algn="tl">
                            <a:srgbClr val="000000">
                              <a:alpha val="43137"/>
                            </a:srgbClr>
                          </a:outerShdw>
                        </a:effectLst>
                        <a:latin typeface="Cambria Math"/>
                      </a:rPr>
                      <m:t> </m:t>
                    </m:r>
                    <m:r>
                      <a:rPr lang="es-MX" sz="2000" i="1">
                        <a:solidFill>
                          <a:schemeClr val="bg1"/>
                        </a:solidFill>
                        <a:effectLst>
                          <a:outerShdw blurRad="38100" dist="38100" dir="2700000" algn="tl">
                            <a:srgbClr val="000000">
                              <a:alpha val="43137"/>
                            </a:srgbClr>
                          </a:outerShdw>
                        </a:effectLst>
                        <a:latin typeface="Cambria Math"/>
                      </a:rPr>
                      <m:t>𝑣</m:t>
                    </m:r>
                    <m:r>
                      <a:rPr lang="es-MX" sz="2000" i="1">
                        <a:solidFill>
                          <a:schemeClr val="bg1"/>
                        </a:solidFill>
                        <a:effectLst>
                          <a:outerShdw blurRad="38100" dist="38100" dir="2700000" algn="tl">
                            <a:srgbClr val="000000">
                              <a:alpha val="43137"/>
                            </a:srgbClr>
                          </a:outerShdw>
                        </a:effectLst>
                        <a:latin typeface="Cambria Math"/>
                      </a:rPr>
                      <m:t>=1,2,3,...,</m:t>
                    </m:r>
                    <m:r>
                      <a:rPr lang="es-MX" sz="2000" i="1">
                        <a:solidFill>
                          <a:schemeClr val="bg1"/>
                        </a:solidFill>
                        <a:effectLst>
                          <a:outerShdw blurRad="38100" dist="38100" dir="2700000" algn="tl">
                            <a:srgbClr val="000000">
                              <a:alpha val="43137"/>
                            </a:srgbClr>
                          </a:outerShdw>
                        </a:effectLst>
                        <a:latin typeface="Cambria Math"/>
                      </a:rPr>
                      <m:t>𝑘</m:t>
                    </m:r>
                    <m:r>
                      <a:rPr lang="es-MX" sz="2000" b="0" i="1" smtClean="0">
                        <a:solidFill>
                          <a:schemeClr val="bg1"/>
                        </a:solidFill>
                        <a:effectLst>
                          <a:outerShdw blurRad="38100" dist="38100" dir="2700000" algn="tl">
                            <a:srgbClr val="000000">
                              <a:alpha val="43137"/>
                            </a:srgbClr>
                          </a:outerShdw>
                        </a:effectLst>
                        <a:latin typeface="Cambria Math"/>
                      </a:rPr>
                      <m:t> </m:t>
                    </m:r>
                    <m:r>
                      <a:rPr lang="es-MX" sz="2000" i="1">
                        <a:solidFill>
                          <a:schemeClr val="bg1"/>
                        </a:solidFill>
                        <a:effectLst>
                          <a:outerShdw blurRad="38100" dist="38100" dir="2700000" algn="tl">
                            <a:srgbClr val="000000">
                              <a:alpha val="43137"/>
                            </a:srgbClr>
                          </a:outerShdw>
                        </a:effectLst>
                        <a:latin typeface="Cambria Math"/>
                      </a:rPr>
                      <m:t>𝑒𝑛𝑡𝑜𝑛𝑐𝑒𝑠</m:t>
                    </m:r>
                    <m:r>
                      <a:rPr lang="es-MX" sz="2000" b="0" i="1" smtClean="0">
                        <a:solidFill>
                          <a:schemeClr val="bg1"/>
                        </a:solidFill>
                        <a:effectLst>
                          <a:outerShdw blurRad="38100" dist="38100" dir="2700000" algn="tl">
                            <a:srgbClr val="000000">
                              <a:alpha val="43137"/>
                            </a:srgbClr>
                          </a:outerShdw>
                        </a:effectLst>
                        <a:latin typeface="Cambria Math"/>
                      </a:rPr>
                      <m:t>, </m:t>
                    </m:r>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MX" sz="2000" b="0" i="1" smtClean="0">
                            <a:solidFill>
                              <a:schemeClr val="bg1"/>
                            </a:solidFill>
                            <a:effectLst>
                              <a:outerShdw blurRad="38100" dist="38100" dir="2700000" algn="tl">
                                <a:srgbClr val="000000">
                                  <a:alpha val="43137"/>
                                </a:srgbClr>
                              </a:outerShdw>
                            </a:effectLst>
                            <a:latin typeface="Cambria Math"/>
                          </a:rPr>
                          <m:t> </m:t>
                        </m:r>
                        <m:r>
                          <a:rPr lang="es-MX" sz="2000" i="1">
                            <a:solidFill>
                              <a:schemeClr val="bg1"/>
                            </a:solidFill>
                            <a:effectLst>
                              <a:outerShdw blurRad="38100" dist="38100" dir="2700000" algn="tl">
                                <a:srgbClr val="000000">
                                  <a:alpha val="43137"/>
                                </a:srgbClr>
                              </a:outerShdw>
                            </a:effectLst>
                            <a:latin typeface="Cambria Math"/>
                          </a:rPr>
                          <m:t>𝑟</m:t>
                        </m:r>
                      </m:e>
                      <m:sub>
                        <m:sSubSup>
                          <m:sSubSup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SupPr>
                          <m:e>
                            <m:r>
                              <a:rPr lang="es-MX" sz="2000" i="1">
                                <a:solidFill>
                                  <a:schemeClr val="bg1"/>
                                </a:solidFill>
                                <a:effectLst>
                                  <a:outerShdw blurRad="38100" dist="38100" dir="2700000" algn="tl">
                                    <a:srgbClr val="000000">
                                      <a:alpha val="43137"/>
                                    </a:srgbClr>
                                  </a:outerShdw>
                                </a:effectLst>
                                <a:latin typeface="Cambria Math"/>
                              </a:rPr>
                              <m:t>𝑥</m:t>
                            </m:r>
                          </m:e>
                          <m:sub>
                            <m:r>
                              <a:rPr lang="es-MX" sz="2000" i="1">
                                <a:solidFill>
                                  <a:schemeClr val="bg1"/>
                                </a:solidFill>
                                <a:effectLst>
                                  <a:outerShdw blurRad="38100" dist="38100" dir="2700000" algn="tl">
                                    <a:srgbClr val="000000">
                                      <a:alpha val="43137"/>
                                    </a:srgbClr>
                                  </a:outerShdw>
                                </a:effectLst>
                                <a:latin typeface="Cambria Math"/>
                              </a:rPr>
                              <m:t>𝑗</m:t>
                            </m:r>
                          </m:sub>
                          <m:sup>
                            <m:r>
                              <a:rPr lang="es-MX" sz="2000" i="1">
                                <a:solidFill>
                                  <a:schemeClr val="bg1"/>
                                </a:solidFill>
                                <a:effectLst>
                                  <a:outerShdw blurRad="38100" dist="38100" dir="2700000" algn="tl">
                                    <a:srgbClr val="000000">
                                      <a:alpha val="43137"/>
                                    </a:srgbClr>
                                  </a:outerShdw>
                                </a:effectLst>
                                <a:latin typeface="Cambria Math"/>
                              </a:rPr>
                              <m:t>𝑣</m:t>
                            </m:r>
                          </m:sup>
                        </m:sSubSup>
                      </m:sub>
                    </m:sSub>
                    <m:r>
                      <a:rPr lang="es-MX" sz="2000" b="0" i="0" smtClean="0">
                        <a:solidFill>
                          <a:schemeClr val="bg1"/>
                        </a:solidFill>
                        <a:effectLst>
                          <a:outerShdw blurRad="38100" dist="38100" dir="2700000" algn="tl">
                            <a:srgbClr val="000000">
                              <a:alpha val="43137"/>
                            </a:srgbClr>
                          </a:outerShdw>
                        </a:effectLst>
                        <a:latin typeface="Cambria Math"/>
                      </a:rPr>
                      <m:t> </m:t>
                    </m:r>
                    <m:r>
                      <a:rPr lang="es-MX" sz="2000" i="1">
                        <a:solidFill>
                          <a:schemeClr val="bg1"/>
                        </a:solidFill>
                        <a:effectLst>
                          <a:outerShdw blurRad="38100" dist="38100" dir="2700000" algn="tl">
                            <a:srgbClr val="000000">
                              <a:alpha val="43137"/>
                            </a:srgbClr>
                          </a:outerShdw>
                        </a:effectLst>
                        <a:latin typeface="Cambria Math"/>
                      </a:rPr>
                      <m:t>∈[</m:t>
                    </m:r>
                    <m:r>
                      <a:rPr lang="es-MX" sz="2000" i="1">
                        <a:solidFill>
                          <a:schemeClr val="bg1"/>
                        </a:solidFill>
                        <a:effectLst>
                          <a:outerShdw blurRad="38100" dist="38100" dir="2700000" algn="tl">
                            <a:srgbClr val="000000">
                              <a:alpha val="43137"/>
                            </a:srgbClr>
                          </a:outerShdw>
                        </a:effectLst>
                        <a:latin typeface="Cambria Math"/>
                      </a:rPr>
                      <m:t>𝑟</m:t>
                    </m:r>
                    <m:r>
                      <a:rPr lang="es-MX" sz="2000" i="1">
                        <a:solidFill>
                          <a:schemeClr val="bg1"/>
                        </a:solidFill>
                        <a:effectLst>
                          <a:outerShdw blurRad="38100" dist="38100" dir="2700000" algn="tl">
                            <a:srgbClr val="000000">
                              <a:alpha val="43137"/>
                            </a:srgbClr>
                          </a:outerShdw>
                        </a:effectLst>
                        <a:latin typeface="Cambria Math"/>
                      </a:rPr>
                      <m:t>−</m:t>
                    </m:r>
                    <m:r>
                      <a:rPr lang="es-MX" sz="2000" i="1">
                        <a:solidFill>
                          <a:schemeClr val="bg1"/>
                        </a:solidFill>
                        <a:effectLst>
                          <a:outerShdw blurRad="38100" dist="38100" dir="2700000" algn="tl">
                            <a:srgbClr val="000000">
                              <a:alpha val="43137"/>
                            </a:srgbClr>
                          </a:outerShdw>
                        </a:effectLst>
                        <a:latin typeface="Cambria Math"/>
                      </a:rPr>
                      <m:t>𝛼</m:t>
                    </m:r>
                    <m:r>
                      <a:rPr lang="es-MX" sz="2000" i="1">
                        <a:solidFill>
                          <a:schemeClr val="bg1"/>
                        </a:solidFill>
                        <a:effectLst>
                          <a:outerShdw blurRad="38100" dist="38100" dir="2700000" algn="tl">
                            <a:srgbClr val="000000">
                              <a:alpha val="43137"/>
                            </a:srgbClr>
                          </a:outerShdw>
                        </a:effectLst>
                        <a:latin typeface="Cambria Math"/>
                      </a:rPr>
                      <m:t>,</m:t>
                    </m:r>
                    <m:r>
                      <a:rPr lang="es-MX" sz="2000" i="1">
                        <a:solidFill>
                          <a:schemeClr val="bg1"/>
                        </a:solidFill>
                        <a:effectLst>
                          <a:outerShdw blurRad="38100" dist="38100" dir="2700000" algn="tl">
                            <a:srgbClr val="000000">
                              <a:alpha val="43137"/>
                            </a:srgbClr>
                          </a:outerShdw>
                        </a:effectLst>
                        <a:latin typeface="Cambria Math"/>
                      </a:rPr>
                      <m:t>𝑟</m:t>
                    </m:r>
                    <m:r>
                      <a:rPr lang="es-MX" sz="2000" i="1">
                        <a:solidFill>
                          <a:schemeClr val="bg1"/>
                        </a:solidFill>
                        <a:effectLst>
                          <a:outerShdw blurRad="38100" dist="38100" dir="2700000" algn="tl">
                            <a:srgbClr val="000000">
                              <a:alpha val="43137"/>
                            </a:srgbClr>
                          </a:outerShdw>
                        </a:effectLst>
                        <a:latin typeface="Cambria Math"/>
                      </a:rPr>
                      <m:t>+</m:t>
                    </m:r>
                    <m:r>
                      <a:rPr lang="es-MX" sz="2000" i="1">
                        <a:solidFill>
                          <a:schemeClr val="bg1"/>
                        </a:solidFill>
                        <a:effectLst>
                          <a:outerShdw blurRad="38100" dist="38100" dir="2700000" algn="tl">
                            <a:srgbClr val="000000">
                              <a:alpha val="43137"/>
                            </a:srgbClr>
                          </a:outerShdw>
                        </a:effectLst>
                        <a:latin typeface="Cambria Math"/>
                      </a:rPr>
                      <m:t>𝛼</m:t>
                    </m:r>
                    <m:r>
                      <a:rPr lang="es-MX" sz="2000" i="1">
                        <a:solidFill>
                          <a:schemeClr val="bg1"/>
                        </a:solidFill>
                        <a:effectLst>
                          <a:outerShdw blurRad="38100" dist="38100" dir="2700000" algn="tl">
                            <a:srgbClr val="000000">
                              <a:alpha val="43137"/>
                            </a:srgbClr>
                          </a:outerShdw>
                        </a:effectLst>
                        <a:latin typeface="Cambria Math"/>
                      </a:rPr>
                      <m:t>]</m:t>
                    </m:r>
                  </m:oMath>
                </a14:m>
                <a:r>
                  <a:rPr lang="es-MX"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endPar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s-MX"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Donde </a:t>
                </a:r>
                <a14:m>
                  <m:oMath xmlns:m="http://schemas.openxmlformats.org/officeDocument/2006/math">
                    <m:r>
                      <a:rPr lang="es-MX" sz="2000" i="1">
                        <a:solidFill>
                          <a:schemeClr val="bg1"/>
                        </a:solidFill>
                        <a:effectLst>
                          <a:outerShdw blurRad="38100" dist="38100" dir="2700000" algn="tl">
                            <a:srgbClr val="000000">
                              <a:alpha val="43137"/>
                            </a:srgbClr>
                          </a:outerShdw>
                        </a:effectLst>
                        <a:latin typeface="Cambria Math"/>
                      </a:rPr>
                      <m:t>𝑣𝑎𝑟</m:t>
                    </m:r>
                    <m:r>
                      <a:rPr lang="es-MX" sz="2000" i="1">
                        <a:solidFill>
                          <a:schemeClr val="bg1"/>
                        </a:solidFill>
                        <a:effectLst>
                          <a:outerShdw blurRad="38100" dist="38100" dir="2700000" algn="tl">
                            <a:srgbClr val="000000">
                              <a:alpha val="43137"/>
                            </a:srgbClr>
                          </a:outerShdw>
                        </a:effectLst>
                        <a:latin typeface="Cambria Math"/>
                      </a:rPr>
                      <m:t>(</m:t>
                    </m:r>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MX" sz="2000" i="1">
                            <a:solidFill>
                              <a:schemeClr val="bg1"/>
                            </a:solidFill>
                            <a:effectLst>
                              <a:outerShdw blurRad="38100" dist="38100" dir="2700000" algn="tl">
                                <a:srgbClr val="000000">
                                  <a:alpha val="43137"/>
                                </a:srgbClr>
                              </a:outerShdw>
                            </a:effectLst>
                            <a:latin typeface="Cambria Math"/>
                          </a:rPr>
                          <m:t>𝑥</m:t>
                        </m:r>
                      </m:e>
                      <m:sub>
                        <m:r>
                          <a:rPr lang="es-MX" sz="2000" i="1">
                            <a:solidFill>
                              <a:schemeClr val="bg1"/>
                            </a:solidFill>
                            <a:effectLst>
                              <a:outerShdw blurRad="38100" dist="38100" dir="2700000" algn="tl">
                                <a:srgbClr val="000000">
                                  <a:alpha val="43137"/>
                                </a:srgbClr>
                              </a:outerShdw>
                            </a:effectLst>
                            <a:latin typeface="Cambria Math"/>
                          </a:rPr>
                          <m:t>𝑗</m:t>
                        </m:r>
                      </m:sub>
                    </m:sSub>
                    <m:r>
                      <a:rPr lang="es-MX" sz="2000" i="1">
                        <a:solidFill>
                          <a:schemeClr val="bg1"/>
                        </a:solidFill>
                        <a:effectLst>
                          <a:outerShdw blurRad="38100" dist="38100" dir="2700000" algn="tl">
                            <a:srgbClr val="000000">
                              <a:alpha val="43137"/>
                            </a:srgbClr>
                          </a:outerShdw>
                        </a:effectLst>
                        <a:latin typeface="Cambria Math"/>
                      </a:rPr>
                      <m:t>)</m:t>
                    </m:r>
                  </m:oMath>
                </a14:m>
                <a:r>
                  <a:rPr lang="es-MX"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es la varianza de la variable de riesgo </a:t>
                </a:r>
                <a14:m>
                  <m:oMath xmlns:m="http://schemas.openxmlformats.org/officeDocument/2006/math">
                    <m:r>
                      <a:rPr lang="es-MX" sz="2000" i="1">
                        <a:solidFill>
                          <a:schemeClr val="bg1"/>
                        </a:solidFill>
                        <a:effectLst>
                          <a:outerShdw blurRad="38100" dist="38100" dir="2700000" algn="tl">
                            <a:srgbClr val="000000">
                              <a:alpha val="43137"/>
                            </a:srgbClr>
                          </a:outerShdw>
                        </a:effectLst>
                        <a:latin typeface="Cambria Math"/>
                      </a:rPr>
                      <m:t>"</m:t>
                    </m:r>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MX" sz="2000" i="1">
                            <a:solidFill>
                              <a:schemeClr val="bg1"/>
                            </a:solidFill>
                            <a:effectLst>
                              <a:outerShdw blurRad="38100" dist="38100" dir="2700000" algn="tl">
                                <a:srgbClr val="000000">
                                  <a:alpha val="43137"/>
                                </a:srgbClr>
                              </a:outerShdw>
                            </a:effectLst>
                            <a:latin typeface="Cambria Math"/>
                          </a:rPr>
                          <m:t>𝑥</m:t>
                        </m:r>
                      </m:e>
                      <m:sub>
                        <m:r>
                          <a:rPr lang="es-MX" sz="2000" i="1">
                            <a:solidFill>
                              <a:schemeClr val="bg1"/>
                            </a:solidFill>
                            <a:effectLst>
                              <a:outerShdw blurRad="38100" dist="38100" dir="2700000" algn="tl">
                                <a:srgbClr val="000000">
                                  <a:alpha val="43137"/>
                                </a:srgbClr>
                              </a:outerShdw>
                            </a:effectLst>
                            <a:latin typeface="Cambria Math"/>
                          </a:rPr>
                          <m:t>𝑗</m:t>
                        </m:r>
                      </m:sub>
                    </m:sSub>
                    <m:r>
                      <a:rPr lang="es-MX" sz="2000" i="1">
                        <a:solidFill>
                          <a:schemeClr val="bg1"/>
                        </a:solidFill>
                        <a:effectLst>
                          <a:outerShdw blurRad="38100" dist="38100" dir="2700000" algn="tl">
                            <a:srgbClr val="000000">
                              <a:alpha val="43137"/>
                            </a:srgbClr>
                          </a:outerShdw>
                        </a:effectLst>
                        <a:latin typeface="Cambria Math"/>
                      </a:rPr>
                      <m:t>"</m:t>
                    </m:r>
                  </m:oMath>
                </a14:m>
                <a:r>
                  <a:rPr lang="es-MX"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y </a:t>
                </a:r>
                <a14:m>
                  <m:oMath xmlns:m="http://schemas.openxmlformats.org/officeDocument/2006/math">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MX" sz="2000" b="0" i="1" smtClean="0">
                            <a:solidFill>
                              <a:schemeClr val="bg1"/>
                            </a:solidFill>
                            <a:effectLst>
                              <a:outerShdw blurRad="38100" dist="38100" dir="2700000" algn="tl">
                                <a:srgbClr val="000000">
                                  <a:alpha val="43137"/>
                                </a:srgbClr>
                              </a:outerShdw>
                            </a:effectLst>
                            <a:latin typeface="Cambria Math"/>
                          </a:rPr>
                          <m:t>"</m:t>
                        </m:r>
                        <m:r>
                          <a:rPr lang="es-MX" sz="2000" i="1">
                            <a:solidFill>
                              <a:schemeClr val="bg1"/>
                            </a:solidFill>
                            <a:effectLst>
                              <a:outerShdw blurRad="38100" dist="38100" dir="2700000" algn="tl">
                                <a:srgbClr val="000000">
                                  <a:alpha val="43137"/>
                                </a:srgbClr>
                              </a:outerShdw>
                            </a:effectLst>
                            <a:latin typeface="Cambria Math"/>
                          </a:rPr>
                          <m:t>𝑟</m:t>
                        </m:r>
                      </m:e>
                      <m:sub>
                        <m:sSubSup>
                          <m:sSubSup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SupPr>
                          <m:e>
                            <m:r>
                              <a:rPr lang="es-MX" sz="2000" i="1">
                                <a:solidFill>
                                  <a:schemeClr val="bg1"/>
                                </a:solidFill>
                                <a:effectLst>
                                  <a:outerShdw blurRad="38100" dist="38100" dir="2700000" algn="tl">
                                    <a:srgbClr val="000000">
                                      <a:alpha val="43137"/>
                                    </a:srgbClr>
                                  </a:outerShdw>
                                </a:effectLst>
                                <a:latin typeface="Cambria Math"/>
                              </a:rPr>
                              <m:t>𝑥</m:t>
                            </m:r>
                          </m:e>
                          <m:sub>
                            <m:r>
                              <a:rPr lang="es-MX" sz="2000" i="1">
                                <a:solidFill>
                                  <a:schemeClr val="bg1"/>
                                </a:solidFill>
                                <a:effectLst>
                                  <a:outerShdw blurRad="38100" dist="38100" dir="2700000" algn="tl">
                                    <a:srgbClr val="000000">
                                      <a:alpha val="43137"/>
                                    </a:srgbClr>
                                  </a:outerShdw>
                                </a:effectLst>
                                <a:latin typeface="Cambria Math"/>
                              </a:rPr>
                              <m:t>𝑗</m:t>
                            </m:r>
                          </m:sub>
                          <m:sup>
                            <m:r>
                              <a:rPr lang="es-MX" sz="2000" i="1">
                                <a:solidFill>
                                  <a:schemeClr val="bg1"/>
                                </a:solidFill>
                                <a:effectLst>
                                  <a:outerShdw blurRad="38100" dist="38100" dir="2700000" algn="tl">
                                    <a:srgbClr val="000000">
                                      <a:alpha val="43137"/>
                                    </a:srgbClr>
                                  </a:outerShdw>
                                </a:effectLst>
                                <a:latin typeface="Cambria Math"/>
                              </a:rPr>
                              <m:t>𝑣</m:t>
                            </m:r>
                          </m:sup>
                        </m:sSubSup>
                      </m:sub>
                    </m:sSub>
                  </m:oMath>
                </a14:m>
                <a:r>
                  <a:rPr lang="en-US" sz="2000" dirty="0">
                    <a:solidFill>
                      <a:schemeClr val="bg1"/>
                    </a:solidFill>
                    <a:effectLst>
                      <a:outerShdw blurRad="38100" dist="38100" dir="2700000" algn="tl">
                        <a:srgbClr val="000000">
                          <a:alpha val="43137"/>
                        </a:srgbClr>
                      </a:outerShdw>
                    </a:effectLst>
                  </a:rPr>
                  <a:t>"</a:t>
                </a:r>
              </a:p>
              <a:p>
                <a:r>
                  <a:rPr lang="es-MX"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es la métrica con incertidumbre asignada al valor específico </a:t>
                </a:r>
                <a:r>
                  <a:rPr lang="es-MX" sz="2000" b="1" dirty="0">
                    <a:solidFill>
                      <a:schemeClr val="bg1"/>
                    </a:solidFill>
                    <a:effectLst>
                      <a:outerShdw blurRad="38100" dist="38100" dir="2700000" algn="tl">
                        <a:srgbClr val="000000">
                          <a:alpha val="43137"/>
                        </a:srgbClr>
                      </a:outerShdw>
                    </a:effectLst>
                  </a:rPr>
                  <a:t> </a:t>
                </a:r>
                <a14:m>
                  <m:oMath xmlns:m="http://schemas.openxmlformats.org/officeDocument/2006/math">
                    <m:r>
                      <a:rPr lang="es-MX" sz="2000" i="1">
                        <a:solidFill>
                          <a:schemeClr val="bg1"/>
                        </a:solidFill>
                        <a:effectLst>
                          <a:outerShdw blurRad="38100" dist="38100" dir="2700000" algn="tl">
                            <a:srgbClr val="000000">
                              <a:alpha val="43137"/>
                            </a:srgbClr>
                          </a:outerShdw>
                        </a:effectLst>
                        <a:latin typeface="Cambria Math"/>
                      </a:rPr>
                      <m:t>𝑣</m:t>
                    </m:r>
                  </m:oMath>
                </a14:m>
                <a:r>
                  <a:rPr lang="en-US" sz="2000" dirty="0">
                    <a:solidFill>
                      <a:schemeClr val="bg1"/>
                    </a:solidFill>
                    <a:effectLst>
                      <a:outerShdw blurRad="38100" dist="38100" dir="2700000" algn="tl">
                        <a:srgbClr val="000000">
                          <a:alpha val="43137"/>
                        </a:srgbClr>
                      </a:outerShdw>
                    </a:effectLst>
                  </a:rPr>
                  <a:t> </a:t>
                </a:r>
                <a:r>
                  <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a:t>
                </a:r>
                <a:r>
                  <a:rPr lang="en-US" sz="2000" dirty="0">
                    <a:solidFill>
                      <a:schemeClr val="bg1"/>
                    </a:solidFill>
                    <a:effectLst>
                      <a:outerShdw blurRad="38100" dist="38100" dir="2700000" algn="tl">
                        <a:srgbClr val="000000">
                          <a:alpha val="43137"/>
                        </a:srgbClr>
                      </a:outerShdw>
                    </a:effectLst>
                  </a:rPr>
                  <a:t> </a:t>
                </a:r>
                <a14:m>
                  <m:oMath xmlns:m="http://schemas.openxmlformats.org/officeDocument/2006/math">
                    <m:r>
                      <a:rPr lang="es-MX" sz="2000" i="1">
                        <a:solidFill>
                          <a:schemeClr val="bg1"/>
                        </a:solidFill>
                        <a:effectLst>
                          <a:outerShdw blurRad="38100" dist="38100" dir="2700000" algn="tl">
                            <a:srgbClr val="000000">
                              <a:alpha val="43137"/>
                            </a:srgbClr>
                          </a:outerShdw>
                        </a:effectLst>
                        <a:latin typeface="Cambria Math"/>
                      </a:rPr>
                      <m:t>"</m:t>
                    </m:r>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MX" sz="2000" i="1">
                            <a:solidFill>
                              <a:schemeClr val="bg1"/>
                            </a:solidFill>
                            <a:effectLst>
                              <a:outerShdw blurRad="38100" dist="38100" dir="2700000" algn="tl">
                                <a:srgbClr val="000000">
                                  <a:alpha val="43137"/>
                                </a:srgbClr>
                              </a:outerShdw>
                            </a:effectLst>
                            <a:latin typeface="Cambria Math"/>
                          </a:rPr>
                          <m:t>𝑥</m:t>
                        </m:r>
                      </m:e>
                      <m:sub>
                        <m:r>
                          <a:rPr lang="es-MX" sz="2000" i="1">
                            <a:solidFill>
                              <a:schemeClr val="bg1"/>
                            </a:solidFill>
                            <a:effectLst>
                              <a:outerShdw blurRad="38100" dist="38100" dir="2700000" algn="tl">
                                <a:srgbClr val="000000">
                                  <a:alpha val="43137"/>
                                </a:srgbClr>
                              </a:outerShdw>
                            </a:effectLst>
                            <a:latin typeface="Cambria Math"/>
                          </a:rPr>
                          <m:t>𝑗</m:t>
                        </m:r>
                      </m:sub>
                    </m:sSub>
                    <m:r>
                      <a:rPr lang="es-MX" sz="2000" i="1">
                        <a:solidFill>
                          <a:schemeClr val="bg1"/>
                        </a:solidFill>
                        <a:effectLst>
                          <a:outerShdw blurRad="38100" dist="38100" dir="2700000" algn="tl">
                            <a:srgbClr val="000000">
                              <a:alpha val="43137"/>
                            </a:srgbClr>
                          </a:outerShdw>
                        </a:effectLst>
                        <a:latin typeface="Cambria Math"/>
                      </a:rPr>
                      <m:t>" </m:t>
                    </m:r>
                  </m:oMath>
                </a14:m>
                <a:r>
                  <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endPar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mc:Choice>
        <mc:Fallback xmlns="">
          <p:sp>
            <p:nvSpPr>
              <p:cNvPr id="9" name="8 CuadroTexto"/>
              <p:cNvSpPr txBox="1">
                <a:spLocks noRot="1" noChangeAspect="1" noMove="1" noResize="1" noEditPoints="1" noAdjustHandles="1" noChangeArrowheads="1" noChangeShapeType="1" noTextEdit="1"/>
              </p:cNvSpPr>
              <p:nvPr/>
            </p:nvSpPr>
            <p:spPr>
              <a:xfrm>
                <a:off x="155578" y="951571"/>
                <a:ext cx="9361039" cy="3090333"/>
              </a:xfrm>
              <a:prstGeom prst="rect">
                <a:avLst/>
              </a:prstGeom>
              <a:blipFill rotWithShape="1">
                <a:blip r:embed="rId4"/>
                <a:stretch>
                  <a:fillRect l="-782" t="-986"/>
                </a:stretch>
              </a:blipFill>
            </p:spPr>
            <p:txBody>
              <a:bodyPr/>
              <a:lstStyle/>
              <a:p>
                <a:r>
                  <a:rPr lang="en-US">
                    <a:noFill/>
                  </a:rPr>
                  <a:t> </a:t>
                </a:r>
              </a:p>
            </p:txBody>
          </p:sp>
        </mc:Fallback>
      </mc:AlternateContent>
    </p:spTree>
    <p:extLst>
      <p:ext uri="{BB962C8B-B14F-4D97-AF65-F5344CB8AC3E}">
        <p14:creationId xmlns:p14="http://schemas.microsoft.com/office/powerpoint/2010/main" val="242512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8" name="7 Rectángulo"/>
          <p:cNvSpPr/>
          <p:nvPr/>
        </p:nvSpPr>
        <p:spPr>
          <a:xfrm>
            <a:off x="460375" y="1139098"/>
            <a:ext cx="4680520" cy="1200329"/>
          </a:xfrm>
          <a:prstGeom prst="rect">
            <a:avLst/>
          </a:prstGeom>
        </p:spPr>
        <p:txBody>
          <a:bodyPr wrap="square">
            <a:spAutoFit/>
          </a:bodyPr>
          <a:lstStyle/>
          <a:p>
            <a:pPr algn="just"/>
            <a:r>
              <a:rPr lang="es-MX" sz="2400" dirty="0">
                <a:solidFill>
                  <a:schemeClr val="bg1"/>
                </a:solidFill>
                <a:latin typeface="Arial" panose="020B0604020202020204" pitchFamily="34" charset="0"/>
                <a:cs typeface="Arial" panose="020B0604020202020204" pitchFamily="34" charset="0"/>
              </a:rPr>
              <a:t>Es el procesamiento de ingresos delictivos a fin de encubrir su origen ilegal.</a:t>
            </a:r>
            <a:endParaRPr lang="en-US" sz="2400" dirty="0">
              <a:solidFill>
                <a:schemeClr val="bg1"/>
              </a:solidFill>
              <a:latin typeface="Arial" panose="020B0604020202020204" pitchFamily="34" charset="0"/>
              <a:cs typeface="Arial" panose="020B0604020202020204" pitchFamily="34" charset="0"/>
            </a:endParaRPr>
          </a:p>
        </p:txBody>
      </p:sp>
      <p:sp>
        <p:nvSpPr>
          <p:cNvPr id="9" name="1 Título"/>
          <p:cNvSpPr txBox="1">
            <a:spLocks/>
          </p:cNvSpPr>
          <p:nvPr/>
        </p:nvSpPr>
        <p:spPr>
          <a:xfrm>
            <a:off x="-1620688" y="2211710"/>
            <a:ext cx="8136904" cy="110251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2500" b="1" dirty="0">
                <a:solidFill>
                  <a:schemeClr val="bg1"/>
                </a:solidFill>
                <a:latin typeface="Arial" panose="020B0604020202020204" pitchFamily="34" charset="0"/>
                <a:cs typeface="Arial" panose="020B0604020202020204" pitchFamily="34" charset="0"/>
              </a:rPr>
              <a:t>Financiamiento al Terrorismo</a:t>
            </a:r>
            <a:endParaRPr lang="en-US" sz="2500" b="1" dirty="0">
              <a:solidFill>
                <a:schemeClr val="bg1"/>
              </a:solidFill>
              <a:latin typeface="Arial" panose="020B0604020202020204" pitchFamily="34" charset="0"/>
              <a:cs typeface="Arial" panose="020B0604020202020204" pitchFamily="34" charset="0"/>
            </a:endParaRPr>
          </a:p>
        </p:txBody>
      </p:sp>
      <p:sp>
        <p:nvSpPr>
          <p:cNvPr id="10" name="9 Rectángulo"/>
          <p:cNvSpPr/>
          <p:nvPr/>
        </p:nvSpPr>
        <p:spPr>
          <a:xfrm>
            <a:off x="467544" y="3051435"/>
            <a:ext cx="5433293" cy="1569660"/>
          </a:xfrm>
          <a:prstGeom prst="rect">
            <a:avLst/>
          </a:prstGeom>
        </p:spPr>
        <p:txBody>
          <a:bodyPr wrap="square">
            <a:spAutoFit/>
          </a:bodyPr>
          <a:lstStyle/>
          <a:p>
            <a:pPr algn="just"/>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Cualquier forma de acción económica, ayuda o mediación que proporcione apoyo financiero a las actividades de elementos o grupos terroristas. </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026" name="Picture 2" descr="LavadoDeDinero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1090140"/>
            <a:ext cx="2476500" cy="1121570"/>
          </a:xfrm>
          <a:prstGeom prst="rect">
            <a:avLst/>
          </a:prstGeom>
          <a:noFill/>
          <a:scene3d>
            <a:camera prst="orthographicFront"/>
            <a:lightRig rig="threePt" dir="t"/>
          </a:scene3d>
          <a:sp3d>
            <a:bevelT w="63500"/>
          </a:sp3d>
          <a:extLst>
            <a:ext uri="{909E8E84-426E-40DD-AFC4-6F175D3DCCD1}">
              <a14:hiddenFill xmlns:a14="http://schemas.microsoft.com/office/drawing/2010/main">
                <a:solidFill>
                  <a:srgbClr val="FFFFFF"/>
                </a:solidFill>
              </a14:hiddenFill>
            </a:ext>
          </a:extLst>
        </p:spPr>
      </p:pic>
      <p:sp>
        <p:nvSpPr>
          <p:cNvPr id="11" name="AutoShape 4" descr="Resultado de imagen para torres gemel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Resultado de imagen para torres gemel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8" descr="Resultado de imagen para EL OBJETIVO DE LOS ATAQUES TERRORIST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152" y="3229520"/>
            <a:ext cx="2819400" cy="1214438"/>
          </a:xfrm>
          <a:prstGeom prst="rect">
            <a:avLst/>
          </a:prstGeom>
          <a:noFill/>
          <a:ln>
            <a:noFill/>
          </a:ln>
          <a:scene3d>
            <a:camera prst="orthographicFront"/>
            <a:lightRig rig="threePt" dir="t"/>
          </a:scene3d>
          <a:sp3d>
            <a:bevelT w="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1 Título"/>
          <p:cNvSpPr txBox="1">
            <a:spLocks/>
          </p:cNvSpPr>
          <p:nvPr/>
        </p:nvSpPr>
        <p:spPr>
          <a:xfrm>
            <a:off x="-766391" y="120347"/>
            <a:ext cx="4752528" cy="10595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Lavado de Dinero</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6255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440341" y="-202405"/>
            <a:ext cx="8136904" cy="1102519"/>
          </a:xfrm>
        </p:spPr>
        <p:txBody>
          <a:bodyPr>
            <a:normAutofit/>
          </a:bodyPr>
          <a:lstStyle/>
          <a:p>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Medición del riesgo de exposición usando ACP</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8 CuadroTexto"/>
          <p:cNvSpPr txBox="1"/>
          <p:nvPr/>
        </p:nvSpPr>
        <p:spPr>
          <a:xfrm>
            <a:off x="456963" y="1059582"/>
            <a:ext cx="8355506" cy="3416320"/>
          </a:xfrm>
          <a:prstGeom prst="rect">
            <a:avLst/>
          </a:prstGeom>
          <a:noFill/>
        </p:spPr>
        <p:txBody>
          <a:bodyPr wrap="square" rtlCol="0">
            <a:spAutoFit/>
          </a:bodyPr>
          <a:lstStyle/>
          <a:p>
            <a:pPr algn="just"/>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Este análisis </a:t>
            </a:r>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creará dos índices, uno para lavado de dinero (LD) y otro para financiamiento al terrorismo (FT). El proceso de construcción será el mismo para ambos índices. Es importante señalar que los resultados de aplicar ACP son tantas componentes como variables ingresadas en el análisis. Para la definición de los índices de riesgo, se propone tomar el número de componentes que recaben al menos el 80% de la varianza total de los datos originales. </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4556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204955"/>
            <a:ext cx="8136904" cy="1102519"/>
          </a:xfrm>
        </p:spPr>
        <p:txBody>
          <a:bodyPr>
            <a:normAutofit/>
          </a:bodyPr>
          <a:lstStyle/>
          <a:p>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Medición del riesgo de exposición usando ACP</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12 CuadroTexto"/>
              <p:cNvSpPr txBox="1"/>
              <p:nvPr/>
            </p:nvSpPr>
            <p:spPr>
              <a:xfrm>
                <a:off x="460378" y="897564"/>
                <a:ext cx="8144073" cy="3046988"/>
              </a:xfrm>
              <a:prstGeom prst="rect">
                <a:avLst/>
              </a:prstGeom>
              <a:noFill/>
            </p:spPr>
            <p:txBody>
              <a:bodyPr wrap="square" rtlCol="0">
                <a:spAutoFit/>
              </a:bodyPr>
              <a:lstStyle/>
              <a:p>
                <a:pPr algn="just"/>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Sea </a:t>
                </a:r>
                <a14:m>
                  <m:oMath xmlns:m="http://schemas.openxmlformats.org/officeDocument/2006/math">
                    <m:r>
                      <a:rPr lang="es-ES" sz="2400" i="1">
                        <a:solidFill>
                          <a:schemeClr val="bg1"/>
                        </a:solidFill>
                        <a:effectLst>
                          <a:outerShdw blurRad="38100" dist="38100" dir="2700000" algn="tl">
                            <a:srgbClr val="000000">
                              <a:alpha val="43137"/>
                            </a:srgbClr>
                          </a:outerShdw>
                        </a:effectLst>
                        <a:latin typeface="Cambria Math"/>
                      </a:rPr>
                      <m:t>"</m:t>
                    </m:r>
                    <m:r>
                      <a:rPr lang="es-ES" sz="2400" b="1" i="1">
                        <a:solidFill>
                          <a:schemeClr val="bg1"/>
                        </a:solidFill>
                        <a:effectLst>
                          <a:outerShdw blurRad="38100" dist="38100" dir="2700000" algn="tl">
                            <a:srgbClr val="000000">
                              <a:alpha val="43137"/>
                            </a:srgbClr>
                          </a:outerShdw>
                        </a:effectLst>
                        <a:latin typeface="Cambria Math"/>
                      </a:rPr>
                      <m:t>𝒆</m:t>
                    </m:r>
                    <m:r>
                      <a:rPr lang="es-ES" sz="2400" b="1" i="1">
                        <a:solidFill>
                          <a:schemeClr val="bg1"/>
                        </a:solidFill>
                        <a:effectLst>
                          <a:outerShdw blurRad="38100" dist="38100" dir="2700000" algn="tl">
                            <a:srgbClr val="000000">
                              <a:alpha val="43137"/>
                            </a:srgbClr>
                          </a:outerShdw>
                        </a:effectLst>
                        <a:latin typeface="Cambria Math"/>
                      </a:rPr>
                      <m:t>"</m:t>
                    </m:r>
                  </m:oMath>
                </a14:m>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una categoría de riesgo representado por </a:t>
                </a:r>
                <a14:m>
                  <m:oMath xmlns:m="http://schemas.openxmlformats.org/officeDocument/2006/math">
                    <m:r>
                      <a:rPr lang="es-ES" sz="2400" i="1">
                        <a:solidFill>
                          <a:schemeClr val="bg1"/>
                        </a:solidFill>
                        <a:effectLst>
                          <a:outerShdw blurRad="38100" dist="38100" dir="2700000" algn="tl">
                            <a:srgbClr val="000000">
                              <a:alpha val="43137"/>
                            </a:srgbClr>
                          </a:outerShdw>
                        </a:effectLst>
                        <a:latin typeface="Cambria Math"/>
                      </a:rPr>
                      <m:t>"</m:t>
                    </m:r>
                    <m:r>
                      <a:rPr lang="es-ES" sz="2400" i="1">
                        <a:solidFill>
                          <a:schemeClr val="bg1"/>
                        </a:solidFill>
                        <a:effectLst>
                          <a:outerShdw blurRad="38100" dist="38100" dir="2700000" algn="tl">
                            <a:srgbClr val="000000">
                              <a:alpha val="43137"/>
                            </a:srgbClr>
                          </a:outerShdw>
                        </a:effectLst>
                        <a:latin typeface="Cambria Math"/>
                      </a:rPr>
                      <m:t>𝑛</m:t>
                    </m:r>
                    <m:r>
                      <a:rPr lang="es-ES" sz="2400" i="1">
                        <a:solidFill>
                          <a:schemeClr val="bg1"/>
                        </a:solidFill>
                        <a:effectLst>
                          <a:outerShdw blurRad="38100" dist="38100" dir="2700000" algn="tl">
                            <a:srgbClr val="000000">
                              <a:alpha val="43137"/>
                            </a:srgbClr>
                          </a:outerShdw>
                        </a:effectLst>
                        <a:latin typeface="Cambria Math"/>
                      </a:rPr>
                      <m:t>"</m:t>
                    </m:r>
                  </m:oMath>
                </a14:m>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variables de riesgo </a:t>
                </a:r>
                <a14:m>
                  <m:oMath xmlns:m="http://schemas.openxmlformats.org/officeDocument/2006/math">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𝑥</m:t>
                        </m:r>
                      </m:e>
                      <m:sub>
                        <m:r>
                          <a:rPr lang="es-ES" sz="2400" i="1">
                            <a:solidFill>
                              <a:schemeClr val="bg1"/>
                            </a:solidFill>
                            <a:effectLst>
                              <a:outerShdw blurRad="38100" dist="38100" dir="2700000" algn="tl">
                                <a:srgbClr val="000000">
                                  <a:alpha val="43137"/>
                                </a:srgbClr>
                              </a:outerShdw>
                            </a:effectLst>
                            <a:latin typeface="Cambria Math"/>
                          </a:rPr>
                          <m:t>1</m:t>
                        </m:r>
                      </m:sub>
                    </m:sSub>
                    <m:r>
                      <a:rPr lang="es-ES" sz="2400" i="1">
                        <a:solidFill>
                          <a:schemeClr val="bg1"/>
                        </a:solidFill>
                        <a:effectLst>
                          <a:outerShdw blurRad="38100" dist="38100" dir="2700000" algn="tl">
                            <a:srgbClr val="000000">
                              <a:alpha val="43137"/>
                            </a:srgbClr>
                          </a:outerShdw>
                        </a:effectLst>
                        <a:latin typeface="Cambria Math"/>
                      </a:rPr>
                      <m:t>,</m:t>
                    </m:r>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𝑥</m:t>
                        </m:r>
                      </m:e>
                      <m:sub>
                        <m:r>
                          <a:rPr lang="es-ES" sz="2400" i="1">
                            <a:solidFill>
                              <a:schemeClr val="bg1"/>
                            </a:solidFill>
                            <a:effectLst>
                              <a:outerShdw blurRad="38100" dist="38100" dir="2700000" algn="tl">
                                <a:srgbClr val="000000">
                                  <a:alpha val="43137"/>
                                </a:srgbClr>
                              </a:outerShdw>
                            </a:effectLst>
                            <a:latin typeface="Cambria Math"/>
                          </a:rPr>
                          <m:t>2</m:t>
                        </m:r>
                      </m:sub>
                    </m:sSub>
                    <m:r>
                      <a:rPr lang="es-ES" sz="2400" i="1">
                        <a:solidFill>
                          <a:schemeClr val="bg1"/>
                        </a:solidFill>
                        <a:effectLst>
                          <a:outerShdw blurRad="38100" dist="38100" dir="2700000" algn="tl">
                            <a:srgbClr val="000000">
                              <a:alpha val="43137"/>
                            </a:srgbClr>
                          </a:outerShdw>
                        </a:effectLst>
                        <a:latin typeface="Cambria Math"/>
                      </a:rPr>
                      <m:t>,…,</m:t>
                    </m:r>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𝑥</m:t>
                        </m:r>
                      </m:e>
                      <m:sub>
                        <m:r>
                          <a:rPr lang="es-ES" sz="2400" i="1">
                            <a:solidFill>
                              <a:schemeClr val="bg1"/>
                            </a:solidFill>
                            <a:effectLst>
                              <a:outerShdw blurRad="38100" dist="38100" dir="2700000" algn="tl">
                                <a:srgbClr val="000000">
                                  <a:alpha val="43137"/>
                                </a:srgbClr>
                              </a:outerShdw>
                            </a:effectLst>
                            <a:latin typeface="Cambria Math"/>
                          </a:rPr>
                          <m:t>𝑛</m:t>
                        </m:r>
                      </m:sub>
                    </m:sSub>
                  </m:oMath>
                </a14:m>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 </a:t>
                </a:r>
                <a14:m>
                  <m:oMath xmlns:m="http://schemas.openxmlformats.org/officeDocument/2006/math">
                    <m:r>
                      <a:rPr lang="es-ES" sz="2400" i="1">
                        <a:solidFill>
                          <a:schemeClr val="bg1"/>
                        </a:solidFill>
                        <a:effectLst>
                          <a:outerShdw blurRad="38100" dist="38100" dir="2700000" algn="tl">
                            <a:srgbClr val="000000">
                              <a:alpha val="43137"/>
                            </a:srgbClr>
                          </a:outerShdw>
                        </a:effectLst>
                        <a:latin typeface="Cambria Math"/>
                      </a:rPr>
                      <m:t>"</m:t>
                    </m:r>
                    <m:r>
                      <a:rPr lang="es-ES" sz="2400" i="1">
                        <a:solidFill>
                          <a:schemeClr val="bg1"/>
                        </a:solidFill>
                        <a:effectLst>
                          <a:outerShdw blurRad="38100" dist="38100" dir="2700000" algn="tl">
                            <a:srgbClr val="000000">
                              <a:alpha val="43137"/>
                            </a:srgbClr>
                          </a:outerShdw>
                        </a:effectLst>
                        <a:latin typeface="Cambria Math"/>
                      </a:rPr>
                      <m:t>𝑚</m:t>
                    </m:r>
                    <m:r>
                      <a:rPr lang="es-ES" sz="2400" i="1">
                        <a:solidFill>
                          <a:schemeClr val="bg1"/>
                        </a:solidFill>
                        <a:effectLst>
                          <a:outerShdw blurRad="38100" dist="38100" dir="2700000" algn="tl">
                            <a:srgbClr val="000000">
                              <a:alpha val="43137"/>
                            </a:srgbClr>
                          </a:outerShdw>
                        </a:effectLst>
                        <a:latin typeface="Cambria Math"/>
                      </a:rPr>
                      <m:t>"</m:t>
                    </m:r>
                  </m:oMath>
                </a14:m>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observaciones para cada uno de ellos. </a:t>
                </a:r>
              </a:p>
              <a:p>
                <a:pPr algn="just"/>
                <a:endPar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Al aplicar el análisis de componentes principales se generan un conjunto de </a:t>
                </a:r>
                <a14:m>
                  <m:oMath xmlns:m="http://schemas.openxmlformats.org/officeDocument/2006/math">
                    <m:r>
                      <a:rPr lang="es-ES" sz="2400" i="1">
                        <a:solidFill>
                          <a:schemeClr val="bg1"/>
                        </a:solidFill>
                        <a:effectLst>
                          <a:outerShdw blurRad="38100" dist="38100" dir="2700000" algn="tl">
                            <a:srgbClr val="000000">
                              <a:alpha val="43137"/>
                            </a:srgbClr>
                          </a:outerShdw>
                        </a:effectLst>
                        <a:latin typeface="Cambria Math"/>
                      </a:rPr>
                      <m:t>"</m:t>
                    </m:r>
                    <m:r>
                      <a:rPr lang="es-ES" sz="2400" i="1">
                        <a:solidFill>
                          <a:schemeClr val="bg1"/>
                        </a:solidFill>
                        <a:effectLst>
                          <a:outerShdw blurRad="38100" dist="38100" dir="2700000" algn="tl">
                            <a:srgbClr val="000000">
                              <a:alpha val="43137"/>
                            </a:srgbClr>
                          </a:outerShdw>
                        </a:effectLst>
                        <a:latin typeface="Cambria Math"/>
                      </a:rPr>
                      <m:t>𝑛</m:t>
                    </m:r>
                    <m:r>
                      <a:rPr lang="es-ES" sz="2400" i="1">
                        <a:solidFill>
                          <a:schemeClr val="bg1"/>
                        </a:solidFill>
                        <a:effectLst>
                          <a:outerShdw blurRad="38100" dist="38100" dir="2700000" algn="tl">
                            <a:srgbClr val="000000">
                              <a:alpha val="43137"/>
                            </a:srgbClr>
                          </a:outerShdw>
                        </a:effectLst>
                        <a:latin typeface="Cambria Math"/>
                      </a:rPr>
                      <m:t>" </m:t>
                    </m:r>
                  </m:oMath>
                </a14:m>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componentes ordenadas de mayor a menor varianza, esto es,  </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mc:Choice>
        <mc:Fallback xmlns="">
          <p:sp>
            <p:nvSpPr>
              <p:cNvPr id="13" name="12 CuadroTexto"/>
              <p:cNvSpPr txBox="1">
                <a:spLocks noRot="1" noChangeAspect="1" noMove="1" noResize="1" noEditPoints="1" noAdjustHandles="1" noChangeArrowheads="1" noChangeShapeType="1" noTextEdit="1"/>
              </p:cNvSpPr>
              <p:nvPr/>
            </p:nvSpPr>
            <p:spPr>
              <a:xfrm>
                <a:off x="460378" y="897564"/>
                <a:ext cx="8144073" cy="3046988"/>
              </a:xfrm>
              <a:prstGeom prst="rect">
                <a:avLst/>
              </a:prstGeom>
              <a:blipFill rotWithShape="1">
                <a:blip r:embed="rId4"/>
                <a:stretch>
                  <a:fillRect l="-1273" t="-1600" r="-15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13 CuadroTexto"/>
              <p:cNvSpPr txBox="1"/>
              <p:nvPr/>
            </p:nvSpPr>
            <p:spPr>
              <a:xfrm>
                <a:off x="917578" y="3621382"/>
                <a:ext cx="7479233" cy="822982"/>
              </a:xfrm>
              <a:prstGeom prst="rect">
                <a:avLst/>
              </a:prstGeom>
              <a:noFill/>
            </p:spPr>
            <p:txBody>
              <a:bodyPr wrap="square" rtlCol="0">
                <a:spAutoFit/>
              </a:bodyPr>
              <a:lstStyle/>
              <a:p>
                <a14:m>
                  <m:oMath xmlns:m="http://schemas.openxmlformats.org/officeDocument/2006/math">
                    <m:r>
                      <a:rPr lang="es-ES" sz="2400" i="1" smtClean="0">
                        <a:solidFill>
                          <a:schemeClr val="bg1"/>
                        </a:solidFill>
                        <a:effectLst>
                          <a:outerShdw blurRad="38100" dist="38100" dir="2700000" algn="tl">
                            <a:srgbClr val="000000">
                              <a:alpha val="43137"/>
                            </a:srgbClr>
                          </a:outerShdw>
                        </a:effectLst>
                        <a:latin typeface="Cambria Math"/>
                      </a:rPr>
                      <m:t>𝑍</m:t>
                    </m:r>
                    <m:r>
                      <a:rPr lang="es-ES" sz="2400" i="1" smtClean="0">
                        <a:solidFill>
                          <a:schemeClr val="bg1"/>
                        </a:solidFill>
                        <a:effectLst>
                          <a:outerShdw blurRad="38100" dist="38100" dir="2700000" algn="tl">
                            <a:srgbClr val="000000">
                              <a:alpha val="43137"/>
                            </a:srgbClr>
                          </a:outerShdw>
                        </a:effectLst>
                        <a:latin typeface="Cambria Math"/>
                      </a:rPr>
                      <m:t>={</m:t>
                    </m:r>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𝑧</m:t>
                        </m:r>
                      </m:e>
                      <m:sub>
                        <m:r>
                          <a:rPr lang="es-ES" sz="2400" i="1">
                            <a:solidFill>
                              <a:schemeClr val="bg1"/>
                            </a:solidFill>
                            <a:effectLst>
                              <a:outerShdw blurRad="38100" dist="38100" dir="2700000" algn="tl">
                                <a:srgbClr val="000000">
                                  <a:alpha val="43137"/>
                                </a:srgbClr>
                              </a:outerShdw>
                            </a:effectLst>
                            <a:latin typeface="Cambria Math"/>
                          </a:rPr>
                          <m:t>1</m:t>
                        </m:r>
                      </m:sub>
                    </m:sSub>
                    <m:r>
                      <a:rPr lang="es-ES" sz="2400" i="1">
                        <a:solidFill>
                          <a:schemeClr val="bg1"/>
                        </a:solidFill>
                        <a:effectLst>
                          <a:outerShdw blurRad="38100" dist="38100" dir="2700000" algn="tl">
                            <a:srgbClr val="000000">
                              <a:alpha val="43137"/>
                            </a:srgbClr>
                          </a:outerShdw>
                        </a:effectLst>
                        <a:latin typeface="Cambria Math"/>
                      </a:rPr>
                      <m:t>,</m:t>
                    </m:r>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𝑧</m:t>
                        </m:r>
                      </m:e>
                      <m:sub>
                        <m:r>
                          <a:rPr lang="es-ES" sz="2400" i="1">
                            <a:solidFill>
                              <a:schemeClr val="bg1"/>
                            </a:solidFill>
                            <a:effectLst>
                              <a:outerShdw blurRad="38100" dist="38100" dir="2700000" algn="tl">
                                <a:srgbClr val="000000">
                                  <a:alpha val="43137"/>
                                </a:srgbClr>
                              </a:outerShdw>
                            </a:effectLst>
                            <a:latin typeface="Cambria Math"/>
                          </a:rPr>
                          <m:t>2</m:t>
                        </m:r>
                      </m:sub>
                    </m:sSub>
                    <m:r>
                      <a:rPr lang="es-ES" sz="2400" i="1">
                        <a:solidFill>
                          <a:schemeClr val="bg1"/>
                        </a:solidFill>
                        <a:effectLst>
                          <a:outerShdw blurRad="38100" dist="38100" dir="2700000" algn="tl">
                            <a:srgbClr val="000000">
                              <a:alpha val="43137"/>
                            </a:srgbClr>
                          </a:outerShdw>
                        </a:effectLst>
                        <a:latin typeface="Cambria Math"/>
                      </a:rPr>
                      <m:t>,…</m:t>
                    </m:r>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𝑧</m:t>
                        </m:r>
                      </m:e>
                      <m:sub>
                        <m:r>
                          <a:rPr lang="es-ES" sz="2400" i="1">
                            <a:solidFill>
                              <a:schemeClr val="bg1"/>
                            </a:solidFill>
                            <a:effectLst>
                              <a:outerShdw blurRad="38100" dist="38100" dir="2700000" algn="tl">
                                <a:srgbClr val="000000">
                                  <a:alpha val="43137"/>
                                </a:srgbClr>
                              </a:outerShdw>
                            </a:effectLst>
                            <a:latin typeface="Cambria Math"/>
                          </a:rPr>
                          <m:t>𝑛</m:t>
                        </m:r>
                      </m:sub>
                    </m:sSub>
                    <m:r>
                      <a:rPr lang="es-ES" sz="2400" i="1">
                        <a:solidFill>
                          <a:schemeClr val="bg1"/>
                        </a:solidFill>
                        <a:effectLst>
                          <a:outerShdw blurRad="38100" dist="38100" dir="2700000" algn="tl">
                            <a:srgbClr val="000000">
                              <a:alpha val="43137"/>
                            </a:srgbClr>
                          </a:outerShdw>
                        </a:effectLst>
                        <a:latin typeface="Cambria Math"/>
                      </a:rPr>
                      <m:t>/</m:t>
                    </m:r>
                    <m:r>
                      <a:rPr lang="es-ES" sz="2400" i="1">
                        <a:solidFill>
                          <a:schemeClr val="bg1"/>
                        </a:solidFill>
                        <a:effectLst>
                          <a:outerShdw blurRad="38100" dist="38100" dir="2700000" algn="tl">
                            <a:srgbClr val="000000">
                              <a:alpha val="43137"/>
                            </a:srgbClr>
                          </a:outerShdw>
                        </a:effectLst>
                        <a:latin typeface="Cambria Math"/>
                      </a:rPr>
                      <m:t>𝑣𝑎𝑟</m:t>
                    </m:r>
                    <m:r>
                      <a:rPr lang="es-ES" sz="2400" i="1">
                        <a:solidFill>
                          <a:schemeClr val="bg1"/>
                        </a:solidFill>
                        <a:effectLst>
                          <a:outerShdw blurRad="38100" dist="38100" dir="2700000" algn="tl">
                            <a:srgbClr val="000000">
                              <a:alpha val="43137"/>
                            </a:srgbClr>
                          </a:outerShdw>
                        </a:effectLst>
                        <a:latin typeface="Cambria Math"/>
                      </a:rPr>
                      <m:t>(</m:t>
                    </m:r>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𝑧</m:t>
                        </m:r>
                      </m:e>
                      <m:sub>
                        <m:r>
                          <a:rPr lang="es-ES" sz="2400" i="1">
                            <a:solidFill>
                              <a:schemeClr val="bg1"/>
                            </a:solidFill>
                            <a:effectLst>
                              <a:outerShdw blurRad="38100" dist="38100" dir="2700000" algn="tl">
                                <a:srgbClr val="000000">
                                  <a:alpha val="43137"/>
                                </a:srgbClr>
                              </a:outerShdw>
                            </a:effectLst>
                            <a:latin typeface="Cambria Math"/>
                          </a:rPr>
                          <m:t>1</m:t>
                        </m:r>
                      </m:sub>
                    </m:sSub>
                    <m:r>
                      <a:rPr lang="es-ES" sz="2400" i="1">
                        <a:solidFill>
                          <a:schemeClr val="bg1"/>
                        </a:solidFill>
                        <a:effectLst>
                          <a:outerShdw blurRad="38100" dist="38100" dir="2700000" algn="tl">
                            <a:srgbClr val="000000">
                              <a:alpha val="43137"/>
                            </a:srgbClr>
                          </a:outerShdw>
                        </a:effectLst>
                        <a:latin typeface="Cambria Math"/>
                      </a:rPr>
                      <m:t>)&gt;</m:t>
                    </m:r>
                    <m:r>
                      <a:rPr lang="es-ES" sz="2400" i="1">
                        <a:solidFill>
                          <a:schemeClr val="bg1"/>
                        </a:solidFill>
                        <a:effectLst>
                          <a:outerShdw blurRad="38100" dist="38100" dir="2700000" algn="tl">
                            <a:srgbClr val="000000">
                              <a:alpha val="43137"/>
                            </a:srgbClr>
                          </a:outerShdw>
                        </a:effectLst>
                        <a:latin typeface="Cambria Math"/>
                      </a:rPr>
                      <m:t>𝑣𝑎𝑟</m:t>
                    </m:r>
                    <m:r>
                      <a:rPr lang="es-ES" sz="2400" i="1">
                        <a:solidFill>
                          <a:schemeClr val="bg1"/>
                        </a:solidFill>
                        <a:effectLst>
                          <a:outerShdw blurRad="38100" dist="38100" dir="2700000" algn="tl">
                            <a:srgbClr val="000000">
                              <a:alpha val="43137"/>
                            </a:srgbClr>
                          </a:outerShdw>
                        </a:effectLst>
                        <a:latin typeface="Cambria Math"/>
                      </a:rPr>
                      <m:t>(</m:t>
                    </m:r>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𝑧</m:t>
                        </m:r>
                      </m:e>
                      <m:sub>
                        <m:r>
                          <a:rPr lang="es-ES" sz="2400" i="1">
                            <a:solidFill>
                              <a:schemeClr val="bg1"/>
                            </a:solidFill>
                            <a:effectLst>
                              <a:outerShdw blurRad="38100" dist="38100" dir="2700000" algn="tl">
                                <a:srgbClr val="000000">
                                  <a:alpha val="43137"/>
                                </a:srgbClr>
                              </a:outerShdw>
                            </a:effectLst>
                            <a:latin typeface="Cambria Math"/>
                          </a:rPr>
                          <m:t>2</m:t>
                        </m:r>
                      </m:sub>
                    </m:sSub>
                    <m:r>
                      <a:rPr lang="es-ES" sz="2400" i="1">
                        <a:solidFill>
                          <a:schemeClr val="bg1"/>
                        </a:solidFill>
                        <a:effectLst>
                          <a:outerShdw blurRad="38100" dist="38100" dir="2700000" algn="tl">
                            <a:srgbClr val="000000">
                              <a:alpha val="43137"/>
                            </a:srgbClr>
                          </a:outerShdw>
                        </a:effectLst>
                        <a:latin typeface="Cambria Math"/>
                      </a:rPr>
                      <m:t>)&gt;…&gt;</m:t>
                    </m:r>
                    <m:r>
                      <a:rPr lang="es-ES" sz="2400" i="1">
                        <a:solidFill>
                          <a:schemeClr val="bg1"/>
                        </a:solidFill>
                        <a:effectLst>
                          <a:outerShdw blurRad="38100" dist="38100" dir="2700000" algn="tl">
                            <a:srgbClr val="000000">
                              <a:alpha val="43137"/>
                            </a:srgbClr>
                          </a:outerShdw>
                        </a:effectLst>
                        <a:latin typeface="Cambria Math"/>
                      </a:rPr>
                      <m:t>𝑣𝑎𝑟</m:t>
                    </m:r>
                    <m:r>
                      <a:rPr lang="es-ES" sz="2400" i="1">
                        <a:solidFill>
                          <a:schemeClr val="bg1"/>
                        </a:solidFill>
                        <a:effectLst>
                          <a:outerShdw blurRad="38100" dist="38100" dir="2700000" algn="tl">
                            <a:srgbClr val="000000">
                              <a:alpha val="43137"/>
                            </a:srgbClr>
                          </a:outerShdw>
                        </a:effectLst>
                        <a:latin typeface="Cambria Math"/>
                      </a:rPr>
                      <m:t>(</m:t>
                    </m:r>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𝑧</m:t>
                        </m:r>
                      </m:e>
                      <m:sub>
                        <m:r>
                          <a:rPr lang="es-ES" sz="2400" i="1">
                            <a:solidFill>
                              <a:schemeClr val="bg1"/>
                            </a:solidFill>
                            <a:effectLst>
                              <a:outerShdw blurRad="38100" dist="38100" dir="2700000" algn="tl">
                                <a:srgbClr val="000000">
                                  <a:alpha val="43137"/>
                                </a:srgbClr>
                              </a:outerShdw>
                            </a:effectLst>
                            <a:latin typeface="Cambria Math"/>
                          </a:rPr>
                          <m:t>𝑛</m:t>
                        </m:r>
                      </m:sub>
                    </m:sSub>
                    <m:r>
                      <a:rPr lang="es-ES" sz="2400" i="1">
                        <a:solidFill>
                          <a:schemeClr val="bg1"/>
                        </a:solidFill>
                        <a:effectLst>
                          <a:outerShdw blurRad="38100" dist="38100" dir="2700000" algn="tl">
                            <a:srgbClr val="000000">
                              <a:alpha val="43137"/>
                            </a:srgbClr>
                          </a:outerShdw>
                        </a:effectLst>
                        <a:latin typeface="Cambria Math"/>
                      </a:rPr>
                      <m:t>)}</m:t>
                    </m:r>
                  </m:oMath>
                </a14:m>
                <a:r>
                  <a:rPr lang="es-ES" sz="2400" dirty="0">
                    <a:solidFill>
                      <a:schemeClr val="bg1"/>
                    </a:solidFill>
                    <a:effectLst>
                      <a:outerShdw blurRad="38100" dist="38100" dir="2700000" algn="tl">
                        <a:srgbClr val="000000">
                          <a:alpha val="43137"/>
                        </a:srgbClr>
                      </a:outerShdw>
                    </a:effectLst>
                  </a:rPr>
                  <a:t>	</a:t>
                </a:r>
                <a:endParaRPr lang="en-US" sz="2400" dirty="0">
                  <a:solidFill>
                    <a:schemeClr val="bg1"/>
                  </a:solidFill>
                  <a:effectLst>
                    <a:outerShdw blurRad="38100" dist="38100" dir="2700000" algn="tl">
                      <a:srgbClr val="000000">
                        <a:alpha val="43137"/>
                      </a:srgbClr>
                    </a:outerShdw>
                  </a:effectLst>
                </a:endParaRPr>
              </a:p>
            </p:txBody>
          </p:sp>
        </mc:Choice>
        <mc:Fallback xmlns="">
          <p:sp>
            <p:nvSpPr>
              <p:cNvPr id="14" name="13 CuadroTexto"/>
              <p:cNvSpPr txBox="1">
                <a:spLocks noRot="1" noChangeAspect="1" noMove="1" noResize="1" noEditPoints="1" noAdjustHandles="1" noChangeArrowheads="1" noChangeShapeType="1" noTextEdit="1"/>
              </p:cNvSpPr>
              <p:nvPr/>
            </p:nvSpPr>
            <p:spPr>
              <a:xfrm>
                <a:off x="917578" y="3621382"/>
                <a:ext cx="7479233" cy="822982"/>
              </a:xfrm>
              <a:prstGeom prst="rect">
                <a:avLst/>
              </a:prstGeom>
              <a:blipFill rotWithShape="1">
                <a:blip r:embed="rId5"/>
                <a:stretch>
                  <a:fillRect l="-326"/>
                </a:stretch>
              </a:blipFill>
            </p:spPr>
            <p:txBody>
              <a:bodyPr/>
              <a:lstStyle/>
              <a:p>
                <a:r>
                  <a:rPr lang="en-US">
                    <a:noFill/>
                  </a:rPr>
                  <a:t> </a:t>
                </a:r>
              </a:p>
            </p:txBody>
          </p:sp>
        </mc:Fallback>
      </mc:AlternateContent>
    </p:spTree>
    <p:extLst>
      <p:ext uri="{BB962C8B-B14F-4D97-AF65-F5344CB8AC3E}">
        <p14:creationId xmlns:p14="http://schemas.microsoft.com/office/powerpoint/2010/main" val="2328106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204955"/>
            <a:ext cx="8136904" cy="1102519"/>
          </a:xfrm>
        </p:spPr>
        <p:txBody>
          <a:bodyPr>
            <a:normAutofit/>
          </a:bodyPr>
          <a:lstStyle/>
          <a:p>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Medición del riesgo de exposición usando ACP</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12 CuadroTexto"/>
          <p:cNvSpPr txBox="1"/>
          <p:nvPr/>
        </p:nvSpPr>
        <p:spPr>
          <a:xfrm>
            <a:off x="460378" y="897564"/>
            <a:ext cx="8144073" cy="1200329"/>
          </a:xfrm>
          <a:prstGeom prst="rect">
            <a:avLst/>
          </a:prstGeom>
          <a:noFill/>
        </p:spPr>
        <p:txBody>
          <a:bodyPr wrap="square" rtlCol="0">
            <a:spAutoFit/>
          </a:bodyPr>
          <a:lstStyle/>
          <a:p>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Las componentes resultantes serán una combinación lineal de las variables de riesgo originales, esto es,</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4 CuadroTexto"/>
              <p:cNvSpPr txBox="1"/>
              <p:nvPr/>
            </p:nvSpPr>
            <p:spPr>
              <a:xfrm>
                <a:off x="612778" y="1977684"/>
                <a:ext cx="7703641" cy="21269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𝑧</m:t>
                          </m:r>
                        </m:e>
                        <m:sub>
                          <m:r>
                            <a:rPr lang="es-ES" sz="3200" i="1">
                              <a:solidFill>
                                <a:schemeClr val="bg1"/>
                              </a:solidFill>
                              <a:effectLst>
                                <a:outerShdw blurRad="38100" dist="38100" dir="2700000" algn="tl">
                                  <a:srgbClr val="000000">
                                    <a:alpha val="43137"/>
                                  </a:srgbClr>
                                </a:outerShdw>
                              </a:effectLst>
                              <a:latin typeface="Cambria Math"/>
                            </a:rPr>
                            <m:t>1</m:t>
                          </m:r>
                        </m:sub>
                      </m:sSub>
                      <m:r>
                        <a:rPr lang="es-ES" sz="3200" i="1">
                          <a:solidFill>
                            <a:schemeClr val="bg1"/>
                          </a:solidFill>
                          <a:effectLst>
                            <a:outerShdw blurRad="38100" dist="38100" dir="2700000" algn="tl">
                              <a:srgbClr val="000000">
                                <a:alpha val="43137"/>
                              </a:srgbClr>
                            </a:outerShdw>
                          </a:effectLst>
                          <a:latin typeface="Cambria Math"/>
                        </a:rPr>
                        <m:t>= </m:t>
                      </m:r>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𝑎</m:t>
                          </m:r>
                        </m:e>
                        <m:sub>
                          <m:r>
                            <a:rPr lang="es-ES" sz="3200" i="1">
                              <a:solidFill>
                                <a:schemeClr val="bg1"/>
                              </a:solidFill>
                              <a:effectLst>
                                <a:outerShdw blurRad="38100" dist="38100" dir="2700000" algn="tl">
                                  <a:srgbClr val="000000">
                                    <a:alpha val="43137"/>
                                  </a:srgbClr>
                                </a:outerShdw>
                              </a:effectLst>
                              <a:latin typeface="Cambria Math"/>
                            </a:rPr>
                            <m:t>1,1</m:t>
                          </m:r>
                        </m:sub>
                      </m:sSub>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𝑥</m:t>
                          </m:r>
                        </m:e>
                        <m:sub>
                          <m:r>
                            <a:rPr lang="es-ES" sz="3200" i="1">
                              <a:solidFill>
                                <a:schemeClr val="bg1"/>
                              </a:solidFill>
                              <a:effectLst>
                                <a:outerShdw blurRad="38100" dist="38100" dir="2700000" algn="tl">
                                  <a:srgbClr val="000000">
                                    <a:alpha val="43137"/>
                                  </a:srgbClr>
                                </a:outerShdw>
                              </a:effectLst>
                              <a:latin typeface="Cambria Math"/>
                            </a:rPr>
                            <m:t>1</m:t>
                          </m:r>
                        </m:sub>
                      </m:sSub>
                      <m:r>
                        <a:rPr lang="es-ES" sz="3200" i="1">
                          <a:solidFill>
                            <a:schemeClr val="bg1"/>
                          </a:solidFill>
                          <a:effectLst>
                            <a:outerShdw blurRad="38100" dist="38100" dir="2700000" algn="tl">
                              <a:srgbClr val="000000">
                                <a:alpha val="43137"/>
                              </a:srgbClr>
                            </a:outerShdw>
                          </a:effectLst>
                          <a:latin typeface="Cambria Math"/>
                        </a:rPr>
                        <m:t>+</m:t>
                      </m:r>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𝑎</m:t>
                          </m:r>
                        </m:e>
                        <m:sub>
                          <m:r>
                            <a:rPr lang="es-ES" sz="3200" i="1">
                              <a:solidFill>
                                <a:schemeClr val="bg1"/>
                              </a:solidFill>
                              <a:effectLst>
                                <a:outerShdw blurRad="38100" dist="38100" dir="2700000" algn="tl">
                                  <a:srgbClr val="000000">
                                    <a:alpha val="43137"/>
                                  </a:srgbClr>
                                </a:outerShdw>
                              </a:effectLst>
                              <a:latin typeface="Cambria Math"/>
                            </a:rPr>
                            <m:t>1,2</m:t>
                          </m:r>
                        </m:sub>
                      </m:sSub>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𝑥</m:t>
                          </m:r>
                        </m:e>
                        <m:sub>
                          <m:r>
                            <a:rPr lang="es-ES" sz="3200" i="1">
                              <a:solidFill>
                                <a:schemeClr val="bg1"/>
                              </a:solidFill>
                              <a:effectLst>
                                <a:outerShdw blurRad="38100" dist="38100" dir="2700000" algn="tl">
                                  <a:srgbClr val="000000">
                                    <a:alpha val="43137"/>
                                  </a:srgbClr>
                                </a:outerShdw>
                              </a:effectLst>
                              <a:latin typeface="Cambria Math"/>
                            </a:rPr>
                            <m:t>2</m:t>
                          </m:r>
                        </m:sub>
                      </m:sSub>
                      <m:r>
                        <a:rPr lang="es-ES" sz="3200" i="1">
                          <a:solidFill>
                            <a:schemeClr val="bg1"/>
                          </a:solidFill>
                          <a:effectLst>
                            <a:outerShdw blurRad="38100" dist="38100" dir="2700000" algn="tl">
                              <a:srgbClr val="000000">
                                <a:alpha val="43137"/>
                              </a:srgbClr>
                            </a:outerShdw>
                          </a:effectLst>
                          <a:latin typeface="Cambria Math"/>
                        </a:rPr>
                        <m:t>+…+</m:t>
                      </m:r>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𝑎</m:t>
                          </m:r>
                        </m:e>
                        <m:sub>
                          <m:r>
                            <a:rPr lang="es-ES" sz="3200" i="1">
                              <a:solidFill>
                                <a:schemeClr val="bg1"/>
                              </a:solidFill>
                              <a:effectLst>
                                <a:outerShdw blurRad="38100" dist="38100" dir="2700000" algn="tl">
                                  <a:srgbClr val="000000">
                                    <a:alpha val="43137"/>
                                  </a:srgbClr>
                                </a:outerShdw>
                              </a:effectLst>
                              <a:latin typeface="Cambria Math"/>
                            </a:rPr>
                            <m:t>1,</m:t>
                          </m:r>
                          <m:r>
                            <a:rPr lang="es-ES" sz="3200" i="1">
                              <a:solidFill>
                                <a:schemeClr val="bg1"/>
                              </a:solidFill>
                              <a:effectLst>
                                <a:outerShdw blurRad="38100" dist="38100" dir="2700000" algn="tl">
                                  <a:srgbClr val="000000">
                                    <a:alpha val="43137"/>
                                  </a:srgbClr>
                                </a:outerShdw>
                              </a:effectLst>
                              <a:latin typeface="Cambria Math"/>
                            </a:rPr>
                            <m:t>𝑛</m:t>
                          </m:r>
                        </m:sub>
                      </m:sSub>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𝑥</m:t>
                          </m:r>
                        </m:e>
                        <m:sub>
                          <m:r>
                            <a:rPr lang="es-ES" sz="3200" i="1">
                              <a:solidFill>
                                <a:schemeClr val="bg1"/>
                              </a:solidFill>
                              <a:effectLst>
                                <a:outerShdw blurRad="38100" dist="38100" dir="2700000" algn="tl">
                                  <a:srgbClr val="000000">
                                    <a:alpha val="43137"/>
                                  </a:srgbClr>
                                </a:outerShdw>
                              </a:effectLst>
                              <a:latin typeface="Cambria Math"/>
                            </a:rPr>
                            <m:t>𝑛</m:t>
                          </m:r>
                        </m:sub>
                      </m:sSub>
                    </m:oMath>
                  </m:oMathPara>
                </a14:m>
                <a:endParaRPr lang="en-US" sz="3200" dirty="0">
                  <a:solidFill>
                    <a:schemeClr val="bg1"/>
                  </a:solidFill>
                  <a:effectLst>
                    <a:outerShdw blurRad="38100" dist="38100" dir="2700000" algn="tl">
                      <a:srgbClr val="000000">
                        <a:alpha val="43137"/>
                      </a:srgbClr>
                    </a:outerShdw>
                  </a:effectLst>
                </a:endParaRPr>
              </a:p>
              <a:p>
                <a:pPr/>
                <a14:m>
                  <m:oMathPara xmlns:m="http://schemas.openxmlformats.org/officeDocument/2006/math">
                    <m:oMathParaPr>
                      <m:jc m:val="centerGroup"/>
                    </m:oMathParaPr>
                    <m:oMath xmlns:m="http://schemas.openxmlformats.org/officeDocument/2006/math">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𝑧</m:t>
                          </m:r>
                        </m:e>
                        <m:sub>
                          <m:r>
                            <a:rPr lang="es-ES" sz="3200" i="1">
                              <a:solidFill>
                                <a:schemeClr val="bg1"/>
                              </a:solidFill>
                              <a:effectLst>
                                <a:outerShdw blurRad="38100" dist="38100" dir="2700000" algn="tl">
                                  <a:srgbClr val="000000">
                                    <a:alpha val="43137"/>
                                  </a:srgbClr>
                                </a:outerShdw>
                              </a:effectLst>
                              <a:latin typeface="Cambria Math"/>
                            </a:rPr>
                            <m:t>2</m:t>
                          </m:r>
                        </m:sub>
                      </m:sSub>
                      <m:r>
                        <a:rPr lang="es-ES" sz="3200" i="1">
                          <a:solidFill>
                            <a:schemeClr val="bg1"/>
                          </a:solidFill>
                          <a:effectLst>
                            <a:outerShdw blurRad="38100" dist="38100" dir="2700000" algn="tl">
                              <a:srgbClr val="000000">
                                <a:alpha val="43137"/>
                              </a:srgbClr>
                            </a:outerShdw>
                          </a:effectLst>
                          <a:latin typeface="Cambria Math"/>
                        </a:rPr>
                        <m:t>= </m:t>
                      </m:r>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𝑎</m:t>
                          </m:r>
                        </m:e>
                        <m:sub>
                          <m:r>
                            <a:rPr lang="es-ES" sz="3200" i="1">
                              <a:solidFill>
                                <a:schemeClr val="bg1"/>
                              </a:solidFill>
                              <a:effectLst>
                                <a:outerShdw blurRad="38100" dist="38100" dir="2700000" algn="tl">
                                  <a:srgbClr val="000000">
                                    <a:alpha val="43137"/>
                                  </a:srgbClr>
                                </a:outerShdw>
                              </a:effectLst>
                              <a:latin typeface="Cambria Math"/>
                            </a:rPr>
                            <m:t>2,1</m:t>
                          </m:r>
                        </m:sub>
                      </m:sSub>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𝑥</m:t>
                          </m:r>
                        </m:e>
                        <m:sub>
                          <m:r>
                            <a:rPr lang="es-ES" sz="3200" i="1">
                              <a:solidFill>
                                <a:schemeClr val="bg1"/>
                              </a:solidFill>
                              <a:effectLst>
                                <a:outerShdw blurRad="38100" dist="38100" dir="2700000" algn="tl">
                                  <a:srgbClr val="000000">
                                    <a:alpha val="43137"/>
                                  </a:srgbClr>
                                </a:outerShdw>
                              </a:effectLst>
                              <a:latin typeface="Cambria Math"/>
                            </a:rPr>
                            <m:t>1</m:t>
                          </m:r>
                        </m:sub>
                      </m:sSub>
                      <m:r>
                        <a:rPr lang="es-ES" sz="3200" i="1">
                          <a:solidFill>
                            <a:schemeClr val="bg1"/>
                          </a:solidFill>
                          <a:effectLst>
                            <a:outerShdw blurRad="38100" dist="38100" dir="2700000" algn="tl">
                              <a:srgbClr val="000000">
                                <a:alpha val="43137"/>
                              </a:srgbClr>
                            </a:outerShdw>
                          </a:effectLst>
                          <a:latin typeface="Cambria Math"/>
                        </a:rPr>
                        <m:t>+</m:t>
                      </m:r>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𝑎</m:t>
                          </m:r>
                        </m:e>
                        <m:sub>
                          <m:r>
                            <a:rPr lang="es-ES" sz="3200" i="1">
                              <a:solidFill>
                                <a:schemeClr val="bg1"/>
                              </a:solidFill>
                              <a:effectLst>
                                <a:outerShdw blurRad="38100" dist="38100" dir="2700000" algn="tl">
                                  <a:srgbClr val="000000">
                                    <a:alpha val="43137"/>
                                  </a:srgbClr>
                                </a:outerShdw>
                              </a:effectLst>
                              <a:latin typeface="Cambria Math"/>
                            </a:rPr>
                            <m:t>2,2</m:t>
                          </m:r>
                        </m:sub>
                      </m:sSub>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𝑥</m:t>
                          </m:r>
                        </m:e>
                        <m:sub>
                          <m:r>
                            <a:rPr lang="es-ES" sz="3200" i="1">
                              <a:solidFill>
                                <a:schemeClr val="bg1"/>
                              </a:solidFill>
                              <a:effectLst>
                                <a:outerShdw blurRad="38100" dist="38100" dir="2700000" algn="tl">
                                  <a:srgbClr val="000000">
                                    <a:alpha val="43137"/>
                                  </a:srgbClr>
                                </a:outerShdw>
                              </a:effectLst>
                              <a:latin typeface="Cambria Math"/>
                            </a:rPr>
                            <m:t>2</m:t>
                          </m:r>
                        </m:sub>
                      </m:sSub>
                      <m:r>
                        <a:rPr lang="es-ES" sz="3200" i="1">
                          <a:solidFill>
                            <a:schemeClr val="bg1"/>
                          </a:solidFill>
                          <a:effectLst>
                            <a:outerShdw blurRad="38100" dist="38100" dir="2700000" algn="tl">
                              <a:srgbClr val="000000">
                                <a:alpha val="43137"/>
                              </a:srgbClr>
                            </a:outerShdw>
                          </a:effectLst>
                          <a:latin typeface="Cambria Math"/>
                        </a:rPr>
                        <m:t>+…+</m:t>
                      </m:r>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𝑎</m:t>
                          </m:r>
                        </m:e>
                        <m:sub>
                          <m:r>
                            <a:rPr lang="es-ES" sz="3200" i="1">
                              <a:solidFill>
                                <a:schemeClr val="bg1"/>
                              </a:solidFill>
                              <a:effectLst>
                                <a:outerShdw blurRad="38100" dist="38100" dir="2700000" algn="tl">
                                  <a:srgbClr val="000000">
                                    <a:alpha val="43137"/>
                                  </a:srgbClr>
                                </a:outerShdw>
                              </a:effectLst>
                              <a:latin typeface="Cambria Math"/>
                            </a:rPr>
                            <m:t>2,</m:t>
                          </m:r>
                          <m:r>
                            <a:rPr lang="es-ES" sz="3200" i="1">
                              <a:solidFill>
                                <a:schemeClr val="bg1"/>
                              </a:solidFill>
                              <a:effectLst>
                                <a:outerShdw blurRad="38100" dist="38100" dir="2700000" algn="tl">
                                  <a:srgbClr val="000000">
                                    <a:alpha val="43137"/>
                                  </a:srgbClr>
                                </a:outerShdw>
                              </a:effectLst>
                              <a:latin typeface="Cambria Math"/>
                            </a:rPr>
                            <m:t>𝑛</m:t>
                          </m:r>
                        </m:sub>
                      </m:sSub>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𝑥</m:t>
                          </m:r>
                        </m:e>
                        <m:sub>
                          <m:r>
                            <a:rPr lang="es-ES" sz="3200" i="1">
                              <a:solidFill>
                                <a:schemeClr val="bg1"/>
                              </a:solidFill>
                              <a:effectLst>
                                <a:outerShdw blurRad="38100" dist="38100" dir="2700000" algn="tl">
                                  <a:srgbClr val="000000">
                                    <a:alpha val="43137"/>
                                  </a:srgbClr>
                                </a:outerShdw>
                              </a:effectLst>
                              <a:latin typeface="Cambria Math"/>
                            </a:rPr>
                            <m:t>𝑛</m:t>
                          </m:r>
                        </m:sub>
                      </m:sSub>
                    </m:oMath>
                  </m:oMathPara>
                </a14:m>
                <a:endParaRPr lang="en-US" sz="3200" dirty="0">
                  <a:solidFill>
                    <a:schemeClr val="bg1"/>
                  </a:solidFill>
                  <a:effectLst>
                    <a:outerShdw blurRad="38100" dist="38100" dir="2700000" algn="tl">
                      <a:srgbClr val="000000">
                        <a:alpha val="43137"/>
                      </a:srgbClr>
                    </a:outerShdw>
                  </a:effectLst>
                </a:endParaRPr>
              </a:p>
              <a:p>
                <a:r>
                  <a:rPr lang="es-ES" sz="3200" dirty="0">
                    <a:solidFill>
                      <a:schemeClr val="bg1"/>
                    </a:solidFill>
                    <a:effectLst>
                      <a:outerShdw blurRad="38100" dist="38100" dir="2700000" algn="tl">
                        <a:srgbClr val="000000">
                          <a:alpha val="43137"/>
                        </a:srgbClr>
                      </a:outerShdw>
                    </a:effectLst>
                  </a:rPr>
                  <a:t>                                           …………………</a:t>
                </a:r>
                <a:endParaRPr lang="en-US" sz="3200" dirty="0">
                  <a:solidFill>
                    <a:schemeClr val="bg1"/>
                  </a:solidFill>
                  <a:effectLst>
                    <a:outerShdw blurRad="38100" dist="38100" dir="2700000" algn="tl">
                      <a:srgbClr val="000000">
                        <a:alpha val="43137"/>
                      </a:srgbClr>
                    </a:outerShdw>
                  </a:effectLst>
                </a:endParaRPr>
              </a:p>
              <a:p>
                <a:pPr/>
                <a14:m>
                  <m:oMathPara xmlns:m="http://schemas.openxmlformats.org/officeDocument/2006/math">
                    <m:oMathParaPr>
                      <m:jc m:val="centerGroup"/>
                    </m:oMathParaPr>
                    <m:oMath xmlns:m="http://schemas.openxmlformats.org/officeDocument/2006/math">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 </m:t>
                          </m:r>
                          <m:r>
                            <a:rPr lang="es-ES" sz="3200" i="1">
                              <a:solidFill>
                                <a:schemeClr val="bg1"/>
                              </a:solidFill>
                              <a:effectLst>
                                <a:outerShdw blurRad="38100" dist="38100" dir="2700000" algn="tl">
                                  <a:srgbClr val="000000">
                                    <a:alpha val="43137"/>
                                  </a:srgbClr>
                                </a:outerShdw>
                              </a:effectLst>
                              <a:latin typeface="Cambria Math"/>
                            </a:rPr>
                            <m:t>𝑧</m:t>
                          </m:r>
                        </m:e>
                        <m:sub>
                          <m:r>
                            <a:rPr lang="es-ES" sz="3200" i="1">
                              <a:solidFill>
                                <a:schemeClr val="bg1"/>
                              </a:solidFill>
                              <a:effectLst>
                                <a:outerShdw blurRad="38100" dist="38100" dir="2700000" algn="tl">
                                  <a:srgbClr val="000000">
                                    <a:alpha val="43137"/>
                                  </a:srgbClr>
                                </a:outerShdw>
                              </a:effectLst>
                              <a:latin typeface="Cambria Math"/>
                            </a:rPr>
                            <m:t>𝑛</m:t>
                          </m:r>
                        </m:sub>
                      </m:sSub>
                      <m:r>
                        <a:rPr lang="es-ES" sz="3200" i="1">
                          <a:solidFill>
                            <a:schemeClr val="bg1"/>
                          </a:solidFill>
                          <a:effectLst>
                            <a:outerShdw blurRad="38100" dist="38100" dir="2700000" algn="tl">
                              <a:srgbClr val="000000">
                                <a:alpha val="43137"/>
                              </a:srgbClr>
                            </a:outerShdw>
                          </a:effectLst>
                          <a:latin typeface="Cambria Math"/>
                        </a:rPr>
                        <m:t>= </m:t>
                      </m:r>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𝑎</m:t>
                          </m:r>
                        </m:e>
                        <m:sub>
                          <m:r>
                            <a:rPr lang="es-ES" sz="3200" i="1">
                              <a:solidFill>
                                <a:schemeClr val="bg1"/>
                              </a:solidFill>
                              <a:effectLst>
                                <a:outerShdw blurRad="38100" dist="38100" dir="2700000" algn="tl">
                                  <a:srgbClr val="000000">
                                    <a:alpha val="43137"/>
                                  </a:srgbClr>
                                </a:outerShdw>
                              </a:effectLst>
                              <a:latin typeface="Cambria Math"/>
                            </a:rPr>
                            <m:t>𝑛</m:t>
                          </m:r>
                          <m:r>
                            <a:rPr lang="es-ES" sz="3200" i="1">
                              <a:solidFill>
                                <a:schemeClr val="bg1"/>
                              </a:solidFill>
                              <a:effectLst>
                                <a:outerShdw blurRad="38100" dist="38100" dir="2700000" algn="tl">
                                  <a:srgbClr val="000000">
                                    <a:alpha val="43137"/>
                                  </a:srgbClr>
                                </a:outerShdw>
                              </a:effectLst>
                              <a:latin typeface="Cambria Math"/>
                            </a:rPr>
                            <m:t>,1</m:t>
                          </m:r>
                        </m:sub>
                      </m:sSub>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𝑥</m:t>
                          </m:r>
                        </m:e>
                        <m:sub>
                          <m:r>
                            <a:rPr lang="es-ES" sz="3200" i="1">
                              <a:solidFill>
                                <a:schemeClr val="bg1"/>
                              </a:solidFill>
                              <a:effectLst>
                                <a:outerShdw blurRad="38100" dist="38100" dir="2700000" algn="tl">
                                  <a:srgbClr val="000000">
                                    <a:alpha val="43137"/>
                                  </a:srgbClr>
                                </a:outerShdw>
                              </a:effectLst>
                              <a:latin typeface="Cambria Math"/>
                            </a:rPr>
                            <m:t>1</m:t>
                          </m:r>
                        </m:sub>
                      </m:sSub>
                      <m:r>
                        <a:rPr lang="es-ES" sz="3200" i="1">
                          <a:solidFill>
                            <a:schemeClr val="bg1"/>
                          </a:solidFill>
                          <a:effectLst>
                            <a:outerShdw blurRad="38100" dist="38100" dir="2700000" algn="tl">
                              <a:srgbClr val="000000">
                                <a:alpha val="43137"/>
                              </a:srgbClr>
                            </a:outerShdw>
                          </a:effectLst>
                          <a:latin typeface="Cambria Math"/>
                        </a:rPr>
                        <m:t>+</m:t>
                      </m:r>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𝑎</m:t>
                          </m:r>
                        </m:e>
                        <m:sub>
                          <m:r>
                            <a:rPr lang="es-ES" sz="3200" i="1">
                              <a:solidFill>
                                <a:schemeClr val="bg1"/>
                              </a:solidFill>
                              <a:effectLst>
                                <a:outerShdw blurRad="38100" dist="38100" dir="2700000" algn="tl">
                                  <a:srgbClr val="000000">
                                    <a:alpha val="43137"/>
                                  </a:srgbClr>
                                </a:outerShdw>
                              </a:effectLst>
                              <a:latin typeface="Cambria Math"/>
                            </a:rPr>
                            <m:t>𝑛</m:t>
                          </m:r>
                          <m:r>
                            <a:rPr lang="es-ES" sz="3200" i="1">
                              <a:solidFill>
                                <a:schemeClr val="bg1"/>
                              </a:solidFill>
                              <a:effectLst>
                                <a:outerShdw blurRad="38100" dist="38100" dir="2700000" algn="tl">
                                  <a:srgbClr val="000000">
                                    <a:alpha val="43137"/>
                                  </a:srgbClr>
                                </a:outerShdw>
                              </a:effectLst>
                              <a:latin typeface="Cambria Math"/>
                            </a:rPr>
                            <m:t>,2</m:t>
                          </m:r>
                        </m:sub>
                      </m:sSub>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𝑥</m:t>
                          </m:r>
                        </m:e>
                        <m:sub>
                          <m:r>
                            <a:rPr lang="es-ES" sz="3200" i="1">
                              <a:solidFill>
                                <a:schemeClr val="bg1"/>
                              </a:solidFill>
                              <a:effectLst>
                                <a:outerShdw blurRad="38100" dist="38100" dir="2700000" algn="tl">
                                  <a:srgbClr val="000000">
                                    <a:alpha val="43137"/>
                                  </a:srgbClr>
                                </a:outerShdw>
                              </a:effectLst>
                              <a:latin typeface="Cambria Math"/>
                            </a:rPr>
                            <m:t>2</m:t>
                          </m:r>
                        </m:sub>
                      </m:sSub>
                      <m:r>
                        <a:rPr lang="es-ES" sz="3200" i="1">
                          <a:solidFill>
                            <a:schemeClr val="bg1"/>
                          </a:solidFill>
                          <a:effectLst>
                            <a:outerShdw blurRad="38100" dist="38100" dir="2700000" algn="tl">
                              <a:srgbClr val="000000">
                                <a:alpha val="43137"/>
                              </a:srgbClr>
                            </a:outerShdw>
                          </a:effectLst>
                          <a:latin typeface="Cambria Math"/>
                        </a:rPr>
                        <m:t>+…+</m:t>
                      </m:r>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𝑎</m:t>
                          </m:r>
                        </m:e>
                        <m:sub>
                          <m:r>
                            <a:rPr lang="es-ES" sz="3200" i="1">
                              <a:solidFill>
                                <a:schemeClr val="bg1"/>
                              </a:solidFill>
                              <a:effectLst>
                                <a:outerShdw blurRad="38100" dist="38100" dir="2700000" algn="tl">
                                  <a:srgbClr val="000000">
                                    <a:alpha val="43137"/>
                                  </a:srgbClr>
                                </a:outerShdw>
                              </a:effectLst>
                              <a:latin typeface="Cambria Math"/>
                            </a:rPr>
                            <m:t>𝑛</m:t>
                          </m:r>
                          <m:r>
                            <a:rPr lang="es-ES" sz="3200" i="1">
                              <a:solidFill>
                                <a:schemeClr val="bg1"/>
                              </a:solidFill>
                              <a:effectLst>
                                <a:outerShdw blurRad="38100" dist="38100" dir="2700000" algn="tl">
                                  <a:srgbClr val="000000">
                                    <a:alpha val="43137"/>
                                  </a:srgbClr>
                                </a:outerShdw>
                              </a:effectLst>
                              <a:latin typeface="Cambria Math"/>
                            </a:rPr>
                            <m:t>,</m:t>
                          </m:r>
                          <m:r>
                            <a:rPr lang="es-ES" sz="3200" i="1">
                              <a:solidFill>
                                <a:schemeClr val="bg1"/>
                              </a:solidFill>
                              <a:effectLst>
                                <a:outerShdw blurRad="38100" dist="38100" dir="2700000" algn="tl">
                                  <a:srgbClr val="000000">
                                    <a:alpha val="43137"/>
                                  </a:srgbClr>
                                </a:outerShdw>
                              </a:effectLst>
                              <a:latin typeface="Cambria Math"/>
                            </a:rPr>
                            <m:t>𝑛</m:t>
                          </m:r>
                        </m:sub>
                      </m:sSub>
                      <m:sSub>
                        <m:sSub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200" i="1">
                              <a:solidFill>
                                <a:schemeClr val="bg1"/>
                              </a:solidFill>
                              <a:effectLst>
                                <a:outerShdw blurRad="38100" dist="38100" dir="2700000" algn="tl">
                                  <a:srgbClr val="000000">
                                    <a:alpha val="43137"/>
                                  </a:srgbClr>
                                </a:outerShdw>
                              </a:effectLst>
                              <a:latin typeface="Cambria Math"/>
                            </a:rPr>
                            <m:t>𝑥</m:t>
                          </m:r>
                        </m:e>
                        <m:sub>
                          <m:r>
                            <a:rPr lang="es-ES" sz="3200" i="1">
                              <a:solidFill>
                                <a:schemeClr val="bg1"/>
                              </a:solidFill>
                              <a:effectLst>
                                <a:outerShdw blurRad="38100" dist="38100" dir="2700000" algn="tl">
                                  <a:srgbClr val="000000">
                                    <a:alpha val="43137"/>
                                  </a:srgbClr>
                                </a:outerShdw>
                              </a:effectLst>
                              <a:latin typeface="Cambria Math"/>
                            </a:rPr>
                            <m:t>𝑛</m:t>
                          </m:r>
                        </m:sub>
                      </m:sSub>
                    </m:oMath>
                  </m:oMathPara>
                </a14:m>
                <a:endParaRPr lang="en-US" sz="3200" dirty="0">
                  <a:solidFill>
                    <a:schemeClr val="bg1"/>
                  </a:solidFill>
                  <a:effectLst>
                    <a:outerShdw blurRad="38100" dist="38100" dir="2700000" algn="tl">
                      <a:srgbClr val="000000">
                        <a:alpha val="43137"/>
                      </a:srgbClr>
                    </a:outerShdw>
                  </a:effectLst>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612778" y="1977684"/>
                <a:ext cx="7703641" cy="2126929"/>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78512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626863" y="-202406"/>
            <a:ext cx="8136904" cy="1102519"/>
          </a:xfrm>
        </p:spPr>
        <p:txBody>
          <a:bodyPr>
            <a:normAutofit/>
          </a:bodyPr>
          <a:lstStyle/>
          <a:p>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Medición del riesgo de exposición usando ACP</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7 CuadroTexto"/>
              <p:cNvSpPr txBox="1"/>
              <p:nvPr/>
            </p:nvSpPr>
            <p:spPr>
              <a:xfrm>
                <a:off x="-90555" y="3147814"/>
                <a:ext cx="9361040" cy="10308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bg1"/>
                              </a:solidFill>
                              <a:latin typeface="Cambria Math" panose="02040503050406030204" pitchFamily="18" charset="0"/>
                            </a:rPr>
                          </m:ctrlPr>
                        </m:sSubPr>
                        <m:e>
                          <m:r>
                            <a:rPr lang="es-ES" sz="2200" i="1">
                              <a:solidFill>
                                <a:schemeClr val="bg1"/>
                              </a:solidFill>
                              <a:latin typeface="Cambria Math"/>
                            </a:rPr>
                            <m:t>𝑆</m:t>
                          </m:r>
                        </m:e>
                        <m:sub>
                          <m:r>
                            <a:rPr lang="es-ES" sz="2200" i="1">
                              <a:solidFill>
                                <a:schemeClr val="bg1"/>
                              </a:solidFill>
                              <a:latin typeface="Cambria Math"/>
                            </a:rPr>
                            <m:t>𝑞</m:t>
                          </m:r>
                        </m:sub>
                      </m:sSub>
                      <m:r>
                        <a:rPr lang="es-ES" sz="2200" i="1">
                          <a:solidFill>
                            <a:schemeClr val="bg1"/>
                          </a:solidFill>
                          <a:latin typeface="Cambria Math"/>
                        </a:rPr>
                        <m:t>={</m:t>
                      </m:r>
                      <m:sSub>
                        <m:sSubPr>
                          <m:ctrlPr>
                            <a:rPr lang="en-US" sz="2200" i="1">
                              <a:solidFill>
                                <a:schemeClr val="bg1"/>
                              </a:solidFill>
                              <a:latin typeface="Cambria Math" panose="02040503050406030204" pitchFamily="18" charset="0"/>
                            </a:rPr>
                          </m:ctrlPr>
                        </m:sSubPr>
                        <m:e>
                          <m:r>
                            <a:rPr lang="es-ES" sz="2200" i="1">
                              <a:solidFill>
                                <a:schemeClr val="bg1"/>
                              </a:solidFill>
                              <a:latin typeface="Cambria Math"/>
                            </a:rPr>
                            <m:t>𝑧</m:t>
                          </m:r>
                        </m:e>
                        <m:sub>
                          <m:r>
                            <a:rPr lang="es-ES" sz="2200" i="1">
                              <a:solidFill>
                                <a:schemeClr val="bg1"/>
                              </a:solidFill>
                              <a:latin typeface="Cambria Math"/>
                            </a:rPr>
                            <m:t>1</m:t>
                          </m:r>
                        </m:sub>
                      </m:sSub>
                      <m:r>
                        <a:rPr lang="es-ES" sz="2200" i="1">
                          <a:solidFill>
                            <a:schemeClr val="bg1"/>
                          </a:solidFill>
                          <a:latin typeface="Cambria Math"/>
                        </a:rPr>
                        <m:t>,</m:t>
                      </m:r>
                      <m:sSub>
                        <m:sSubPr>
                          <m:ctrlPr>
                            <a:rPr lang="en-US" sz="2200" i="1">
                              <a:solidFill>
                                <a:schemeClr val="bg1"/>
                              </a:solidFill>
                              <a:latin typeface="Cambria Math" panose="02040503050406030204" pitchFamily="18" charset="0"/>
                            </a:rPr>
                          </m:ctrlPr>
                        </m:sSubPr>
                        <m:e>
                          <m:r>
                            <a:rPr lang="es-ES" sz="2200" i="1">
                              <a:solidFill>
                                <a:schemeClr val="bg1"/>
                              </a:solidFill>
                              <a:latin typeface="Cambria Math"/>
                            </a:rPr>
                            <m:t>𝑧</m:t>
                          </m:r>
                        </m:e>
                        <m:sub>
                          <m:r>
                            <a:rPr lang="es-ES" sz="2200" i="1">
                              <a:solidFill>
                                <a:schemeClr val="bg1"/>
                              </a:solidFill>
                              <a:latin typeface="Cambria Math"/>
                            </a:rPr>
                            <m:t>2</m:t>
                          </m:r>
                        </m:sub>
                      </m:sSub>
                      <m:r>
                        <a:rPr lang="es-ES" sz="2200" i="1">
                          <a:solidFill>
                            <a:schemeClr val="bg1"/>
                          </a:solidFill>
                          <a:latin typeface="Cambria Math"/>
                        </a:rPr>
                        <m:t>,…</m:t>
                      </m:r>
                      <m:sSub>
                        <m:sSubPr>
                          <m:ctrlPr>
                            <a:rPr lang="en-US" sz="2200" i="1">
                              <a:solidFill>
                                <a:schemeClr val="bg1"/>
                              </a:solidFill>
                              <a:latin typeface="Cambria Math" panose="02040503050406030204" pitchFamily="18" charset="0"/>
                            </a:rPr>
                          </m:ctrlPr>
                        </m:sSubPr>
                        <m:e>
                          <m:r>
                            <a:rPr lang="es-ES" sz="2200" i="1">
                              <a:solidFill>
                                <a:schemeClr val="bg1"/>
                              </a:solidFill>
                              <a:latin typeface="Cambria Math"/>
                            </a:rPr>
                            <m:t>𝑧</m:t>
                          </m:r>
                        </m:e>
                        <m:sub>
                          <m:r>
                            <a:rPr lang="es-ES" sz="2200" i="1">
                              <a:solidFill>
                                <a:schemeClr val="bg1"/>
                              </a:solidFill>
                              <a:latin typeface="Cambria Math"/>
                            </a:rPr>
                            <m:t>𝑞</m:t>
                          </m:r>
                        </m:sub>
                      </m:sSub>
                      <m:r>
                        <a:rPr lang="es-ES" sz="2200" i="1">
                          <a:solidFill>
                            <a:schemeClr val="bg1"/>
                          </a:solidFill>
                          <a:latin typeface="Cambria Math"/>
                        </a:rPr>
                        <m:t>/</m:t>
                      </m:r>
                      <m:r>
                        <a:rPr lang="es-ES" sz="2200" i="1">
                          <a:solidFill>
                            <a:schemeClr val="bg1"/>
                          </a:solidFill>
                          <a:latin typeface="Cambria Math"/>
                        </a:rPr>
                        <m:t>𝑣𝑎𝑟</m:t>
                      </m:r>
                      <m:r>
                        <a:rPr lang="es-ES" sz="2200" i="1">
                          <a:solidFill>
                            <a:schemeClr val="bg1"/>
                          </a:solidFill>
                          <a:latin typeface="Cambria Math"/>
                        </a:rPr>
                        <m:t>(</m:t>
                      </m:r>
                      <m:sSub>
                        <m:sSubPr>
                          <m:ctrlPr>
                            <a:rPr lang="en-US" sz="2200" i="1">
                              <a:solidFill>
                                <a:schemeClr val="bg1"/>
                              </a:solidFill>
                              <a:latin typeface="Cambria Math" panose="02040503050406030204" pitchFamily="18" charset="0"/>
                            </a:rPr>
                          </m:ctrlPr>
                        </m:sSubPr>
                        <m:e>
                          <m:r>
                            <a:rPr lang="es-ES" sz="2200" i="1">
                              <a:solidFill>
                                <a:schemeClr val="bg1"/>
                              </a:solidFill>
                              <a:latin typeface="Cambria Math"/>
                            </a:rPr>
                            <m:t>𝑧</m:t>
                          </m:r>
                        </m:e>
                        <m:sub>
                          <m:r>
                            <a:rPr lang="es-ES" sz="2200" i="1">
                              <a:solidFill>
                                <a:schemeClr val="bg1"/>
                              </a:solidFill>
                              <a:latin typeface="Cambria Math"/>
                            </a:rPr>
                            <m:t>1</m:t>
                          </m:r>
                        </m:sub>
                      </m:sSub>
                      <m:r>
                        <a:rPr lang="es-ES" sz="2200" i="1">
                          <a:solidFill>
                            <a:schemeClr val="bg1"/>
                          </a:solidFill>
                          <a:latin typeface="Cambria Math"/>
                        </a:rPr>
                        <m:t>)&gt;</m:t>
                      </m:r>
                      <m:r>
                        <a:rPr lang="es-ES" sz="2200" i="1">
                          <a:solidFill>
                            <a:schemeClr val="bg1"/>
                          </a:solidFill>
                          <a:latin typeface="Cambria Math"/>
                        </a:rPr>
                        <m:t>𝑣𝑎𝑟</m:t>
                      </m:r>
                      <m:r>
                        <a:rPr lang="es-ES" sz="2200" i="1">
                          <a:solidFill>
                            <a:schemeClr val="bg1"/>
                          </a:solidFill>
                          <a:latin typeface="Cambria Math"/>
                        </a:rPr>
                        <m:t>(</m:t>
                      </m:r>
                      <m:sSub>
                        <m:sSubPr>
                          <m:ctrlPr>
                            <a:rPr lang="en-US" sz="2200" i="1">
                              <a:solidFill>
                                <a:schemeClr val="bg1"/>
                              </a:solidFill>
                              <a:latin typeface="Cambria Math" panose="02040503050406030204" pitchFamily="18" charset="0"/>
                            </a:rPr>
                          </m:ctrlPr>
                        </m:sSubPr>
                        <m:e>
                          <m:r>
                            <a:rPr lang="es-ES" sz="2200" i="1">
                              <a:solidFill>
                                <a:schemeClr val="bg1"/>
                              </a:solidFill>
                              <a:latin typeface="Cambria Math"/>
                            </a:rPr>
                            <m:t>𝑧</m:t>
                          </m:r>
                        </m:e>
                        <m:sub>
                          <m:r>
                            <a:rPr lang="es-ES" sz="2200" i="1">
                              <a:solidFill>
                                <a:schemeClr val="bg1"/>
                              </a:solidFill>
                              <a:latin typeface="Cambria Math"/>
                            </a:rPr>
                            <m:t>2</m:t>
                          </m:r>
                        </m:sub>
                      </m:sSub>
                      <m:r>
                        <a:rPr lang="es-ES" sz="2200" i="1">
                          <a:solidFill>
                            <a:schemeClr val="bg1"/>
                          </a:solidFill>
                          <a:latin typeface="Cambria Math"/>
                        </a:rPr>
                        <m:t>)&gt;…&gt;</m:t>
                      </m:r>
                      <m:r>
                        <a:rPr lang="es-ES" sz="2200" i="1">
                          <a:solidFill>
                            <a:schemeClr val="bg1"/>
                          </a:solidFill>
                          <a:latin typeface="Cambria Math"/>
                        </a:rPr>
                        <m:t>𝑣𝑎𝑟</m:t>
                      </m:r>
                      <m:d>
                        <m:dPr>
                          <m:ctrlPr>
                            <a:rPr lang="en-US" sz="2200" i="1">
                              <a:solidFill>
                                <a:schemeClr val="bg1"/>
                              </a:solidFill>
                              <a:latin typeface="Cambria Math" panose="02040503050406030204" pitchFamily="18" charset="0"/>
                            </a:rPr>
                          </m:ctrlPr>
                        </m:dPr>
                        <m:e>
                          <m:sSub>
                            <m:sSubPr>
                              <m:ctrlPr>
                                <a:rPr lang="en-US" sz="2200" i="1">
                                  <a:solidFill>
                                    <a:schemeClr val="bg1"/>
                                  </a:solidFill>
                                  <a:latin typeface="Cambria Math" panose="02040503050406030204" pitchFamily="18" charset="0"/>
                                </a:rPr>
                              </m:ctrlPr>
                            </m:sSubPr>
                            <m:e>
                              <m:r>
                                <a:rPr lang="es-ES" sz="2200" i="1">
                                  <a:solidFill>
                                    <a:schemeClr val="bg1"/>
                                  </a:solidFill>
                                  <a:latin typeface="Cambria Math"/>
                                </a:rPr>
                                <m:t>𝑧</m:t>
                              </m:r>
                            </m:e>
                            <m:sub>
                              <m:r>
                                <a:rPr lang="es-ES" sz="2200" i="1">
                                  <a:solidFill>
                                    <a:schemeClr val="bg1"/>
                                  </a:solidFill>
                                  <a:latin typeface="Cambria Math"/>
                                </a:rPr>
                                <m:t>𝑞</m:t>
                              </m:r>
                            </m:sub>
                          </m:sSub>
                        </m:e>
                      </m:d>
                      <m:r>
                        <a:rPr lang="es-ES" sz="2200" i="1">
                          <a:solidFill>
                            <a:schemeClr val="bg1"/>
                          </a:solidFill>
                          <a:latin typeface="Cambria Math"/>
                        </a:rPr>
                        <m:t> </m:t>
                      </m:r>
                      <m:r>
                        <a:rPr lang="es-ES" sz="2200" i="1">
                          <a:solidFill>
                            <a:schemeClr val="bg1"/>
                          </a:solidFill>
                          <a:latin typeface="Cambria Math"/>
                        </a:rPr>
                        <m:t>𝑦</m:t>
                      </m:r>
                      <m:r>
                        <a:rPr lang="es-ES" sz="2200" i="1">
                          <a:solidFill>
                            <a:schemeClr val="bg1"/>
                          </a:solidFill>
                          <a:latin typeface="Cambria Math"/>
                        </a:rPr>
                        <m:t>  </m:t>
                      </m:r>
                      <m:f>
                        <m:fPr>
                          <m:ctrlPr>
                            <a:rPr lang="en-US" sz="2200" i="1">
                              <a:solidFill>
                                <a:schemeClr val="bg1"/>
                              </a:solidFill>
                              <a:latin typeface="Cambria Math" panose="02040503050406030204" pitchFamily="18" charset="0"/>
                            </a:rPr>
                          </m:ctrlPr>
                        </m:fPr>
                        <m:num>
                          <m:nary>
                            <m:naryPr>
                              <m:chr m:val="∑"/>
                              <m:limLoc m:val="undOvr"/>
                              <m:grow m:val="on"/>
                              <m:ctrlPr>
                                <a:rPr lang="en-US" sz="2200" i="1">
                                  <a:solidFill>
                                    <a:schemeClr val="bg1"/>
                                  </a:solidFill>
                                  <a:latin typeface="Cambria Math" panose="02040503050406030204" pitchFamily="18" charset="0"/>
                                </a:rPr>
                              </m:ctrlPr>
                            </m:naryPr>
                            <m:sub>
                              <m:r>
                                <a:rPr lang="es-ES" sz="2200" i="1">
                                  <a:solidFill>
                                    <a:schemeClr val="bg1"/>
                                  </a:solidFill>
                                  <a:latin typeface="Cambria Math"/>
                                </a:rPr>
                                <m:t>𝑖</m:t>
                              </m:r>
                              <m:r>
                                <a:rPr lang="es-ES" sz="2200" i="1">
                                  <a:solidFill>
                                    <a:schemeClr val="bg1"/>
                                  </a:solidFill>
                                  <a:latin typeface="Cambria Math"/>
                                </a:rPr>
                                <m:t>=1</m:t>
                              </m:r>
                            </m:sub>
                            <m:sup>
                              <m:r>
                                <a:rPr lang="es-ES" sz="2200" i="1">
                                  <a:solidFill>
                                    <a:schemeClr val="bg1"/>
                                  </a:solidFill>
                                  <a:latin typeface="Cambria Math"/>
                                </a:rPr>
                                <m:t>𝑞</m:t>
                              </m:r>
                            </m:sup>
                            <m:e>
                              <m:r>
                                <a:rPr lang="es-ES" sz="2200" i="1">
                                  <a:solidFill>
                                    <a:schemeClr val="bg1"/>
                                  </a:solidFill>
                                  <a:latin typeface="Cambria Math"/>
                                </a:rPr>
                                <m:t>𝑣𝑎𝑟</m:t>
                              </m:r>
                              <m:r>
                                <a:rPr lang="es-ES" sz="2200" i="1">
                                  <a:solidFill>
                                    <a:schemeClr val="bg1"/>
                                  </a:solidFill>
                                  <a:latin typeface="Cambria Math"/>
                                </a:rPr>
                                <m:t>(</m:t>
                              </m:r>
                              <m:sSub>
                                <m:sSubPr>
                                  <m:ctrlPr>
                                    <a:rPr lang="en-US" sz="2200" i="1">
                                      <a:solidFill>
                                        <a:schemeClr val="bg1"/>
                                      </a:solidFill>
                                      <a:latin typeface="Cambria Math" panose="02040503050406030204" pitchFamily="18" charset="0"/>
                                    </a:rPr>
                                  </m:ctrlPr>
                                </m:sSubPr>
                                <m:e>
                                  <m:r>
                                    <a:rPr lang="es-ES" sz="2200" i="1">
                                      <a:solidFill>
                                        <a:schemeClr val="bg1"/>
                                      </a:solidFill>
                                      <a:latin typeface="Cambria Math"/>
                                    </a:rPr>
                                    <m:t>𝑧</m:t>
                                  </m:r>
                                </m:e>
                                <m:sub>
                                  <m:r>
                                    <a:rPr lang="es-ES" sz="2200" i="1">
                                      <a:solidFill>
                                        <a:schemeClr val="bg1"/>
                                      </a:solidFill>
                                      <a:latin typeface="Cambria Math"/>
                                    </a:rPr>
                                    <m:t>𝑖</m:t>
                                  </m:r>
                                </m:sub>
                              </m:sSub>
                              <m:r>
                                <a:rPr lang="es-ES" sz="2200" i="1">
                                  <a:solidFill>
                                    <a:schemeClr val="bg1"/>
                                  </a:solidFill>
                                  <a:latin typeface="Cambria Math"/>
                                </a:rPr>
                                <m:t>)</m:t>
                              </m:r>
                            </m:e>
                          </m:nary>
                        </m:num>
                        <m:den>
                          <m:nary>
                            <m:naryPr>
                              <m:chr m:val="∑"/>
                              <m:limLoc m:val="undOvr"/>
                              <m:grow m:val="on"/>
                              <m:ctrlPr>
                                <a:rPr lang="en-US" sz="2200" i="1">
                                  <a:solidFill>
                                    <a:schemeClr val="bg1"/>
                                  </a:solidFill>
                                  <a:latin typeface="Cambria Math" panose="02040503050406030204" pitchFamily="18" charset="0"/>
                                </a:rPr>
                              </m:ctrlPr>
                            </m:naryPr>
                            <m:sub>
                              <m:r>
                                <a:rPr lang="es-ES" sz="2200" i="1">
                                  <a:solidFill>
                                    <a:schemeClr val="bg1"/>
                                  </a:solidFill>
                                  <a:latin typeface="Cambria Math"/>
                                </a:rPr>
                                <m:t>𝑖</m:t>
                              </m:r>
                              <m:r>
                                <a:rPr lang="es-ES" sz="2200" i="1">
                                  <a:solidFill>
                                    <a:schemeClr val="bg1"/>
                                  </a:solidFill>
                                  <a:latin typeface="Cambria Math"/>
                                </a:rPr>
                                <m:t>=1</m:t>
                              </m:r>
                            </m:sub>
                            <m:sup>
                              <m:r>
                                <a:rPr lang="es-ES" sz="2200" i="1">
                                  <a:solidFill>
                                    <a:schemeClr val="bg1"/>
                                  </a:solidFill>
                                  <a:latin typeface="Cambria Math"/>
                                </a:rPr>
                                <m:t>𝑛</m:t>
                              </m:r>
                            </m:sup>
                            <m:e>
                              <m:r>
                                <a:rPr lang="es-ES" sz="2200" i="1">
                                  <a:solidFill>
                                    <a:schemeClr val="bg1"/>
                                  </a:solidFill>
                                  <a:latin typeface="Cambria Math"/>
                                </a:rPr>
                                <m:t>𝑣𝑎𝑟</m:t>
                              </m:r>
                              <m:r>
                                <a:rPr lang="es-ES" sz="2200" i="1">
                                  <a:solidFill>
                                    <a:schemeClr val="bg1"/>
                                  </a:solidFill>
                                  <a:latin typeface="Cambria Math"/>
                                </a:rPr>
                                <m:t>(</m:t>
                              </m:r>
                              <m:sSub>
                                <m:sSubPr>
                                  <m:ctrlPr>
                                    <a:rPr lang="en-US" sz="2200" i="1">
                                      <a:solidFill>
                                        <a:schemeClr val="bg1"/>
                                      </a:solidFill>
                                      <a:latin typeface="Cambria Math" panose="02040503050406030204" pitchFamily="18" charset="0"/>
                                    </a:rPr>
                                  </m:ctrlPr>
                                </m:sSubPr>
                                <m:e>
                                  <m:r>
                                    <a:rPr lang="es-ES" sz="2200" i="1">
                                      <a:solidFill>
                                        <a:schemeClr val="bg1"/>
                                      </a:solidFill>
                                      <a:latin typeface="Cambria Math"/>
                                    </a:rPr>
                                    <m:t>𝑧</m:t>
                                  </m:r>
                                </m:e>
                                <m:sub>
                                  <m:r>
                                    <a:rPr lang="es-ES" sz="2200" i="1">
                                      <a:solidFill>
                                        <a:schemeClr val="bg1"/>
                                      </a:solidFill>
                                      <a:latin typeface="Cambria Math"/>
                                    </a:rPr>
                                    <m:t>𝑖</m:t>
                                  </m:r>
                                </m:sub>
                              </m:sSub>
                              <m:r>
                                <a:rPr lang="es-ES" sz="2200" i="1">
                                  <a:solidFill>
                                    <a:schemeClr val="bg1"/>
                                  </a:solidFill>
                                  <a:latin typeface="Cambria Math"/>
                                </a:rPr>
                                <m:t>)</m:t>
                              </m:r>
                            </m:e>
                          </m:nary>
                        </m:den>
                      </m:f>
                      <m:r>
                        <a:rPr lang="es-ES" sz="2200" i="1">
                          <a:solidFill>
                            <a:schemeClr val="bg1"/>
                          </a:solidFill>
                          <a:latin typeface="Cambria Math"/>
                        </a:rPr>
                        <m:t>≥0.8}</m:t>
                      </m:r>
                    </m:oMath>
                  </m:oMathPara>
                </a14:m>
                <a:endParaRPr lang="en-US" sz="2200" dirty="0">
                  <a:solidFill>
                    <a:schemeClr val="bg1"/>
                  </a:solidFill>
                </a:endParaRPr>
              </a:p>
            </p:txBody>
          </p:sp>
        </mc:Choice>
        <mc:Fallback xmlns="">
          <p:sp>
            <p:nvSpPr>
              <p:cNvPr id="8" name="7 CuadroTexto"/>
              <p:cNvSpPr txBox="1">
                <a:spLocks noRot="1" noChangeAspect="1" noMove="1" noResize="1" noEditPoints="1" noAdjustHandles="1" noChangeArrowheads="1" noChangeShapeType="1" noTextEdit="1"/>
              </p:cNvSpPr>
              <p:nvPr/>
            </p:nvSpPr>
            <p:spPr>
              <a:xfrm>
                <a:off x="-90555" y="3147814"/>
                <a:ext cx="9361040" cy="103086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8 CuadroTexto"/>
              <p:cNvSpPr txBox="1"/>
              <p:nvPr/>
            </p:nvSpPr>
            <p:spPr>
              <a:xfrm>
                <a:off x="460378" y="753428"/>
                <a:ext cx="8303389" cy="1938992"/>
              </a:xfrm>
              <a:prstGeom prst="rect">
                <a:avLst/>
              </a:prstGeom>
              <a:noFill/>
            </p:spPr>
            <p:txBody>
              <a:bodyPr wrap="square" rtlCol="0">
                <a:spAutoFit/>
              </a:bodyPr>
              <a:lstStyle/>
              <a:p>
                <a:pPr algn="just"/>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 espera que el número de componentes seleccionadas sea menor al número total,  </a:t>
                </a:r>
                <a14:m>
                  <m:oMath xmlns:m="http://schemas.openxmlformats.org/officeDocument/2006/math">
                    <m:r>
                      <a:rPr lang="es-ES" sz="2400" i="1">
                        <a:solidFill>
                          <a:schemeClr val="bg1"/>
                        </a:solidFill>
                        <a:effectLst>
                          <a:outerShdw blurRad="38100" dist="38100" dir="2700000" algn="tl">
                            <a:srgbClr val="000000">
                              <a:alpha val="43137"/>
                            </a:srgbClr>
                          </a:outerShdw>
                        </a:effectLst>
                        <a:latin typeface="Cambria Math"/>
                      </a:rPr>
                      <m:t>𝑞</m:t>
                    </m:r>
                    <m:r>
                      <a:rPr lang="es-ES" sz="2400" i="1">
                        <a:solidFill>
                          <a:schemeClr val="bg1"/>
                        </a:solidFill>
                        <a:effectLst>
                          <a:outerShdw blurRad="38100" dist="38100" dir="2700000" algn="tl">
                            <a:srgbClr val="000000">
                              <a:alpha val="43137"/>
                            </a:srgbClr>
                          </a:outerShdw>
                        </a:effectLst>
                        <a:latin typeface="Cambria Math"/>
                      </a:rPr>
                      <m:t> &lt; </m:t>
                    </m:r>
                    <m:r>
                      <a:rPr lang="es-ES" sz="2400" i="1">
                        <a:solidFill>
                          <a:schemeClr val="bg1"/>
                        </a:solidFill>
                        <a:effectLst>
                          <a:outerShdw blurRad="38100" dist="38100" dir="2700000" algn="tl">
                            <a:srgbClr val="000000">
                              <a:alpha val="43137"/>
                            </a:srgbClr>
                          </a:outerShdw>
                        </a:effectLst>
                        <a:latin typeface="Cambria Math"/>
                      </a:rPr>
                      <m:t>𝑛</m:t>
                    </m:r>
                  </m:oMath>
                </a14:m>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pero en algunos casos todas las componentes pueden ser requeridas para recabar al menos el 80% de varianza. </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mc:Choice>
        <mc:Fallback xmlns="">
          <p:sp>
            <p:nvSpPr>
              <p:cNvPr id="9" name="8 CuadroTexto"/>
              <p:cNvSpPr txBox="1">
                <a:spLocks noRot="1" noChangeAspect="1" noMove="1" noResize="1" noEditPoints="1" noAdjustHandles="1" noChangeArrowheads="1" noChangeShapeType="1" noTextEdit="1"/>
              </p:cNvSpPr>
              <p:nvPr/>
            </p:nvSpPr>
            <p:spPr>
              <a:xfrm>
                <a:off x="460378" y="753428"/>
                <a:ext cx="8303389" cy="1938992"/>
              </a:xfrm>
              <a:prstGeom prst="rect">
                <a:avLst/>
              </a:prstGeom>
              <a:blipFill rotWithShape="1">
                <a:blip r:embed="rId5"/>
                <a:stretch>
                  <a:fillRect l="-1248" t="-2516" r="-1468"/>
                </a:stretch>
              </a:blipFill>
            </p:spPr>
            <p:txBody>
              <a:bodyPr/>
              <a:lstStyle/>
              <a:p>
                <a:r>
                  <a:rPr lang="en-US">
                    <a:noFill/>
                  </a:rPr>
                  <a:t> </a:t>
                </a:r>
              </a:p>
            </p:txBody>
          </p:sp>
        </mc:Fallback>
      </mc:AlternateContent>
    </p:spTree>
    <p:extLst>
      <p:ext uri="{BB962C8B-B14F-4D97-AF65-F5344CB8AC3E}">
        <p14:creationId xmlns:p14="http://schemas.microsoft.com/office/powerpoint/2010/main" val="620779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204955"/>
            <a:ext cx="8136904" cy="1102519"/>
          </a:xfrm>
        </p:spPr>
        <p:txBody>
          <a:bodyPr>
            <a:normAutofit/>
          </a:bodyPr>
          <a:lstStyle/>
          <a:p>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Descomposición Espectral</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4 CuadroTexto"/>
              <p:cNvSpPr txBox="1"/>
              <p:nvPr/>
            </p:nvSpPr>
            <p:spPr>
              <a:xfrm>
                <a:off x="-324544" y="967144"/>
                <a:ext cx="6264696" cy="16046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3600" i="1" smtClean="0">
                          <a:solidFill>
                            <a:schemeClr val="bg1"/>
                          </a:solidFill>
                          <a:effectLst>
                            <a:outerShdw blurRad="38100" dist="38100" dir="2700000" algn="tl">
                              <a:srgbClr val="000000">
                                <a:alpha val="43137"/>
                              </a:srgbClr>
                            </a:outerShdw>
                          </a:effectLst>
                          <a:latin typeface="Cambria Math"/>
                        </a:rPr>
                        <m:t>𝑣𝑎𝑟</m:t>
                      </m:r>
                      <m:d>
                        <m:dPr>
                          <m:ctrlPr>
                            <a:rPr lang="es-ES" sz="3600" i="1" smtClean="0">
                              <a:solidFill>
                                <a:schemeClr val="bg1"/>
                              </a:solidFill>
                              <a:effectLst>
                                <a:outerShdw blurRad="38100" dist="38100" dir="2700000" algn="tl">
                                  <a:srgbClr val="000000">
                                    <a:alpha val="43137"/>
                                  </a:srgbClr>
                                </a:outerShdw>
                              </a:effectLst>
                              <a:latin typeface="Cambria Math" panose="02040503050406030204" pitchFamily="18" charset="0"/>
                            </a:rPr>
                          </m:ctrlPr>
                        </m:dPr>
                        <m:e>
                          <m:sSub>
                            <m:sSubPr>
                              <m:ctrlPr>
                                <a:rPr lang="en-US" sz="36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600" i="1">
                                  <a:solidFill>
                                    <a:schemeClr val="bg1"/>
                                  </a:solidFill>
                                  <a:effectLst>
                                    <a:outerShdw blurRad="38100" dist="38100" dir="2700000" algn="tl">
                                      <a:srgbClr val="000000">
                                        <a:alpha val="43137"/>
                                      </a:srgbClr>
                                    </a:outerShdw>
                                  </a:effectLst>
                                  <a:latin typeface="Cambria Math"/>
                                </a:rPr>
                                <m:t>𝑥</m:t>
                              </m:r>
                            </m:e>
                            <m:sub>
                              <m:r>
                                <a:rPr lang="es-ES" sz="3600" i="1">
                                  <a:solidFill>
                                    <a:schemeClr val="bg1"/>
                                  </a:solidFill>
                                  <a:effectLst>
                                    <a:outerShdw blurRad="38100" dist="38100" dir="2700000" algn="tl">
                                      <a:srgbClr val="000000">
                                        <a:alpha val="43137"/>
                                      </a:srgbClr>
                                    </a:outerShdw>
                                  </a:effectLst>
                                  <a:latin typeface="Cambria Math"/>
                                </a:rPr>
                                <m:t>𝑗</m:t>
                              </m:r>
                            </m:sub>
                          </m:sSub>
                        </m:e>
                      </m:d>
                      <m:r>
                        <a:rPr lang="es-MX" sz="3600" b="0" i="1" smtClean="0">
                          <a:solidFill>
                            <a:schemeClr val="bg1"/>
                          </a:solidFill>
                          <a:effectLst>
                            <a:outerShdw blurRad="38100" dist="38100" dir="2700000" algn="tl">
                              <a:srgbClr val="000000">
                                <a:alpha val="43137"/>
                              </a:srgbClr>
                            </a:outerShdw>
                          </a:effectLst>
                          <a:latin typeface="Cambria Math"/>
                        </a:rPr>
                        <m:t>=</m:t>
                      </m:r>
                      <m:nary>
                        <m:naryPr>
                          <m:chr m:val="∑"/>
                          <m:limLoc m:val="undOvr"/>
                          <m:grow m:val="on"/>
                          <m:ctrlPr>
                            <a:rPr lang="en-US" sz="3600" i="1">
                              <a:solidFill>
                                <a:schemeClr val="bg1"/>
                              </a:solidFill>
                              <a:effectLst>
                                <a:outerShdw blurRad="38100" dist="38100" dir="2700000" algn="tl">
                                  <a:srgbClr val="000000">
                                    <a:alpha val="43137"/>
                                  </a:srgbClr>
                                </a:outerShdw>
                              </a:effectLst>
                              <a:latin typeface="Cambria Math" panose="02040503050406030204" pitchFamily="18" charset="0"/>
                            </a:rPr>
                          </m:ctrlPr>
                        </m:naryPr>
                        <m:sub>
                          <m:r>
                            <a:rPr lang="es-ES" sz="3600" i="1">
                              <a:solidFill>
                                <a:schemeClr val="bg1"/>
                              </a:solidFill>
                              <a:effectLst>
                                <a:outerShdw blurRad="38100" dist="38100" dir="2700000" algn="tl">
                                  <a:srgbClr val="000000">
                                    <a:alpha val="43137"/>
                                  </a:srgbClr>
                                </a:outerShdw>
                              </a:effectLst>
                              <a:latin typeface="Cambria Math"/>
                            </a:rPr>
                            <m:t>𝑖</m:t>
                          </m:r>
                          <m:r>
                            <a:rPr lang="es-ES" sz="3600" i="1">
                              <a:solidFill>
                                <a:schemeClr val="bg1"/>
                              </a:solidFill>
                              <a:effectLst>
                                <a:outerShdw blurRad="38100" dist="38100" dir="2700000" algn="tl">
                                  <a:srgbClr val="000000">
                                    <a:alpha val="43137"/>
                                  </a:srgbClr>
                                </a:outerShdw>
                              </a:effectLst>
                              <a:latin typeface="Cambria Math"/>
                            </a:rPr>
                            <m:t>=1</m:t>
                          </m:r>
                        </m:sub>
                        <m:sup>
                          <m:r>
                            <a:rPr lang="es-ES" sz="3600" i="1">
                              <a:solidFill>
                                <a:schemeClr val="bg1"/>
                              </a:solidFill>
                              <a:effectLst>
                                <a:outerShdw blurRad="38100" dist="38100" dir="2700000" algn="tl">
                                  <a:srgbClr val="000000">
                                    <a:alpha val="43137"/>
                                  </a:srgbClr>
                                </a:outerShdw>
                              </a:effectLst>
                              <a:latin typeface="Cambria Math"/>
                            </a:rPr>
                            <m:t>𝑛</m:t>
                          </m:r>
                        </m:sup>
                        <m:e>
                          <m:sSup>
                            <m:sSupPr>
                              <m:ctrlPr>
                                <a:rPr lang="en-US" sz="3600" i="1">
                                  <a:solidFill>
                                    <a:schemeClr val="bg1"/>
                                  </a:solidFill>
                                  <a:effectLst>
                                    <a:outerShdw blurRad="38100" dist="38100" dir="2700000" algn="tl">
                                      <a:srgbClr val="000000">
                                        <a:alpha val="43137"/>
                                      </a:srgbClr>
                                    </a:outerShdw>
                                  </a:effectLst>
                                  <a:latin typeface="Cambria Math" panose="02040503050406030204" pitchFamily="18" charset="0"/>
                                </a:rPr>
                              </m:ctrlPr>
                            </m:sSupPr>
                            <m:e>
                              <m:d>
                                <m:dPr>
                                  <m:ctrlPr>
                                    <a:rPr lang="en-US" sz="3600" i="1">
                                      <a:solidFill>
                                        <a:schemeClr val="bg1"/>
                                      </a:solidFill>
                                      <a:effectLst>
                                        <a:outerShdw blurRad="38100" dist="38100" dir="2700000" algn="tl">
                                          <a:srgbClr val="000000">
                                            <a:alpha val="43137"/>
                                          </a:srgbClr>
                                        </a:outerShdw>
                                      </a:effectLst>
                                      <a:latin typeface="Cambria Math" panose="02040503050406030204" pitchFamily="18" charset="0"/>
                                    </a:rPr>
                                  </m:ctrlPr>
                                </m:dPr>
                                <m:e>
                                  <m:sSub>
                                    <m:sSubPr>
                                      <m:ctrlPr>
                                        <a:rPr lang="en-US" sz="36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600" i="1">
                                          <a:solidFill>
                                            <a:schemeClr val="bg1"/>
                                          </a:solidFill>
                                          <a:effectLst>
                                            <a:outerShdw blurRad="38100" dist="38100" dir="2700000" algn="tl">
                                              <a:srgbClr val="000000">
                                                <a:alpha val="43137"/>
                                              </a:srgbClr>
                                            </a:outerShdw>
                                          </a:effectLst>
                                          <a:latin typeface="Cambria Math"/>
                                        </a:rPr>
                                        <m:t>𝑎</m:t>
                                      </m:r>
                                    </m:e>
                                    <m:sub>
                                      <m:r>
                                        <a:rPr lang="es-ES" sz="3600" i="1">
                                          <a:solidFill>
                                            <a:schemeClr val="bg1"/>
                                          </a:solidFill>
                                          <a:effectLst>
                                            <a:outerShdw blurRad="38100" dist="38100" dir="2700000" algn="tl">
                                              <a:srgbClr val="000000">
                                                <a:alpha val="43137"/>
                                              </a:srgbClr>
                                            </a:outerShdw>
                                          </a:effectLst>
                                          <a:latin typeface="Cambria Math"/>
                                        </a:rPr>
                                        <m:t>𝑖</m:t>
                                      </m:r>
                                      <m:r>
                                        <a:rPr lang="es-ES" sz="3600" i="1">
                                          <a:solidFill>
                                            <a:schemeClr val="bg1"/>
                                          </a:solidFill>
                                          <a:effectLst>
                                            <a:outerShdw blurRad="38100" dist="38100" dir="2700000" algn="tl">
                                              <a:srgbClr val="000000">
                                                <a:alpha val="43137"/>
                                              </a:srgbClr>
                                            </a:outerShdw>
                                          </a:effectLst>
                                          <a:latin typeface="Cambria Math"/>
                                        </a:rPr>
                                        <m:t>,</m:t>
                                      </m:r>
                                      <m:r>
                                        <a:rPr lang="es-ES" sz="3600" i="1">
                                          <a:solidFill>
                                            <a:schemeClr val="bg1"/>
                                          </a:solidFill>
                                          <a:effectLst>
                                            <a:outerShdw blurRad="38100" dist="38100" dir="2700000" algn="tl">
                                              <a:srgbClr val="000000">
                                                <a:alpha val="43137"/>
                                              </a:srgbClr>
                                            </a:outerShdw>
                                          </a:effectLst>
                                          <a:latin typeface="Cambria Math"/>
                                        </a:rPr>
                                        <m:t>𝑗</m:t>
                                      </m:r>
                                    </m:sub>
                                  </m:sSub>
                                </m:e>
                              </m:d>
                            </m:e>
                            <m:sup>
                              <m:r>
                                <a:rPr lang="es-ES" sz="3600" i="1">
                                  <a:solidFill>
                                    <a:schemeClr val="bg1"/>
                                  </a:solidFill>
                                  <a:effectLst>
                                    <a:outerShdw blurRad="38100" dist="38100" dir="2700000" algn="tl">
                                      <a:srgbClr val="000000">
                                        <a:alpha val="43137"/>
                                      </a:srgbClr>
                                    </a:outerShdw>
                                  </a:effectLst>
                                  <a:latin typeface="Cambria Math"/>
                                </a:rPr>
                                <m:t>2</m:t>
                              </m:r>
                            </m:sup>
                          </m:sSup>
                          <m:sSub>
                            <m:sSubPr>
                              <m:ctrlPr>
                                <a:rPr lang="en-US" sz="36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3600" i="1">
                                  <a:solidFill>
                                    <a:schemeClr val="bg1"/>
                                  </a:solidFill>
                                  <a:effectLst>
                                    <a:outerShdw blurRad="38100" dist="38100" dir="2700000" algn="tl">
                                      <a:srgbClr val="000000">
                                        <a:alpha val="43137"/>
                                      </a:srgbClr>
                                    </a:outerShdw>
                                  </a:effectLst>
                                  <a:latin typeface="Cambria Math"/>
                                </a:rPr>
                                <m:t>𝜆</m:t>
                              </m:r>
                            </m:e>
                            <m:sub>
                              <m:r>
                                <a:rPr lang="es-ES" sz="3600" i="1">
                                  <a:solidFill>
                                    <a:schemeClr val="bg1"/>
                                  </a:solidFill>
                                  <a:effectLst>
                                    <a:outerShdw blurRad="38100" dist="38100" dir="2700000" algn="tl">
                                      <a:srgbClr val="000000">
                                        <a:alpha val="43137"/>
                                      </a:srgbClr>
                                    </a:outerShdw>
                                  </a:effectLst>
                                  <a:latin typeface="Cambria Math"/>
                                </a:rPr>
                                <m:t>𝑖</m:t>
                              </m:r>
                            </m:sub>
                          </m:sSub>
                        </m:e>
                      </m:nary>
                    </m:oMath>
                  </m:oMathPara>
                </a14:m>
                <a:endParaRPr lang="en-US" sz="3600" dirty="0">
                  <a:solidFill>
                    <a:schemeClr val="bg1"/>
                  </a:solidFill>
                  <a:effectLst>
                    <a:outerShdw blurRad="38100" dist="38100" dir="2700000" algn="tl">
                      <a:srgbClr val="000000">
                        <a:alpha val="43137"/>
                      </a:srgbClr>
                    </a:outerShdw>
                  </a:effectLst>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324544" y="967144"/>
                <a:ext cx="6264696" cy="1604606"/>
              </a:xfrm>
              <a:prstGeom prst="rect">
                <a:avLst/>
              </a:prstGeom>
              <a:blipFill rotWithShape="1">
                <a:blip r:embed="rId4"/>
                <a:stretch>
                  <a:fillRect b="-19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8 Rectángulo"/>
              <p:cNvSpPr/>
              <p:nvPr/>
            </p:nvSpPr>
            <p:spPr>
              <a:xfrm>
                <a:off x="5076056" y="1465496"/>
                <a:ext cx="4572000" cy="1754326"/>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chemeClr val="bg1"/>
                              </a:solidFill>
                              <a:latin typeface="Cambria Math" panose="02040503050406030204" pitchFamily="18" charset="0"/>
                            </a:rPr>
                          </m:ctrlPr>
                        </m:sSubPr>
                        <m:e>
                          <m:r>
                            <a:rPr lang="en-US" sz="3600" i="1">
                              <a:solidFill>
                                <a:schemeClr val="bg1"/>
                              </a:solidFill>
                              <a:latin typeface="Cambria Math"/>
                            </a:rPr>
                            <m:t>𝜆</m:t>
                          </m:r>
                        </m:e>
                        <m:sub>
                          <m:r>
                            <a:rPr lang="en-US" sz="3600" i="1">
                              <a:solidFill>
                                <a:schemeClr val="bg1"/>
                              </a:solidFill>
                              <a:latin typeface="Cambria Math"/>
                            </a:rPr>
                            <m:t>𝑖</m:t>
                          </m:r>
                        </m:sub>
                      </m:sSub>
                      <m:r>
                        <a:rPr lang="en-US" sz="3600" i="1">
                          <a:solidFill>
                            <a:schemeClr val="bg1"/>
                          </a:solidFill>
                          <a:latin typeface="Cambria Math"/>
                        </a:rPr>
                        <m:t>=</m:t>
                      </m:r>
                      <m:r>
                        <a:rPr lang="es-MX" sz="3600" b="0" i="1" smtClean="0">
                          <a:solidFill>
                            <a:schemeClr val="bg1"/>
                          </a:solidFill>
                          <a:latin typeface="Cambria Math"/>
                        </a:rPr>
                        <m:t>𝑣</m:t>
                      </m:r>
                      <m:r>
                        <a:rPr lang="en-US" sz="3600" i="1">
                          <a:solidFill>
                            <a:schemeClr val="bg1"/>
                          </a:solidFill>
                          <a:latin typeface="Cambria Math"/>
                        </a:rPr>
                        <m:t>𝑎𝑟</m:t>
                      </m:r>
                      <m:r>
                        <a:rPr lang="en-US" sz="3600" i="1">
                          <a:solidFill>
                            <a:schemeClr val="bg1"/>
                          </a:solidFill>
                          <a:latin typeface="Cambria Math"/>
                        </a:rPr>
                        <m:t>(</m:t>
                      </m:r>
                      <m:sSub>
                        <m:sSubPr>
                          <m:ctrlPr>
                            <a:rPr lang="en-US" sz="3600" i="1">
                              <a:solidFill>
                                <a:schemeClr val="bg1"/>
                              </a:solidFill>
                              <a:latin typeface="Cambria Math" panose="02040503050406030204" pitchFamily="18" charset="0"/>
                            </a:rPr>
                          </m:ctrlPr>
                        </m:sSubPr>
                        <m:e>
                          <m:r>
                            <a:rPr lang="en-US" sz="3600" i="1">
                              <a:solidFill>
                                <a:schemeClr val="bg1"/>
                              </a:solidFill>
                              <a:latin typeface="Cambria Math"/>
                            </a:rPr>
                            <m:t>𝑧</m:t>
                          </m:r>
                        </m:e>
                        <m:sub>
                          <m:r>
                            <a:rPr lang="en-US" sz="3600" i="1">
                              <a:solidFill>
                                <a:schemeClr val="bg1"/>
                              </a:solidFill>
                              <a:latin typeface="Cambria Math"/>
                            </a:rPr>
                            <m:t>𝑖</m:t>
                          </m:r>
                        </m:sub>
                      </m:sSub>
                      <m:r>
                        <a:rPr lang="en-US" sz="3600" i="1">
                          <a:solidFill>
                            <a:schemeClr val="bg1"/>
                          </a:solidFill>
                          <a:latin typeface="Cambria Math"/>
                        </a:rPr>
                        <m:t>)</m:t>
                      </m:r>
                    </m:oMath>
                  </m:oMathPara>
                </a14:m>
                <a:endParaRPr lang="en-US" sz="3600" dirty="0">
                  <a:solidFill>
                    <a:schemeClr val="bg1"/>
                  </a:solidFill>
                </a:endParaRPr>
              </a:p>
              <a:p>
                <a:r>
                  <a:rPr lang="en-US" sz="3600" dirty="0">
                    <a:solidFill>
                      <a:schemeClr val="bg1"/>
                    </a:solidFill>
                  </a:rPr>
                  <a:t> </a:t>
                </a:r>
              </a:p>
              <a:p>
                <a:r>
                  <a:rPr lang="en-US" sz="3600" dirty="0">
                    <a:solidFill>
                      <a:schemeClr val="bg1"/>
                    </a:solidFill>
                  </a:rPr>
                  <a:t> </a:t>
                </a:r>
              </a:p>
            </p:txBody>
          </p:sp>
        </mc:Choice>
        <mc:Fallback xmlns="">
          <p:sp>
            <p:nvSpPr>
              <p:cNvPr id="9" name="8 Rectángulo"/>
              <p:cNvSpPr>
                <a:spLocks noRot="1" noChangeAspect="1" noMove="1" noResize="1" noEditPoints="1" noAdjustHandles="1" noChangeArrowheads="1" noChangeShapeType="1" noTextEdit="1"/>
              </p:cNvSpPr>
              <p:nvPr/>
            </p:nvSpPr>
            <p:spPr>
              <a:xfrm>
                <a:off x="5076056" y="1465496"/>
                <a:ext cx="4572000" cy="175432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7 Rectángulo"/>
              <p:cNvSpPr/>
              <p:nvPr/>
            </p:nvSpPr>
            <p:spPr>
              <a:xfrm>
                <a:off x="35496" y="2859782"/>
                <a:ext cx="9083962" cy="7489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bg1"/>
                          </a:solidFill>
                          <a:latin typeface="Cambria Math"/>
                        </a:rPr>
                        <m:t>𝑣𝑎𝑟</m:t>
                      </m:r>
                      <m:r>
                        <a:rPr lang="en-US" sz="3600" i="1" smtClean="0">
                          <a:solidFill>
                            <a:schemeClr val="bg1"/>
                          </a:solidFill>
                          <a:latin typeface="Cambria Math"/>
                        </a:rPr>
                        <m:t>(</m:t>
                      </m:r>
                      <m:sSub>
                        <m:sSubPr>
                          <m:ctrlPr>
                            <a:rPr lang="en-US" sz="3600" i="1">
                              <a:solidFill>
                                <a:schemeClr val="bg1"/>
                              </a:solidFill>
                              <a:latin typeface="Cambria Math" panose="02040503050406030204" pitchFamily="18" charset="0"/>
                            </a:rPr>
                          </m:ctrlPr>
                        </m:sSubPr>
                        <m:e>
                          <m:r>
                            <a:rPr lang="en-US" sz="3600" i="1">
                              <a:solidFill>
                                <a:schemeClr val="bg1"/>
                              </a:solidFill>
                              <a:latin typeface="Cambria Math"/>
                            </a:rPr>
                            <m:t>𝑧</m:t>
                          </m:r>
                        </m:e>
                        <m:sub>
                          <m:r>
                            <a:rPr lang="en-US" sz="3600" i="1">
                              <a:solidFill>
                                <a:schemeClr val="bg1"/>
                              </a:solidFill>
                              <a:latin typeface="Cambria Math"/>
                            </a:rPr>
                            <m:t>𝑖</m:t>
                          </m:r>
                        </m:sub>
                      </m:sSub>
                      <m:r>
                        <a:rPr lang="en-US" sz="3600" i="1">
                          <a:solidFill>
                            <a:schemeClr val="bg1"/>
                          </a:solidFill>
                          <a:latin typeface="Cambria Math"/>
                        </a:rPr>
                        <m:t>)=</m:t>
                      </m:r>
                      <m:sSup>
                        <m:sSupPr>
                          <m:ctrlPr>
                            <a:rPr lang="en-US" sz="3600" i="1">
                              <a:solidFill>
                                <a:schemeClr val="bg1"/>
                              </a:solidFill>
                              <a:latin typeface="Cambria Math" panose="02040503050406030204" pitchFamily="18" charset="0"/>
                            </a:rPr>
                          </m:ctrlPr>
                        </m:sSupPr>
                        <m:e>
                          <m:r>
                            <a:rPr lang="en-US" sz="3600" i="1">
                              <a:solidFill>
                                <a:schemeClr val="bg1"/>
                              </a:solidFill>
                              <a:latin typeface="Cambria Math"/>
                            </a:rPr>
                            <m:t>(</m:t>
                          </m:r>
                          <m:sSub>
                            <m:sSubPr>
                              <m:ctrlPr>
                                <a:rPr lang="en-US" sz="3600" i="1">
                                  <a:solidFill>
                                    <a:schemeClr val="bg1"/>
                                  </a:solidFill>
                                  <a:latin typeface="Cambria Math" panose="02040503050406030204" pitchFamily="18" charset="0"/>
                                </a:rPr>
                              </m:ctrlPr>
                            </m:sSubPr>
                            <m:e>
                              <m:r>
                                <a:rPr lang="en-US" sz="3600" i="1">
                                  <a:solidFill>
                                    <a:schemeClr val="bg1"/>
                                  </a:solidFill>
                                  <a:latin typeface="Cambria Math"/>
                                </a:rPr>
                                <m:t>𝑎</m:t>
                              </m:r>
                            </m:e>
                            <m:sub>
                              <m:r>
                                <a:rPr lang="en-US" sz="3600" i="1">
                                  <a:solidFill>
                                    <a:schemeClr val="bg1"/>
                                  </a:solidFill>
                                  <a:latin typeface="Cambria Math"/>
                                </a:rPr>
                                <m:t>𝑖</m:t>
                              </m:r>
                              <m:r>
                                <a:rPr lang="en-US" sz="3600" i="1">
                                  <a:solidFill>
                                    <a:schemeClr val="bg1"/>
                                  </a:solidFill>
                                  <a:latin typeface="Cambria Math"/>
                                </a:rPr>
                                <m:t>,1</m:t>
                              </m:r>
                            </m:sub>
                          </m:sSub>
                          <m:r>
                            <a:rPr lang="en-US" sz="3600" i="1">
                              <a:solidFill>
                                <a:schemeClr val="bg1"/>
                              </a:solidFill>
                              <a:latin typeface="Cambria Math"/>
                            </a:rPr>
                            <m:t>)</m:t>
                          </m:r>
                        </m:e>
                        <m:sup>
                          <m:r>
                            <a:rPr lang="en-US" sz="3600" i="1">
                              <a:solidFill>
                                <a:schemeClr val="bg1"/>
                              </a:solidFill>
                              <a:latin typeface="Cambria Math"/>
                            </a:rPr>
                            <m:t>2</m:t>
                          </m:r>
                        </m:sup>
                      </m:sSup>
                      <m:sSub>
                        <m:sSubPr>
                          <m:ctrlPr>
                            <a:rPr lang="en-US" sz="3600" i="1">
                              <a:solidFill>
                                <a:schemeClr val="bg1"/>
                              </a:solidFill>
                              <a:latin typeface="Cambria Math" panose="02040503050406030204" pitchFamily="18" charset="0"/>
                            </a:rPr>
                          </m:ctrlPr>
                        </m:sSubPr>
                        <m:e>
                          <m:r>
                            <a:rPr lang="en-US" sz="3600" i="1">
                              <a:solidFill>
                                <a:schemeClr val="bg1"/>
                              </a:solidFill>
                              <a:latin typeface="Cambria Math"/>
                            </a:rPr>
                            <m:t>𝜆</m:t>
                          </m:r>
                        </m:e>
                        <m:sub>
                          <m:r>
                            <a:rPr lang="en-US" sz="3600" i="1">
                              <a:solidFill>
                                <a:schemeClr val="bg1"/>
                              </a:solidFill>
                              <a:latin typeface="Cambria Math"/>
                            </a:rPr>
                            <m:t>𝑖</m:t>
                          </m:r>
                        </m:sub>
                      </m:sSub>
                      <m:r>
                        <a:rPr lang="en-US" sz="3600" i="1">
                          <a:solidFill>
                            <a:schemeClr val="bg1"/>
                          </a:solidFill>
                          <a:latin typeface="Cambria Math"/>
                        </a:rPr>
                        <m:t>+</m:t>
                      </m:r>
                      <m:sSup>
                        <m:sSupPr>
                          <m:ctrlPr>
                            <a:rPr lang="en-US" sz="3600" i="1">
                              <a:solidFill>
                                <a:schemeClr val="bg1"/>
                              </a:solidFill>
                              <a:latin typeface="Cambria Math" panose="02040503050406030204" pitchFamily="18" charset="0"/>
                            </a:rPr>
                          </m:ctrlPr>
                        </m:sSupPr>
                        <m:e>
                          <m:r>
                            <a:rPr lang="en-US" sz="3600" i="1">
                              <a:solidFill>
                                <a:schemeClr val="bg1"/>
                              </a:solidFill>
                              <a:latin typeface="Cambria Math"/>
                            </a:rPr>
                            <m:t>(</m:t>
                          </m:r>
                          <m:sSub>
                            <m:sSubPr>
                              <m:ctrlPr>
                                <a:rPr lang="en-US" sz="3600" i="1">
                                  <a:solidFill>
                                    <a:schemeClr val="bg1"/>
                                  </a:solidFill>
                                  <a:latin typeface="Cambria Math" panose="02040503050406030204" pitchFamily="18" charset="0"/>
                                </a:rPr>
                              </m:ctrlPr>
                            </m:sSubPr>
                            <m:e>
                              <m:r>
                                <a:rPr lang="en-US" sz="3600" i="1">
                                  <a:solidFill>
                                    <a:schemeClr val="bg1"/>
                                  </a:solidFill>
                                  <a:latin typeface="Cambria Math"/>
                                </a:rPr>
                                <m:t>𝑎</m:t>
                              </m:r>
                            </m:e>
                            <m:sub>
                              <m:r>
                                <a:rPr lang="en-US" sz="3600" i="1">
                                  <a:solidFill>
                                    <a:schemeClr val="bg1"/>
                                  </a:solidFill>
                                  <a:latin typeface="Cambria Math"/>
                                </a:rPr>
                                <m:t>𝑖</m:t>
                              </m:r>
                              <m:r>
                                <a:rPr lang="en-US" sz="3600" i="1">
                                  <a:solidFill>
                                    <a:schemeClr val="bg1"/>
                                  </a:solidFill>
                                  <a:latin typeface="Cambria Math"/>
                                </a:rPr>
                                <m:t>,2</m:t>
                              </m:r>
                            </m:sub>
                          </m:sSub>
                          <m:r>
                            <a:rPr lang="en-US" sz="3600" i="1">
                              <a:solidFill>
                                <a:schemeClr val="bg1"/>
                              </a:solidFill>
                              <a:latin typeface="Cambria Math"/>
                            </a:rPr>
                            <m:t>)</m:t>
                          </m:r>
                        </m:e>
                        <m:sup>
                          <m:r>
                            <a:rPr lang="en-US" sz="3600" i="1">
                              <a:solidFill>
                                <a:schemeClr val="bg1"/>
                              </a:solidFill>
                              <a:latin typeface="Cambria Math"/>
                            </a:rPr>
                            <m:t>2</m:t>
                          </m:r>
                        </m:sup>
                      </m:sSup>
                      <m:sSub>
                        <m:sSubPr>
                          <m:ctrlPr>
                            <a:rPr lang="en-US" sz="3600" i="1">
                              <a:solidFill>
                                <a:schemeClr val="bg1"/>
                              </a:solidFill>
                              <a:latin typeface="Cambria Math" panose="02040503050406030204" pitchFamily="18" charset="0"/>
                            </a:rPr>
                          </m:ctrlPr>
                        </m:sSubPr>
                        <m:e>
                          <m:r>
                            <a:rPr lang="en-US" sz="3600" i="1">
                              <a:solidFill>
                                <a:schemeClr val="bg1"/>
                              </a:solidFill>
                              <a:latin typeface="Cambria Math"/>
                            </a:rPr>
                            <m:t>𝜆</m:t>
                          </m:r>
                        </m:e>
                        <m:sub>
                          <m:r>
                            <a:rPr lang="en-US" sz="3600" i="1">
                              <a:solidFill>
                                <a:schemeClr val="bg1"/>
                              </a:solidFill>
                              <a:latin typeface="Cambria Math"/>
                            </a:rPr>
                            <m:t>𝑖</m:t>
                          </m:r>
                        </m:sub>
                      </m:sSub>
                      <m:r>
                        <a:rPr lang="en-US" sz="3600" i="1">
                          <a:solidFill>
                            <a:schemeClr val="bg1"/>
                          </a:solidFill>
                          <a:latin typeface="Cambria Math"/>
                        </a:rPr>
                        <m:t>+...+</m:t>
                      </m:r>
                      <m:sSup>
                        <m:sSupPr>
                          <m:ctrlPr>
                            <a:rPr lang="en-US" sz="3600" i="1">
                              <a:solidFill>
                                <a:schemeClr val="bg1"/>
                              </a:solidFill>
                              <a:latin typeface="Cambria Math" panose="02040503050406030204" pitchFamily="18" charset="0"/>
                            </a:rPr>
                          </m:ctrlPr>
                        </m:sSupPr>
                        <m:e>
                          <m:r>
                            <a:rPr lang="en-US" sz="3600" i="1">
                              <a:solidFill>
                                <a:schemeClr val="bg1"/>
                              </a:solidFill>
                              <a:latin typeface="Cambria Math"/>
                            </a:rPr>
                            <m:t>(</m:t>
                          </m:r>
                          <m:sSub>
                            <m:sSubPr>
                              <m:ctrlPr>
                                <a:rPr lang="en-US" sz="3600" i="1">
                                  <a:solidFill>
                                    <a:schemeClr val="bg1"/>
                                  </a:solidFill>
                                  <a:latin typeface="Cambria Math" panose="02040503050406030204" pitchFamily="18" charset="0"/>
                                </a:rPr>
                              </m:ctrlPr>
                            </m:sSubPr>
                            <m:e>
                              <m:r>
                                <a:rPr lang="en-US" sz="3600" i="1">
                                  <a:solidFill>
                                    <a:schemeClr val="bg1"/>
                                  </a:solidFill>
                                  <a:latin typeface="Cambria Math"/>
                                </a:rPr>
                                <m:t>𝑎</m:t>
                              </m:r>
                            </m:e>
                            <m:sub>
                              <m:r>
                                <a:rPr lang="en-US" sz="3600" i="1">
                                  <a:solidFill>
                                    <a:schemeClr val="bg1"/>
                                  </a:solidFill>
                                  <a:latin typeface="Cambria Math"/>
                                </a:rPr>
                                <m:t>𝑖</m:t>
                              </m:r>
                              <m:r>
                                <a:rPr lang="en-US" sz="3600" i="1">
                                  <a:solidFill>
                                    <a:schemeClr val="bg1"/>
                                  </a:solidFill>
                                  <a:latin typeface="Cambria Math"/>
                                </a:rPr>
                                <m:t>,</m:t>
                              </m:r>
                              <m:r>
                                <a:rPr lang="en-US" sz="3600" i="1">
                                  <a:solidFill>
                                    <a:schemeClr val="bg1"/>
                                  </a:solidFill>
                                  <a:latin typeface="Cambria Math"/>
                                </a:rPr>
                                <m:t>𝑛</m:t>
                              </m:r>
                            </m:sub>
                          </m:sSub>
                          <m:r>
                            <a:rPr lang="en-US" sz="3600" i="1">
                              <a:solidFill>
                                <a:schemeClr val="bg1"/>
                              </a:solidFill>
                              <a:latin typeface="Cambria Math"/>
                            </a:rPr>
                            <m:t>)</m:t>
                          </m:r>
                        </m:e>
                        <m:sup>
                          <m:r>
                            <a:rPr lang="en-US" sz="3600" i="1">
                              <a:solidFill>
                                <a:schemeClr val="bg1"/>
                              </a:solidFill>
                              <a:latin typeface="Cambria Math"/>
                            </a:rPr>
                            <m:t>2</m:t>
                          </m:r>
                        </m:sup>
                      </m:sSup>
                      <m:sSub>
                        <m:sSubPr>
                          <m:ctrlPr>
                            <a:rPr lang="en-US" sz="3600" i="1">
                              <a:solidFill>
                                <a:schemeClr val="bg1"/>
                              </a:solidFill>
                              <a:latin typeface="Cambria Math" panose="02040503050406030204" pitchFamily="18" charset="0"/>
                            </a:rPr>
                          </m:ctrlPr>
                        </m:sSubPr>
                        <m:e>
                          <m:r>
                            <a:rPr lang="en-US" sz="3600" i="1">
                              <a:solidFill>
                                <a:schemeClr val="bg1"/>
                              </a:solidFill>
                              <a:latin typeface="Cambria Math"/>
                            </a:rPr>
                            <m:t>𝜆</m:t>
                          </m:r>
                        </m:e>
                        <m:sub>
                          <m:r>
                            <a:rPr lang="en-US" sz="3600" i="1">
                              <a:solidFill>
                                <a:schemeClr val="bg1"/>
                              </a:solidFill>
                              <a:latin typeface="Cambria Math"/>
                            </a:rPr>
                            <m:t>𝑖</m:t>
                          </m:r>
                        </m:sub>
                      </m:sSub>
                    </m:oMath>
                  </m:oMathPara>
                </a14:m>
                <a:endParaRPr lang="en-US" sz="3600" dirty="0">
                  <a:solidFill>
                    <a:schemeClr val="bg1"/>
                  </a:solidFill>
                  <a:latin typeface="Arial" panose="020B0604020202020204" pitchFamily="34" charset="0"/>
                  <a:cs typeface="Arial" panose="020B0604020202020204" pitchFamily="34" charset="0"/>
                </a:endParaRPr>
              </a:p>
            </p:txBody>
          </p:sp>
        </mc:Choice>
        <mc:Fallback xmlns="">
          <p:sp>
            <p:nvSpPr>
              <p:cNvPr id="8" name="7 Rectángulo"/>
              <p:cNvSpPr>
                <a:spLocks noRot="1" noChangeAspect="1" noMove="1" noResize="1" noEditPoints="1" noAdjustHandles="1" noChangeArrowheads="1" noChangeShapeType="1" noTextEdit="1"/>
              </p:cNvSpPr>
              <p:nvPr/>
            </p:nvSpPr>
            <p:spPr>
              <a:xfrm>
                <a:off x="35496" y="2859782"/>
                <a:ext cx="9083962" cy="748988"/>
              </a:xfrm>
              <a:prstGeom prst="rect">
                <a:avLst/>
              </a:prstGeom>
              <a:blipFill rotWithShape="1">
                <a:blip r:embed="rId6"/>
                <a:stretch>
                  <a:fillRect/>
                </a:stretch>
              </a:blipFill>
            </p:spPr>
            <p:txBody>
              <a:bodyPr/>
              <a:lstStyle/>
              <a:p>
                <a:r>
                  <a:rPr lang="en-US">
                    <a:noFill/>
                  </a:rPr>
                  <a:t> </a:t>
                </a:r>
              </a:p>
            </p:txBody>
          </p:sp>
        </mc:Fallback>
      </mc:AlternateContent>
      <p:sp>
        <p:nvSpPr>
          <p:cNvPr id="11" name="10 Flecha arriba"/>
          <p:cNvSpPr/>
          <p:nvPr/>
        </p:nvSpPr>
        <p:spPr>
          <a:xfrm>
            <a:off x="2771800" y="3723878"/>
            <a:ext cx="144016" cy="360040"/>
          </a:xfrm>
          <a:prstGeom prst="upArrow">
            <a:avLst/>
          </a:prstGeom>
          <a:solidFill>
            <a:schemeClr val="bg1"/>
          </a:solidFill>
          <a:ln>
            <a:noFill/>
          </a:ln>
          <a:scene3d>
            <a:camera prst="orthographicFront"/>
            <a:lightRig rig="threePt" dir="t"/>
          </a:scene3d>
          <a:sp3d>
            <a:bevelT w="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11 Flecha arriba"/>
          <p:cNvSpPr/>
          <p:nvPr/>
        </p:nvSpPr>
        <p:spPr>
          <a:xfrm>
            <a:off x="4932040" y="3723878"/>
            <a:ext cx="144016" cy="360040"/>
          </a:xfrm>
          <a:prstGeom prst="upArrow">
            <a:avLst/>
          </a:prstGeom>
          <a:solidFill>
            <a:schemeClr val="bg1"/>
          </a:solidFill>
          <a:ln>
            <a:noFill/>
          </a:ln>
          <a:scene3d>
            <a:camera prst="orthographicFront"/>
            <a:lightRig rig="threePt" dir="t"/>
          </a:scene3d>
          <a:sp3d>
            <a:bevelT w="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2 Flecha arriba"/>
          <p:cNvSpPr/>
          <p:nvPr/>
        </p:nvSpPr>
        <p:spPr>
          <a:xfrm>
            <a:off x="7668344" y="3723878"/>
            <a:ext cx="144016" cy="360040"/>
          </a:xfrm>
          <a:prstGeom prst="upArrow">
            <a:avLst/>
          </a:prstGeom>
          <a:solidFill>
            <a:schemeClr val="bg1"/>
          </a:solidFill>
          <a:ln>
            <a:noFill/>
          </a:ln>
          <a:scene3d>
            <a:camera prst="orthographicFront"/>
            <a:lightRig rig="threePt" dir="t"/>
          </a:scene3d>
          <a:sp3d>
            <a:bevelT w="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13 CuadroTexto"/>
              <p:cNvSpPr txBox="1"/>
              <p:nvPr/>
            </p:nvSpPr>
            <p:spPr>
              <a:xfrm>
                <a:off x="2555776" y="4155926"/>
                <a:ext cx="576064"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chemeClr val="bg1"/>
                              </a:solidFill>
                              <a:latin typeface="Cambria Math" panose="02040503050406030204" pitchFamily="18" charset="0"/>
                            </a:rPr>
                          </m:ctrlPr>
                        </m:sSubPr>
                        <m:e>
                          <m:r>
                            <a:rPr lang="en-US" sz="3600" i="1">
                              <a:solidFill>
                                <a:schemeClr val="bg1"/>
                              </a:solidFill>
                              <a:latin typeface="Cambria Math"/>
                            </a:rPr>
                            <m:t>𝑥</m:t>
                          </m:r>
                        </m:e>
                        <m:sub>
                          <m:r>
                            <a:rPr lang="en-US" sz="3600" i="1">
                              <a:solidFill>
                                <a:schemeClr val="bg1"/>
                              </a:solidFill>
                              <a:latin typeface="Cambria Math"/>
                            </a:rPr>
                            <m:t>1</m:t>
                          </m:r>
                        </m:sub>
                      </m:sSub>
                    </m:oMath>
                  </m:oMathPara>
                </a14:m>
                <a:endParaRPr lang="en-US" sz="3600" dirty="0">
                  <a:solidFill>
                    <a:schemeClr val="bg1"/>
                  </a:solidFill>
                  <a:latin typeface="Arial" panose="020B0604020202020204" pitchFamily="34" charset="0"/>
                  <a:cs typeface="Arial" panose="020B0604020202020204" pitchFamily="34" charset="0"/>
                </a:endParaRPr>
              </a:p>
              <a:p>
                <a:endParaRPr lang="en-US" sz="3600" dirty="0">
                  <a:solidFill>
                    <a:schemeClr val="bg1"/>
                  </a:solidFill>
                  <a:latin typeface="Arial" panose="020B0604020202020204" pitchFamily="34" charset="0"/>
                  <a:cs typeface="Arial" panose="020B0604020202020204" pitchFamily="34" charset="0"/>
                </a:endParaRPr>
              </a:p>
            </p:txBody>
          </p:sp>
        </mc:Choice>
        <mc:Fallback xmlns="">
          <p:sp>
            <p:nvSpPr>
              <p:cNvPr id="14" name="13 CuadroTexto"/>
              <p:cNvSpPr txBox="1">
                <a:spLocks noRot="1" noChangeAspect="1" noMove="1" noResize="1" noEditPoints="1" noAdjustHandles="1" noChangeArrowheads="1" noChangeShapeType="1" noTextEdit="1"/>
              </p:cNvSpPr>
              <p:nvPr/>
            </p:nvSpPr>
            <p:spPr>
              <a:xfrm>
                <a:off x="2555776" y="4155926"/>
                <a:ext cx="576064" cy="1200329"/>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14 CuadroTexto"/>
              <p:cNvSpPr txBox="1"/>
              <p:nvPr/>
            </p:nvSpPr>
            <p:spPr>
              <a:xfrm>
                <a:off x="4716016" y="4107725"/>
                <a:ext cx="576064"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chemeClr val="bg1"/>
                              </a:solidFill>
                              <a:latin typeface="Cambria Math" panose="02040503050406030204" pitchFamily="18" charset="0"/>
                            </a:rPr>
                          </m:ctrlPr>
                        </m:sSubPr>
                        <m:e>
                          <m:r>
                            <a:rPr lang="en-US" sz="3600" i="1">
                              <a:solidFill>
                                <a:schemeClr val="bg1"/>
                              </a:solidFill>
                              <a:latin typeface="Cambria Math"/>
                            </a:rPr>
                            <m:t>𝑥</m:t>
                          </m:r>
                        </m:e>
                        <m:sub>
                          <m:r>
                            <a:rPr lang="es-MX" sz="3600" b="0" i="1" smtClean="0">
                              <a:solidFill>
                                <a:schemeClr val="bg1"/>
                              </a:solidFill>
                              <a:latin typeface="Cambria Math"/>
                            </a:rPr>
                            <m:t>2</m:t>
                          </m:r>
                        </m:sub>
                      </m:sSub>
                    </m:oMath>
                  </m:oMathPara>
                </a14:m>
                <a:endParaRPr lang="en-US" sz="3600" dirty="0">
                  <a:solidFill>
                    <a:schemeClr val="bg1"/>
                  </a:solidFill>
                  <a:latin typeface="Arial" panose="020B0604020202020204" pitchFamily="34" charset="0"/>
                  <a:cs typeface="Arial" panose="020B0604020202020204" pitchFamily="34" charset="0"/>
                </a:endParaRPr>
              </a:p>
              <a:p>
                <a:endParaRPr lang="en-US" sz="3600" dirty="0">
                  <a:solidFill>
                    <a:schemeClr val="bg1"/>
                  </a:solidFill>
                  <a:latin typeface="Arial" panose="020B0604020202020204" pitchFamily="34" charset="0"/>
                  <a:cs typeface="Arial" panose="020B0604020202020204" pitchFamily="34" charset="0"/>
                </a:endParaRPr>
              </a:p>
            </p:txBody>
          </p:sp>
        </mc:Choice>
        <mc:Fallback xmlns="">
          <p:sp>
            <p:nvSpPr>
              <p:cNvPr id="15" name="14 CuadroTexto"/>
              <p:cNvSpPr txBox="1">
                <a:spLocks noRot="1" noChangeAspect="1" noMove="1" noResize="1" noEditPoints="1" noAdjustHandles="1" noChangeArrowheads="1" noChangeShapeType="1" noTextEdit="1"/>
              </p:cNvSpPr>
              <p:nvPr/>
            </p:nvSpPr>
            <p:spPr>
              <a:xfrm>
                <a:off x="4716016" y="4107725"/>
                <a:ext cx="576064" cy="1200329"/>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15 CuadroTexto"/>
              <p:cNvSpPr txBox="1"/>
              <p:nvPr/>
            </p:nvSpPr>
            <p:spPr>
              <a:xfrm>
                <a:off x="7452320" y="4083918"/>
                <a:ext cx="576064"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chemeClr val="bg1"/>
                              </a:solidFill>
                              <a:latin typeface="Cambria Math" panose="02040503050406030204" pitchFamily="18" charset="0"/>
                            </a:rPr>
                          </m:ctrlPr>
                        </m:sSubPr>
                        <m:e>
                          <m:r>
                            <a:rPr lang="en-US" sz="3600" i="1">
                              <a:solidFill>
                                <a:schemeClr val="bg1"/>
                              </a:solidFill>
                              <a:latin typeface="Cambria Math"/>
                            </a:rPr>
                            <m:t>𝑥</m:t>
                          </m:r>
                        </m:e>
                        <m:sub>
                          <m:r>
                            <a:rPr lang="es-MX" sz="3600" b="0" i="1" smtClean="0">
                              <a:solidFill>
                                <a:schemeClr val="bg1"/>
                              </a:solidFill>
                              <a:latin typeface="Cambria Math"/>
                            </a:rPr>
                            <m:t>𝑛</m:t>
                          </m:r>
                        </m:sub>
                      </m:sSub>
                    </m:oMath>
                  </m:oMathPara>
                </a14:m>
                <a:endParaRPr lang="en-US" sz="3600" dirty="0">
                  <a:solidFill>
                    <a:schemeClr val="bg1"/>
                  </a:solidFill>
                  <a:latin typeface="Arial" panose="020B0604020202020204" pitchFamily="34" charset="0"/>
                  <a:cs typeface="Arial" panose="020B0604020202020204" pitchFamily="34" charset="0"/>
                </a:endParaRPr>
              </a:p>
              <a:p>
                <a:endParaRPr lang="en-US" sz="3600" dirty="0">
                  <a:solidFill>
                    <a:schemeClr val="bg1"/>
                  </a:solidFill>
                  <a:latin typeface="Arial" panose="020B0604020202020204" pitchFamily="34" charset="0"/>
                  <a:cs typeface="Arial" panose="020B0604020202020204" pitchFamily="34" charset="0"/>
                </a:endParaRPr>
              </a:p>
            </p:txBody>
          </p:sp>
        </mc:Choice>
        <mc:Fallback xmlns="">
          <p:sp>
            <p:nvSpPr>
              <p:cNvPr id="16" name="15 CuadroTexto"/>
              <p:cNvSpPr txBox="1">
                <a:spLocks noRot="1" noChangeAspect="1" noMove="1" noResize="1" noEditPoints="1" noAdjustHandles="1" noChangeArrowheads="1" noChangeShapeType="1" noTextEdit="1"/>
              </p:cNvSpPr>
              <p:nvPr/>
            </p:nvSpPr>
            <p:spPr>
              <a:xfrm>
                <a:off x="7452320" y="4083918"/>
                <a:ext cx="576064" cy="1200329"/>
              </a:xfrm>
              <a:prstGeom prst="rect">
                <a:avLst/>
              </a:prstGeom>
              <a:blipFill rotWithShape="1">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2515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204955"/>
            <a:ext cx="8136904" cy="1102519"/>
          </a:xfrm>
        </p:spPr>
        <p:txBody>
          <a:bodyPr>
            <a:normAutofit/>
          </a:bodyPr>
          <a:lstStyle/>
          <a:p>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Medición del riesgo de exposición usando ACP</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12 CuadroTexto"/>
              <p:cNvSpPr txBox="1"/>
              <p:nvPr/>
            </p:nvSpPr>
            <p:spPr>
              <a:xfrm>
                <a:off x="460378" y="753428"/>
                <a:ext cx="8303389" cy="2308324"/>
              </a:xfrm>
              <a:prstGeom prst="rect">
                <a:avLst/>
              </a:prstGeom>
              <a:noFill/>
            </p:spPr>
            <p:txBody>
              <a:bodyPr wrap="square" rtlCol="0">
                <a:spAutoFit/>
              </a:bodyPr>
              <a:lstStyle/>
              <a:p>
                <a:pPr algn="just"/>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 su vez, el cuadrado de las cargas del vector propio </a:t>
                </a:r>
                <a14:m>
                  <m:oMath xmlns:m="http://schemas.openxmlformats.org/officeDocument/2006/math">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𝑎</m:t>
                        </m:r>
                      </m:e>
                      <m:sub>
                        <m:r>
                          <a:rPr lang="es-ES" sz="2400" i="1">
                            <a:solidFill>
                              <a:schemeClr val="bg1"/>
                            </a:solidFill>
                            <a:effectLst>
                              <a:outerShdw blurRad="38100" dist="38100" dir="2700000" algn="tl">
                                <a:srgbClr val="000000">
                                  <a:alpha val="43137"/>
                                </a:srgbClr>
                              </a:outerShdw>
                            </a:effectLst>
                            <a:latin typeface="Cambria Math"/>
                          </a:rPr>
                          <m:t>𝑖</m:t>
                        </m:r>
                      </m:sub>
                    </m:sSub>
                    <m:r>
                      <a:rPr lang="es-ES" sz="2400" i="1">
                        <a:solidFill>
                          <a:schemeClr val="bg1"/>
                        </a:solidFill>
                        <a:effectLst>
                          <a:outerShdw blurRad="38100" dist="38100" dir="2700000" algn="tl">
                            <a:srgbClr val="000000">
                              <a:alpha val="43137"/>
                            </a:srgbClr>
                          </a:outerShdw>
                        </a:effectLst>
                        <a:latin typeface="Cambria Math"/>
                      </a:rPr>
                      <m:t> </m:t>
                    </m:r>
                  </m:oMath>
                </a14:m>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asociado a la componente </a:t>
                </a:r>
                <a14:m>
                  <m:oMath xmlns:m="http://schemas.openxmlformats.org/officeDocument/2006/math">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𝑧</m:t>
                        </m:r>
                      </m:e>
                      <m:sub>
                        <m:r>
                          <a:rPr lang="es-ES" sz="2400" i="1">
                            <a:solidFill>
                              <a:schemeClr val="bg1"/>
                            </a:solidFill>
                            <a:effectLst>
                              <a:outerShdw blurRad="38100" dist="38100" dir="2700000" algn="tl">
                                <a:srgbClr val="000000">
                                  <a:alpha val="43137"/>
                                </a:srgbClr>
                              </a:outerShdw>
                            </a:effectLst>
                            <a:latin typeface="Cambria Math"/>
                          </a:rPr>
                          <m:t>𝑖</m:t>
                        </m:r>
                      </m:sub>
                    </m:sSub>
                  </m:oMath>
                </a14:m>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representa la magnitud de contribución que la varianza de las variables originales tiene sobre la varianza de las componentes principales, es decir,</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mc:Choice>
        <mc:Fallback xmlns="">
          <p:sp>
            <p:nvSpPr>
              <p:cNvPr id="13" name="12 CuadroTexto"/>
              <p:cNvSpPr txBox="1">
                <a:spLocks noRot="1" noChangeAspect="1" noMove="1" noResize="1" noEditPoints="1" noAdjustHandles="1" noChangeArrowheads="1" noChangeShapeType="1" noTextEdit="1"/>
              </p:cNvSpPr>
              <p:nvPr/>
            </p:nvSpPr>
            <p:spPr>
              <a:xfrm>
                <a:off x="460378" y="753428"/>
                <a:ext cx="8303389" cy="2308324"/>
              </a:xfrm>
              <a:prstGeom prst="rect">
                <a:avLst/>
              </a:prstGeom>
              <a:blipFill rotWithShape="1">
                <a:blip r:embed="rId4"/>
                <a:stretch>
                  <a:fillRect l="-1248" t="-2116" r="-14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277887" y="2643758"/>
                <a:ext cx="8584505" cy="2162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400" i="1" smtClean="0">
                          <a:solidFill>
                            <a:schemeClr val="bg1"/>
                          </a:solidFill>
                          <a:effectLst>
                            <a:outerShdw blurRad="38100" dist="38100" dir="2700000" algn="tl">
                              <a:srgbClr val="000000">
                                <a:alpha val="43137"/>
                              </a:srgbClr>
                            </a:outerShdw>
                          </a:effectLst>
                          <a:latin typeface="Cambria Math"/>
                        </a:rPr>
                        <m:t>𝑣𝑎𝑟</m:t>
                      </m:r>
                      <m:d>
                        <m:d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dPr>
                        <m:e>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𝑧</m:t>
                              </m:r>
                            </m:e>
                            <m:sub>
                              <m:r>
                                <a:rPr lang="es-ES" sz="2400" i="1">
                                  <a:solidFill>
                                    <a:schemeClr val="bg1"/>
                                  </a:solidFill>
                                  <a:effectLst>
                                    <a:outerShdw blurRad="38100" dist="38100" dir="2700000" algn="tl">
                                      <a:srgbClr val="000000">
                                        <a:alpha val="43137"/>
                                      </a:srgbClr>
                                    </a:outerShdw>
                                  </a:effectLst>
                                  <a:latin typeface="Cambria Math"/>
                                </a:rPr>
                                <m:t>𝑖</m:t>
                              </m:r>
                            </m:sub>
                          </m:sSub>
                        </m:e>
                      </m:d>
                      <m:r>
                        <a:rPr lang="es-ES" sz="2400" i="1">
                          <a:solidFill>
                            <a:schemeClr val="bg1"/>
                          </a:solidFill>
                          <a:effectLst>
                            <a:outerShdw blurRad="38100" dist="38100" dir="2700000" algn="tl">
                              <a:srgbClr val="000000">
                                <a:alpha val="43137"/>
                              </a:srgbClr>
                            </a:outerShdw>
                          </a:effectLst>
                          <a:latin typeface="Cambria Math"/>
                        </a:rPr>
                        <m:t>=</m:t>
                      </m:r>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𝜆</m:t>
                          </m:r>
                        </m:e>
                        <m:sub>
                          <m:r>
                            <a:rPr lang="es-ES" sz="2400" i="1">
                              <a:solidFill>
                                <a:schemeClr val="bg1"/>
                              </a:solidFill>
                              <a:effectLst>
                                <a:outerShdw blurRad="38100" dist="38100" dir="2700000" algn="tl">
                                  <a:srgbClr val="000000">
                                    <a:alpha val="43137"/>
                                  </a:srgbClr>
                                </a:outerShdw>
                              </a:effectLst>
                              <a:latin typeface="Cambria Math"/>
                            </a:rPr>
                            <m:t>𝑖</m:t>
                          </m:r>
                        </m:sub>
                      </m:sSub>
                      <m:r>
                        <a:rPr lang="es-ES" sz="2400" i="1">
                          <a:solidFill>
                            <a:schemeClr val="bg1"/>
                          </a:solidFill>
                          <a:effectLst>
                            <a:outerShdw blurRad="38100" dist="38100" dir="2700000" algn="tl">
                              <a:srgbClr val="000000">
                                <a:alpha val="43137"/>
                              </a:srgbClr>
                            </a:outerShdw>
                          </a:effectLst>
                          <a:latin typeface="Cambria Math"/>
                        </a:rPr>
                        <m:t>=</m:t>
                      </m:r>
                      <m:nary>
                        <m:naryPr>
                          <m:chr m:val="∑"/>
                          <m:limLoc m:val="undOvr"/>
                          <m:grow m:val="on"/>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naryPr>
                        <m:sub>
                          <m:r>
                            <a:rPr lang="es-ES" sz="2400" i="1">
                              <a:solidFill>
                                <a:schemeClr val="bg1"/>
                              </a:solidFill>
                              <a:effectLst>
                                <a:outerShdw blurRad="38100" dist="38100" dir="2700000" algn="tl">
                                  <a:srgbClr val="000000">
                                    <a:alpha val="43137"/>
                                  </a:srgbClr>
                                </a:outerShdw>
                              </a:effectLst>
                              <a:latin typeface="Cambria Math"/>
                            </a:rPr>
                            <m:t>𝑗</m:t>
                          </m:r>
                          <m:r>
                            <a:rPr lang="es-ES" sz="2400" i="1">
                              <a:solidFill>
                                <a:schemeClr val="bg1"/>
                              </a:solidFill>
                              <a:effectLst>
                                <a:outerShdw blurRad="38100" dist="38100" dir="2700000" algn="tl">
                                  <a:srgbClr val="000000">
                                    <a:alpha val="43137"/>
                                  </a:srgbClr>
                                </a:outerShdw>
                              </a:effectLst>
                              <a:latin typeface="Cambria Math"/>
                            </a:rPr>
                            <m:t>=1</m:t>
                          </m:r>
                        </m:sub>
                        <m:sup>
                          <m:r>
                            <a:rPr lang="es-ES" sz="2400" i="1">
                              <a:solidFill>
                                <a:schemeClr val="bg1"/>
                              </a:solidFill>
                              <a:effectLst>
                                <a:outerShdw blurRad="38100" dist="38100" dir="2700000" algn="tl">
                                  <a:srgbClr val="000000">
                                    <a:alpha val="43137"/>
                                  </a:srgbClr>
                                </a:outerShdw>
                              </a:effectLst>
                              <a:latin typeface="Cambria Math"/>
                            </a:rPr>
                            <m:t>𝑛</m:t>
                          </m:r>
                        </m:sup>
                        <m:e>
                          <m:r>
                            <a:rPr lang="es-ES" sz="2400" i="1">
                              <a:solidFill>
                                <a:schemeClr val="bg1"/>
                              </a:solidFill>
                              <a:effectLst>
                                <a:outerShdw blurRad="38100" dist="38100" dir="2700000" algn="tl">
                                  <a:srgbClr val="000000">
                                    <a:alpha val="43137"/>
                                  </a:srgbClr>
                                </a:outerShdw>
                              </a:effectLst>
                              <a:latin typeface="Cambria Math"/>
                            </a:rPr>
                            <m:t>(</m:t>
                          </m:r>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𝑎</m:t>
                              </m:r>
                            </m:e>
                            <m:sub>
                              <m:r>
                                <a:rPr lang="es-ES" sz="2400" i="1">
                                  <a:solidFill>
                                    <a:schemeClr val="bg1"/>
                                  </a:solidFill>
                                  <a:effectLst>
                                    <a:outerShdw blurRad="38100" dist="38100" dir="2700000" algn="tl">
                                      <a:srgbClr val="000000">
                                        <a:alpha val="43137"/>
                                      </a:srgbClr>
                                    </a:outerShdw>
                                  </a:effectLst>
                                  <a:latin typeface="Cambria Math"/>
                                </a:rPr>
                                <m:t>𝑖</m:t>
                              </m:r>
                              <m:r>
                                <a:rPr lang="es-ES" sz="2400" i="1">
                                  <a:solidFill>
                                    <a:schemeClr val="bg1"/>
                                  </a:solidFill>
                                  <a:effectLst>
                                    <a:outerShdw blurRad="38100" dist="38100" dir="2700000" algn="tl">
                                      <a:srgbClr val="000000">
                                        <a:alpha val="43137"/>
                                      </a:srgbClr>
                                    </a:outerShdw>
                                  </a:effectLst>
                                  <a:latin typeface="Cambria Math"/>
                                </a:rPr>
                                <m:t>,</m:t>
                              </m:r>
                              <m:r>
                                <a:rPr lang="en-US" sz="2400" i="1">
                                  <a:solidFill>
                                    <a:schemeClr val="bg1"/>
                                  </a:solidFill>
                                  <a:effectLst>
                                    <a:outerShdw blurRad="38100" dist="38100" dir="2700000" algn="tl">
                                      <a:srgbClr val="000000">
                                        <a:alpha val="43137"/>
                                      </a:srgbClr>
                                    </a:outerShdw>
                                  </a:effectLst>
                                  <a:latin typeface="Cambria Math"/>
                                </a:rPr>
                                <m:t>𝑗</m:t>
                              </m:r>
                            </m:sub>
                          </m:sSub>
                          <m:sSup>
                            <m:sSup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pPr>
                            <m:e>
                              <m:r>
                                <a:rPr lang="es-ES" sz="2400" i="1">
                                  <a:solidFill>
                                    <a:schemeClr val="bg1"/>
                                  </a:solidFill>
                                  <a:effectLst>
                                    <a:outerShdw blurRad="38100" dist="38100" dir="2700000" algn="tl">
                                      <a:srgbClr val="000000">
                                        <a:alpha val="43137"/>
                                      </a:srgbClr>
                                    </a:outerShdw>
                                  </a:effectLst>
                                  <a:latin typeface="Cambria Math"/>
                                </a:rPr>
                                <m:t>)</m:t>
                              </m:r>
                            </m:e>
                            <m:sup>
                              <m:r>
                                <a:rPr lang="es-ES" sz="2400" i="1">
                                  <a:solidFill>
                                    <a:schemeClr val="bg1"/>
                                  </a:solidFill>
                                  <a:effectLst>
                                    <a:outerShdw blurRad="38100" dist="38100" dir="2700000" algn="tl">
                                      <a:srgbClr val="000000">
                                        <a:alpha val="43137"/>
                                      </a:srgbClr>
                                    </a:outerShdw>
                                  </a:effectLst>
                                  <a:latin typeface="Cambria Math"/>
                                </a:rPr>
                                <m:t>2</m:t>
                              </m:r>
                            </m:sup>
                          </m:sSup>
                          <m:r>
                            <a:rPr lang="es-ES" sz="2400" i="1">
                              <a:solidFill>
                                <a:schemeClr val="bg1"/>
                              </a:solidFill>
                              <a:effectLst>
                                <a:outerShdw blurRad="38100" dist="38100" dir="2700000" algn="tl">
                                  <a:srgbClr val="000000">
                                    <a:alpha val="43137"/>
                                  </a:srgbClr>
                                </a:outerShdw>
                              </a:effectLst>
                              <a:latin typeface="Cambria Math"/>
                            </a:rPr>
                            <m:t>𝑣𝑎𝑟</m:t>
                          </m:r>
                          <m:r>
                            <a:rPr lang="es-ES" sz="2400" i="1">
                              <a:solidFill>
                                <a:schemeClr val="bg1"/>
                              </a:solidFill>
                              <a:effectLst>
                                <a:outerShdw blurRad="38100" dist="38100" dir="2700000" algn="tl">
                                  <a:srgbClr val="000000">
                                    <a:alpha val="43137"/>
                                  </a:srgbClr>
                                </a:outerShdw>
                              </a:effectLst>
                              <a:latin typeface="Cambria Math"/>
                            </a:rPr>
                            <m:t>(</m:t>
                          </m:r>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𝑥</m:t>
                              </m:r>
                            </m:e>
                            <m:sub>
                              <m:r>
                                <a:rPr lang="es-ES" sz="2400" i="1">
                                  <a:solidFill>
                                    <a:schemeClr val="bg1"/>
                                  </a:solidFill>
                                  <a:effectLst>
                                    <a:outerShdw blurRad="38100" dist="38100" dir="2700000" algn="tl">
                                      <a:srgbClr val="000000">
                                        <a:alpha val="43137"/>
                                      </a:srgbClr>
                                    </a:outerShdw>
                                  </a:effectLst>
                                  <a:latin typeface="Cambria Math"/>
                                </a:rPr>
                                <m:t>𝑗</m:t>
                              </m:r>
                            </m:sub>
                          </m:sSub>
                          <m:r>
                            <a:rPr lang="es-ES" sz="2400" i="1">
                              <a:solidFill>
                                <a:schemeClr val="bg1"/>
                              </a:solidFill>
                              <a:effectLst>
                                <a:outerShdw blurRad="38100" dist="38100" dir="2700000" algn="tl">
                                  <a:srgbClr val="000000">
                                    <a:alpha val="43137"/>
                                  </a:srgbClr>
                                </a:outerShdw>
                              </a:effectLst>
                              <a:latin typeface="Cambria Math"/>
                            </a:rPr>
                            <m:t>)</m:t>
                          </m:r>
                        </m:e>
                      </m:nary>
                      <m:r>
                        <a:rPr lang="es-ES" sz="2400" i="1">
                          <a:solidFill>
                            <a:schemeClr val="bg1"/>
                          </a:solidFill>
                          <a:effectLst>
                            <a:outerShdw blurRad="38100" dist="38100" dir="2700000" algn="tl">
                              <a:srgbClr val="000000">
                                <a:alpha val="43137"/>
                              </a:srgbClr>
                            </a:outerShdw>
                          </a:effectLst>
                          <a:latin typeface="Cambria Math"/>
                        </a:rPr>
                        <m:t>+</m:t>
                      </m:r>
                      <m:nary>
                        <m:naryPr>
                          <m:chr m:val="∑"/>
                          <m:limLoc m:val="undOvr"/>
                          <m:grow m:val="on"/>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naryPr>
                        <m:sub>
                          <m:r>
                            <a:rPr lang="es-ES" sz="2400" i="1">
                              <a:solidFill>
                                <a:schemeClr val="bg1"/>
                              </a:solidFill>
                              <a:effectLst>
                                <a:outerShdw blurRad="38100" dist="38100" dir="2700000" algn="tl">
                                  <a:srgbClr val="000000">
                                    <a:alpha val="43137"/>
                                  </a:srgbClr>
                                </a:outerShdw>
                              </a:effectLst>
                              <a:latin typeface="Cambria Math"/>
                            </a:rPr>
                            <m:t>𝑟</m:t>
                          </m:r>
                          <m:r>
                            <a:rPr lang="es-ES" sz="2400" i="1">
                              <a:solidFill>
                                <a:schemeClr val="bg1"/>
                              </a:solidFill>
                              <a:effectLst>
                                <a:outerShdw blurRad="38100" dist="38100" dir="2700000" algn="tl">
                                  <a:srgbClr val="000000">
                                    <a:alpha val="43137"/>
                                  </a:srgbClr>
                                </a:outerShdw>
                              </a:effectLst>
                              <a:latin typeface="Cambria Math"/>
                            </a:rPr>
                            <m:t>=1</m:t>
                          </m:r>
                        </m:sub>
                        <m:sup>
                          <m:r>
                            <a:rPr lang="es-ES" sz="2400" i="1">
                              <a:solidFill>
                                <a:schemeClr val="bg1"/>
                              </a:solidFill>
                              <a:effectLst>
                                <a:outerShdw blurRad="38100" dist="38100" dir="2700000" algn="tl">
                                  <a:srgbClr val="000000">
                                    <a:alpha val="43137"/>
                                  </a:srgbClr>
                                </a:outerShdw>
                              </a:effectLst>
                              <a:latin typeface="Cambria Math"/>
                            </a:rPr>
                            <m:t>𝑛</m:t>
                          </m:r>
                        </m:sup>
                        <m:e>
                          <m:nary>
                            <m:naryPr>
                              <m:chr m:val="∑"/>
                              <m:limLoc m:val="undOvr"/>
                              <m:grow m:val="on"/>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naryPr>
                            <m:sub>
                              <m:r>
                                <a:rPr lang="es-ES" sz="2400" i="1">
                                  <a:solidFill>
                                    <a:schemeClr val="bg1"/>
                                  </a:solidFill>
                                  <a:effectLst>
                                    <a:outerShdw blurRad="38100" dist="38100" dir="2700000" algn="tl">
                                      <a:srgbClr val="000000">
                                        <a:alpha val="43137"/>
                                      </a:srgbClr>
                                    </a:outerShdw>
                                  </a:effectLst>
                                  <a:latin typeface="Cambria Math"/>
                                </a:rPr>
                                <m:t>𝑗</m:t>
                              </m:r>
                              <m:r>
                                <a:rPr lang="es-ES" sz="2400" i="1">
                                  <a:solidFill>
                                    <a:schemeClr val="bg1"/>
                                  </a:solidFill>
                                  <a:effectLst>
                                    <a:outerShdw blurRad="38100" dist="38100" dir="2700000" algn="tl">
                                      <a:srgbClr val="000000">
                                        <a:alpha val="43137"/>
                                      </a:srgbClr>
                                    </a:outerShdw>
                                  </a:effectLst>
                                  <a:latin typeface="Cambria Math"/>
                                </a:rPr>
                                <m:t>=1, </m:t>
                              </m:r>
                              <m:r>
                                <a:rPr lang="en-US" sz="2400" i="1">
                                  <a:solidFill>
                                    <a:schemeClr val="bg1"/>
                                  </a:solidFill>
                                  <a:effectLst>
                                    <a:outerShdw blurRad="38100" dist="38100" dir="2700000" algn="tl">
                                      <a:srgbClr val="000000">
                                        <a:alpha val="43137"/>
                                      </a:srgbClr>
                                    </a:outerShdw>
                                  </a:effectLst>
                                  <a:latin typeface="Cambria Math"/>
                                </a:rPr>
                                <m:t>𝑗</m:t>
                              </m:r>
                              <m:r>
                                <a:rPr lang="es-ES" sz="2400" i="1">
                                  <a:solidFill>
                                    <a:schemeClr val="bg1"/>
                                  </a:solidFill>
                                  <a:effectLst>
                                    <a:outerShdw blurRad="38100" dist="38100" dir="2700000" algn="tl">
                                      <a:srgbClr val="000000">
                                        <a:alpha val="43137"/>
                                      </a:srgbClr>
                                    </a:outerShdw>
                                  </a:effectLst>
                                  <a:latin typeface="Cambria Math"/>
                                </a:rPr>
                                <m:t>≠</m:t>
                              </m:r>
                              <m:r>
                                <a:rPr lang="en-US" sz="2400" i="1">
                                  <a:solidFill>
                                    <a:schemeClr val="bg1"/>
                                  </a:solidFill>
                                  <a:effectLst>
                                    <a:outerShdw blurRad="38100" dist="38100" dir="2700000" algn="tl">
                                      <a:srgbClr val="000000">
                                        <a:alpha val="43137"/>
                                      </a:srgbClr>
                                    </a:outerShdw>
                                  </a:effectLst>
                                  <a:latin typeface="Cambria Math"/>
                                </a:rPr>
                                <m:t>𝑟</m:t>
                              </m:r>
                            </m:sub>
                            <m:sup>
                              <m:r>
                                <a:rPr lang="es-ES" sz="2400" i="1">
                                  <a:solidFill>
                                    <a:schemeClr val="bg1"/>
                                  </a:solidFill>
                                  <a:effectLst>
                                    <a:outerShdw blurRad="38100" dist="38100" dir="2700000" algn="tl">
                                      <a:srgbClr val="000000">
                                        <a:alpha val="43137"/>
                                      </a:srgbClr>
                                    </a:outerShdw>
                                  </a:effectLst>
                                  <a:latin typeface="Cambria Math"/>
                                </a:rPr>
                                <m:t>𝑛</m:t>
                              </m:r>
                            </m:sup>
                            <m:e>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𝑎</m:t>
                                  </m:r>
                                </m:e>
                                <m:sub>
                                  <m:r>
                                    <a:rPr lang="es-ES" sz="2400" i="1">
                                      <a:solidFill>
                                        <a:schemeClr val="bg1"/>
                                      </a:solidFill>
                                      <a:effectLst>
                                        <a:outerShdw blurRad="38100" dist="38100" dir="2700000" algn="tl">
                                          <a:srgbClr val="000000">
                                            <a:alpha val="43137"/>
                                          </a:srgbClr>
                                        </a:outerShdw>
                                      </a:effectLst>
                                      <a:latin typeface="Cambria Math"/>
                                    </a:rPr>
                                    <m:t>𝑖</m:t>
                                  </m:r>
                                  <m:r>
                                    <a:rPr lang="es-ES" sz="2400" i="1">
                                      <a:solidFill>
                                        <a:schemeClr val="bg1"/>
                                      </a:solidFill>
                                      <a:effectLst>
                                        <a:outerShdw blurRad="38100" dist="38100" dir="2700000" algn="tl">
                                          <a:srgbClr val="000000">
                                            <a:alpha val="43137"/>
                                          </a:srgbClr>
                                        </a:outerShdw>
                                      </a:effectLst>
                                      <a:latin typeface="Cambria Math"/>
                                    </a:rPr>
                                    <m:t>,</m:t>
                                  </m:r>
                                  <m:r>
                                    <a:rPr lang="es-ES" sz="2400" i="1">
                                      <a:solidFill>
                                        <a:schemeClr val="bg1"/>
                                      </a:solidFill>
                                      <a:effectLst>
                                        <a:outerShdw blurRad="38100" dist="38100" dir="2700000" algn="tl">
                                          <a:srgbClr val="000000">
                                            <a:alpha val="43137"/>
                                          </a:srgbClr>
                                        </a:outerShdw>
                                      </a:effectLst>
                                      <a:latin typeface="Cambria Math"/>
                                    </a:rPr>
                                    <m:t>𝑟</m:t>
                                  </m:r>
                                </m:sub>
                              </m:sSub>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𝑎</m:t>
                                  </m:r>
                                </m:e>
                                <m:sub>
                                  <m:r>
                                    <a:rPr lang="es-ES" sz="2400" i="1">
                                      <a:solidFill>
                                        <a:schemeClr val="bg1"/>
                                      </a:solidFill>
                                      <a:effectLst>
                                        <a:outerShdw blurRad="38100" dist="38100" dir="2700000" algn="tl">
                                          <a:srgbClr val="000000">
                                            <a:alpha val="43137"/>
                                          </a:srgbClr>
                                        </a:outerShdw>
                                      </a:effectLst>
                                      <a:latin typeface="Cambria Math"/>
                                    </a:rPr>
                                    <m:t>𝑖</m:t>
                                  </m:r>
                                  <m:r>
                                    <a:rPr lang="es-ES" sz="2400" i="1">
                                      <a:solidFill>
                                        <a:schemeClr val="bg1"/>
                                      </a:solidFill>
                                      <a:effectLst>
                                        <a:outerShdw blurRad="38100" dist="38100" dir="2700000" algn="tl">
                                          <a:srgbClr val="000000">
                                            <a:alpha val="43137"/>
                                          </a:srgbClr>
                                        </a:outerShdw>
                                      </a:effectLst>
                                      <a:latin typeface="Cambria Math"/>
                                    </a:rPr>
                                    <m:t>,</m:t>
                                  </m:r>
                                  <m:r>
                                    <a:rPr lang="en-US" sz="2400" i="1">
                                      <a:solidFill>
                                        <a:schemeClr val="bg1"/>
                                      </a:solidFill>
                                      <a:effectLst>
                                        <a:outerShdw blurRad="38100" dist="38100" dir="2700000" algn="tl">
                                          <a:srgbClr val="000000">
                                            <a:alpha val="43137"/>
                                          </a:srgbClr>
                                        </a:outerShdw>
                                      </a:effectLst>
                                      <a:latin typeface="Cambria Math"/>
                                    </a:rPr>
                                    <m:t>𝑗</m:t>
                                  </m:r>
                                </m:sub>
                              </m:sSub>
                              <m:r>
                                <a:rPr lang="es-ES" sz="2400" i="1">
                                  <a:solidFill>
                                    <a:schemeClr val="bg1"/>
                                  </a:solidFill>
                                  <a:effectLst>
                                    <a:outerShdw blurRad="38100" dist="38100" dir="2700000" algn="tl">
                                      <a:srgbClr val="000000">
                                        <a:alpha val="43137"/>
                                      </a:srgbClr>
                                    </a:outerShdw>
                                  </a:effectLst>
                                  <a:latin typeface="Cambria Math"/>
                                </a:rPr>
                                <m:t>𝑐𝑜𝑣</m:t>
                              </m:r>
                              <m:r>
                                <a:rPr lang="es-ES" sz="2400" i="1">
                                  <a:solidFill>
                                    <a:schemeClr val="bg1"/>
                                  </a:solidFill>
                                  <a:effectLst>
                                    <a:outerShdw blurRad="38100" dist="38100" dir="2700000" algn="tl">
                                      <a:srgbClr val="000000">
                                        <a:alpha val="43137"/>
                                      </a:srgbClr>
                                    </a:outerShdw>
                                  </a:effectLst>
                                  <a:latin typeface="Cambria Math"/>
                                </a:rPr>
                                <m:t>(</m:t>
                              </m:r>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𝑥</m:t>
                                  </m:r>
                                </m:e>
                                <m:sub>
                                  <m:r>
                                    <a:rPr lang="es-ES" sz="2400" i="1">
                                      <a:solidFill>
                                        <a:schemeClr val="bg1"/>
                                      </a:solidFill>
                                      <a:effectLst>
                                        <a:outerShdw blurRad="38100" dist="38100" dir="2700000" algn="tl">
                                          <a:srgbClr val="000000">
                                            <a:alpha val="43137"/>
                                          </a:srgbClr>
                                        </a:outerShdw>
                                      </a:effectLst>
                                      <a:latin typeface="Cambria Math"/>
                                    </a:rPr>
                                    <m:t>𝑟</m:t>
                                  </m:r>
                                </m:sub>
                              </m:sSub>
                              <m:r>
                                <a:rPr lang="es-ES" sz="2400" i="1">
                                  <a:solidFill>
                                    <a:schemeClr val="bg1"/>
                                  </a:solidFill>
                                  <a:effectLst>
                                    <a:outerShdw blurRad="38100" dist="38100" dir="2700000" algn="tl">
                                      <a:srgbClr val="000000">
                                        <a:alpha val="43137"/>
                                      </a:srgbClr>
                                    </a:outerShdw>
                                  </a:effectLst>
                                  <a:latin typeface="Cambria Math"/>
                                </a:rPr>
                                <m:t>,</m:t>
                              </m:r>
                              <m:sSub>
                                <m:sSub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i="1">
                                      <a:solidFill>
                                        <a:schemeClr val="bg1"/>
                                      </a:solidFill>
                                      <a:effectLst>
                                        <a:outerShdw blurRad="38100" dist="38100" dir="2700000" algn="tl">
                                          <a:srgbClr val="000000">
                                            <a:alpha val="43137"/>
                                          </a:srgbClr>
                                        </a:outerShdw>
                                      </a:effectLst>
                                      <a:latin typeface="Cambria Math"/>
                                    </a:rPr>
                                    <m:t>𝑥</m:t>
                                  </m:r>
                                </m:e>
                                <m:sub>
                                  <m:r>
                                    <a:rPr lang="es-ES" sz="2400" i="1">
                                      <a:solidFill>
                                        <a:schemeClr val="bg1"/>
                                      </a:solidFill>
                                      <a:effectLst>
                                        <a:outerShdw blurRad="38100" dist="38100" dir="2700000" algn="tl">
                                          <a:srgbClr val="000000">
                                            <a:alpha val="43137"/>
                                          </a:srgbClr>
                                        </a:outerShdw>
                                      </a:effectLst>
                                      <a:latin typeface="Cambria Math"/>
                                    </a:rPr>
                                    <m:t>𝑗</m:t>
                                  </m:r>
                                </m:sub>
                              </m:sSub>
                              <m:r>
                                <a:rPr lang="es-ES" sz="2400" i="1">
                                  <a:solidFill>
                                    <a:schemeClr val="bg1"/>
                                  </a:solidFill>
                                  <a:effectLst>
                                    <a:outerShdw blurRad="38100" dist="38100" dir="2700000" algn="tl">
                                      <a:srgbClr val="000000">
                                        <a:alpha val="43137"/>
                                      </a:srgbClr>
                                    </a:outerShdw>
                                  </a:effectLst>
                                  <a:latin typeface="Cambria Math"/>
                                </a:rPr>
                                <m:t>)</m:t>
                              </m:r>
                            </m:e>
                          </m:nary>
                        </m:e>
                      </m:nary>
                    </m:oMath>
                  </m:oMathPara>
                </a14:m>
                <a:endParaRPr lang="en-US" sz="2400" dirty="0">
                  <a:solidFill>
                    <a:schemeClr val="bg1"/>
                  </a:solidFill>
                  <a:effectLst>
                    <a:outerShdw blurRad="38100" dist="38100" dir="2700000" algn="tl">
                      <a:srgbClr val="000000">
                        <a:alpha val="43137"/>
                      </a:srgbClr>
                    </a:outerShdw>
                  </a:effectLst>
                </a:endParaRPr>
              </a:p>
            </p:txBody>
          </p:sp>
        </mc:Choice>
        <mc:Fallback xmlns="">
          <p:sp>
            <p:nvSpPr>
              <p:cNvPr id="8" name="7 CuadroTexto"/>
              <p:cNvSpPr txBox="1">
                <a:spLocks noRot="1" noChangeAspect="1" noMove="1" noResize="1" noEditPoints="1" noAdjustHandles="1" noChangeArrowheads="1" noChangeShapeType="1" noTextEdit="1"/>
              </p:cNvSpPr>
              <p:nvPr/>
            </p:nvSpPr>
            <p:spPr>
              <a:xfrm>
                <a:off x="277887" y="2643758"/>
                <a:ext cx="8584505" cy="2162515"/>
              </a:xfrm>
              <a:prstGeom prst="rect">
                <a:avLst/>
              </a:prstGeom>
              <a:blipFill rotWithShape="1">
                <a:blip r:embed="rId5"/>
                <a:stretch>
                  <a:fillRect b="-1412"/>
                </a:stretch>
              </a:blipFill>
            </p:spPr>
            <p:txBody>
              <a:bodyPr/>
              <a:lstStyle/>
              <a:p>
                <a:r>
                  <a:rPr lang="en-US">
                    <a:noFill/>
                  </a:rPr>
                  <a:t> </a:t>
                </a:r>
              </a:p>
            </p:txBody>
          </p:sp>
        </mc:Fallback>
      </mc:AlternateContent>
    </p:spTree>
    <p:extLst>
      <p:ext uri="{BB962C8B-B14F-4D97-AF65-F5344CB8AC3E}">
        <p14:creationId xmlns:p14="http://schemas.microsoft.com/office/powerpoint/2010/main" val="658124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581090" y="-202406"/>
            <a:ext cx="8136904" cy="1102519"/>
          </a:xfrm>
        </p:spPr>
        <p:txBody>
          <a:bodyPr>
            <a:normAutofit/>
          </a:bodyPr>
          <a:lstStyle/>
          <a:p>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Medición del riesgo de exposición usando ACP</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12 CuadroTexto"/>
              <p:cNvSpPr txBox="1"/>
              <p:nvPr/>
            </p:nvSpPr>
            <p:spPr>
              <a:xfrm>
                <a:off x="481204" y="735546"/>
                <a:ext cx="8303389" cy="1938992"/>
              </a:xfrm>
              <a:prstGeom prst="rect">
                <a:avLst/>
              </a:prstGeom>
              <a:noFill/>
            </p:spPr>
            <p:txBody>
              <a:bodyPr wrap="square" rtlCol="0">
                <a:spAutoFit/>
              </a:bodyPr>
              <a:lstStyle/>
              <a:p>
                <a:pPr algn="just"/>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Así, para cada observación </a:t>
                </a:r>
                <a14:m>
                  <m:oMath xmlns:m="http://schemas.openxmlformats.org/officeDocument/2006/math">
                    <m:r>
                      <a:rPr lang="es-ES" sz="2400" i="1">
                        <a:solidFill>
                          <a:schemeClr val="bg1"/>
                        </a:solidFill>
                        <a:effectLst>
                          <a:outerShdw blurRad="38100" dist="38100" dir="2700000" algn="tl">
                            <a:srgbClr val="000000">
                              <a:alpha val="43137"/>
                            </a:srgbClr>
                          </a:outerShdw>
                        </a:effectLst>
                        <a:latin typeface="Cambria Math"/>
                      </a:rPr>
                      <m:t>"</m:t>
                    </m:r>
                    <m:r>
                      <a:rPr lang="es-ES" sz="2400" i="1">
                        <a:solidFill>
                          <a:schemeClr val="bg1"/>
                        </a:solidFill>
                        <a:effectLst>
                          <a:outerShdw blurRad="38100" dist="38100" dir="2700000" algn="tl">
                            <a:srgbClr val="000000">
                              <a:alpha val="43137"/>
                            </a:srgbClr>
                          </a:outerShdw>
                        </a:effectLst>
                        <a:latin typeface="Cambria Math"/>
                      </a:rPr>
                      <m:t>𝑘</m:t>
                    </m:r>
                    <m:r>
                      <a:rPr lang="es-ES" sz="2400" i="1">
                        <a:solidFill>
                          <a:schemeClr val="bg1"/>
                        </a:solidFill>
                        <a:effectLst>
                          <a:outerShdw blurRad="38100" dist="38100" dir="2700000" algn="tl">
                            <a:srgbClr val="000000">
                              <a:alpha val="43137"/>
                            </a:srgbClr>
                          </a:outerShdw>
                        </a:effectLst>
                        <a:latin typeface="Cambria Math"/>
                      </a:rPr>
                      <m:t>"</m:t>
                    </m:r>
                  </m:oMath>
                </a14:m>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de las variables de la categoría de riesgo </a:t>
                </a:r>
                <a14:m>
                  <m:oMath xmlns:m="http://schemas.openxmlformats.org/officeDocument/2006/math">
                    <m:r>
                      <a:rPr lang="es-ES" sz="2400" b="1" i="1">
                        <a:solidFill>
                          <a:schemeClr val="bg1"/>
                        </a:solidFill>
                        <a:effectLst>
                          <a:outerShdw blurRad="38100" dist="38100" dir="2700000" algn="tl">
                            <a:srgbClr val="000000">
                              <a:alpha val="43137"/>
                            </a:srgbClr>
                          </a:outerShdw>
                        </a:effectLst>
                        <a:latin typeface="Cambria Math"/>
                      </a:rPr>
                      <m:t>𝒆</m:t>
                    </m:r>
                  </m:oMath>
                </a14:m>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se puede construir un índice de riesgo que contenga pesos que reflejen los efectos de las varianzas entre variables originales y componentes,</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mc:Choice>
        <mc:Fallback xmlns="">
          <p:sp>
            <p:nvSpPr>
              <p:cNvPr id="13" name="12 CuadroTexto"/>
              <p:cNvSpPr txBox="1">
                <a:spLocks noRot="1" noChangeAspect="1" noMove="1" noResize="1" noEditPoints="1" noAdjustHandles="1" noChangeArrowheads="1" noChangeShapeType="1" noTextEdit="1"/>
              </p:cNvSpPr>
              <p:nvPr/>
            </p:nvSpPr>
            <p:spPr>
              <a:xfrm>
                <a:off x="481204" y="735546"/>
                <a:ext cx="8303389" cy="1938992"/>
              </a:xfrm>
              <a:prstGeom prst="rect">
                <a:avLst/>
              </a:prstGeom>
              <a:blipFill rotWithShape="1">
                <a:blip r:embed="rId4"/>
                <a:stretch>
                  <a:fillRect l="-1175" t="-2516" r="-1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4 CuadroTexto"/>
              <p:cNvSpPr txBox="1"/>
              <p:nvPr/>
            </p:nvSpPr>
            <p:spPr>
              <a:xfrm>
                <a:off x="155575" y="2517746"/>
                <a:ext cx="8629016" cy="11288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000" i="1" smtClean="0">
                          <a:solidFill>
                            <a:schemeClr val="bg1"/>
                          </a:solidFill>
                          <a:effectLst>
                            <a:outerShdw blurRad="38100" dist="38100" dir="2700000" algn="tl">
                              <a:srgbClr val="000000">
                                <a:alpha val="43137"/>
                              </a:srgbClr>
                            </a:outerShdw>
                          </a:effectLst>
                          <a:latin typeface="Cambria Math"/>
                        </a:rPr>
                        <m:t>𝐼</m:t>
                      </m:r>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000" i="1">
                              <a:solidFill>
                                <a:schemeClr val="bg1"/>
                              </a:solidFill>
                              <a:effectLst>
                                <a:outerShdw blurRad="38100" dist="38100" dir="2700000" algn="tl">
                                  <a:srgbClr val="000000">
                                    <a:alpha val="43137"/>
                                  </a:srgbClr>
                                </a:outerShdw>
                              </a:effectLst>
                              <a:latin typeface="Cambria Math"/>
                            </a:rPr>
                            <m:t>𝑅</m:t>
                          </m:r>
                        </m:e>
                        <m:sub>
                          <m:r>
                            <a:rPr lang="es-ES" sz="2000" i="1">
                              <a:solidFill>
                                <a:schemeClr val="bg1"/>
                              </a:solidFill>
                              <a:effectLst>
                                <a:outerShdw blurRad="38100" dist="38100" dir="2700000" algn="tl">
                                  <a:srgbClr val="000000">
                                    <a:alpha val="43137"/>
                                  </a:srgbClr>
                                </a:outerShdw>
                              </a:effectLst>
                              <a:latin typeface="Cambria Math"/>
                            </a:rPr>
                            <m:t>𝑘</m:t>
                          </m:r>
                          <m:r>
                            <a:rPr lang="es-ES" sz="2000" i="1">
                              <a:solidFill>
                                <a:schemeClr val="bg1"/>
                              </a:solidFill>
                              <a:effectLst>
                                <a:outerShdw blurRad="38100" dist="38100" dir="2700000" algn="tl">
                                  <a:srgbClr val="000000">
                                    <a:alpha val="43137"/>
                                  </a:srgbClr>
                                </a:outerShdw>
                              </a:effectLst>
                              <a:latin typeface="Cambria Math"/>
                            </a:rPr>
                            <m:t>,</m:t>
                          </m:r>
                          <m:r>
                            <a:rPr lang="es-ES" sz="2000" i="1">
                              <a:solidFill>
                                <a:schemeClr val="bg1"/>
                              </a:solidFill>
                              <a:effectLst>
                                <a:outerShdw blurRad="38100" dist="38100" dir="2700000" algn="tl">
                                  <a:srgbClr val="000000">
                                    <a:alpha val="43137"/>
                                  </a:srgbClr>
                                </a:outerShdw>
                              </a:effectLst>
                              <a:latin typeface="Cambria Math"/>
                            </a:rPr>
                            <m:t>𝑒</m:t>
                          </m:r>
                        </m:sub>
                      </m:sSub>
                      <m:r>
                        <a:rPr lang="es-ES" sz="2000" i="1">
                          <a:solidFill>
                            <a:schemeClr val="bg1"/>
                          </a:solidFill>
                          <a:effectLst>
                            <a:outerShdw blurRad="38100" dist="38100" dir="2700000" algn="tl">
                              <a:srgbClr val="000000">
                                <a:alpha val="43137"/>
                              </a:srgbClr>
                            </a:outerShdw>
                          </a:effectLst>
                          <a:latin typeface="Cambria Math"/>
                        </a:rPr>
                        <m:t>= </m:t>
                      </m:r>
                      <m:f>
                        <m:f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fPr>
                        <m:num>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000" i="1">
                                  <a:solidFill>
                                    <a:schemeClr val="bg1"/>
                                  </a:solidFill>
                                  <a:effectLst>
                                    <a:outerShdw blurRad="38100" dist="38100" dir="2700000" algn="tl">
                                      <a:srgbClr val="000000">
                                        <a:alpha val="43137"/>
                                      </a:srgbClr>
                                    </a:outerShdw>
                                  </a:effectLst>
                                  <a:latin typeface="Cambria Math"/>
                                </a:rPr>
                                <m:t>𝜆</m:t>
                              </m:r>
                            </m:e>
                            <m:sub>
                              <m:r>
                                <a:rPr lang="es-ES" sz="2000" i="1">
                                  <a:solidFill>
                                    <a:schemeClr val="bg1"/>
                                  </a:solidFill>
                                  <a:effectLst>
                                    <a:outerShdw blurRad="38100" dist="38100" dir="2700000" algn="tl">
                                      <a:srgbClr val="000000">
                                        <a:alpha val="43137"/>
                                      </a:srgbClr>
                                    </a:outerShdw>
                                  </a:effectLst>
                                  <a:latin typeface="Cambria Math"/>
                                </a:rPr>
                                <m:t>1</m:t>
                              </m:r>
                            </m:sub>
                          </m:sSub>
                          <m:nary>
                            <m:naryPr>
                              <m:chr m:val="∑"/>
                              <m:limLoc m:val="undOvr"/>
                              <m:grow m:val="on"/>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naryPr>
                            <m:sub>
                              <m:r>
                                <a:rPr lang="es-ES" sz="2000" i="1">
                                  <a:solidFill>
                                    <a:schemeClr val="bg1"/>
                                  </a:solidFill>
                                  <a:effectLst>
                                    <a:outerShdw blurRad="38100" dist="38100" dir="2700000" algn="tl">
                                      <a:srgbClr val="000000">
                                        <a:alpha val="43137"/>
                                      </a:srgbClr>
                                    </a:outerShdw>
                                  </a:effectLst>
                                  <a:latin typeface="Cambria Math"/>
                                </a:rPr>
                                <m:t>𝑗</m:t>
                              </m:r>
                              <m:r>
                                <a:rPr lang="es-ES" sz="2000" i="1">
                                  <a:solidFill>
                                    <a:schemeClr val="bg1"/>
                                  </a:solidFill>
                                  <a:effectLst>
                                    <a:outerShdw blurRad="38100" dist="38100" dir="2700000" algn="tl">
                                      <a:srgbClr val="000000">
                                        <a:alpha val="43137"/>
                                      </a:srgbClr>
                                    </a:outerShdw>
                                  </a:effectLst>
                                  <a:latin typeface="Cambria Math"/>
                                </a:rPr>
                                <m:t>=1</m:t>
                              </m:r>
                            </m:sub>
                            <m:sup>
                              <m:r>
                                <a:rPr lang="es-ES" sz="2000" i="1">
                                  <a:solidFill>
                                    <a:schemeClr val="bg1"/>
                                  </a:solidFill>
                                  <a:effectLst>
                                    <a:outerShdw blurRad="38100" dist="38100" dir="2700000" algn="tl">
                                      <a:srgbClr val="000000">
                                        <a:alpha val="43137"/>
                                      </a:srgbClr>
                                    </a:outerShdw>
                                  </a:effectLst>
                                  <a:latin typeface="Cambria Math"/>
                                </a:rPr>
                                <m:t>𝑛</m:t>
                              </m:r>
                            </m:sup>
                            <m:e>
                              <m:r>
                                <a:rPr lang="es-ES" sz="2000" i="1">
                                  <a:solidFill>
                                    <a:schemeClr val="bg1"/>
                                  </a:solidFill>
                                  <a:effectLst>
                                    <a:outerShdw blurRad="38100" dist="38100" dir="2700000" algn="tl">
                                      <a:srgbClr val="000000">
                                        <a:alpha val="43137"/>
                                      </a:srgbClr>
                                    </a:outerShdw>
                                  </a:effectLst>
                                  <a:latin typeface="Cambria Math"/>
                                </a:rPr>
                                <m:t>(</m:t>
                              </m:r>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000" i="1">
                                      <a:solidFill>
                                        <a:schemeClr val="bg1"/>
                                      </a:solidFill>
                                      <a:effectLst>
                                        <a:outerShdw blurRad="38100" dist="38100" dir="2700000" algn="tl">
                                          <a:srgbClr val="000000">
                                            <a:alpha val="43137"/>
                                          </a:srgbClr>
                                        </a:outerShdw>
                                      </a:effectLst>
                                      <a:latin typeface="Cambria Math"/>
                                    </a:rPr>
                                    <m:t>𝑎</m:t>
                                  </m:r>
                                </m:e>
                                <m:sub>
                                  <m:r>
                                    <a:rPr lang="es-ES" sz="2000" i="1">
                                      <a:solidFill>
                                        <a:schemeClr val="bg1"/>
                                      </a:solidFill>
                                      <a:effectLst>
                                        <a:outerShdw blurRad="38100" dist="38100" dir="2700000" algn="tl">
                                          <a:srgbClr val="000000">
                                            <a:alpha val="43137"/>
                                          </a:srgbClr>
                                        </a:outerShdw>
                                      </a:effectLst>
                                      <a:latin typeface="Cambria Math"/>
                                    </a:rPr>
                                    <m:t>1,</m:t>
                                  </m:r>
                                  <m:r>
                                    <a:rPr lang="es-ES" sz="2000" i="1">
                                      <a:solidFill>
                                        <a:schemeClr val="bg1"/>
                                      </a:solidFill>
                                      <a:effectLst>
                                        <a:outerShdw blurRad="38100" dist="38100" dir="2700000" algn="tl">
                                          <a:srgbClr val="000000">
                                            <a:alpha val="43137"/>
                                          </a:srgbClr>
                                        </a:outerShdw>
                                      </a:effectLst>
                                      <a:latin typeface="Cambria Math"/>
                                    </a:rPr>
                                    <m:t>𝑗</m:t>
                                  </m:r>
                                </m:sub>
                              </m:sSub>
                              <m:sSup>
                                <m:sSup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pPr>
                                <m:e>
                                  <m:r>
                                    <a:rPr lang="es-ES" sz="2000" i="1">
                                      <a:solidFill>
                                        <a:schemeClr val="bg1"/>
                                      </a:solidFill>
                                      <a:effectLst>
                                        <a:outerShdw blurRad="38100" dist="38100" dir="2700000" algn="tl">
                                          <a:srgbClr val="000000">
                                            <a:alpha val="43137"/>
                                          </a:srgbClr>
                                        </a:outerShdw>
                                      </a:effectLst>
                                      <a:latin typeface="Cambria Math"/>
                                    </a:rPr>
                                    <m:t>)</m:t>
                                  </m:r>
                                </m:e>
                                <m:sup>
                                  <m:r>
                                    <a:rPr lang="es-ES" sz="2000" i="1">
                                      <a:solidFill>
                                        <a:schemeClr val="bg1"/>
                                      </a:solidFill>
                                      <a:effectLst>
                                        <a:outerShdw blurRad="38100" dist="38100" dir="2700000" algn="tl">
                                          <a:srgbClr val="000000">
                                            <a:alpha val="43137"/>
                                          </a:srgbClr>
                                        </a:outerShdw>
                                      </a:effectLst>
                                      <a:latin typeface="Cambria Math"/>
                                    </a:rPr>
                                    <m:t>2</m:t>
                                  </m:r>
                                </m:sup>
                              </m:sSup>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000" i="1">
                                      <a:solidFill>
                                        <a:schemeClr val="bg1"/>
                                      </a:solidFill>
                                      <a:effectLst>
                                        <a:outerShdw blurRad="38100" dist="38100" dir="2700000" algn="tl">
                                          <a:srgbClr val="000000">
                                            <a:alpha val="43137"/>
                                          </a:srgbClr>
                                        </a:outerShdw>
                                      </a:effectLst>
                                      <a:latin typeface="Cambria Math"/>
                                    </a:rPr>
                                    <m:t>𝑥</m:t>
                                  </m:r>
                                </m:e>
                                <m:sub>
                                  <m:r>
                                    <a:rPr lang="es-ES" sz="2000" i="1">
                                      <a:solidFill>
                                        <a:schemeClr val="bg1"/>
                                      </a:solidFill>
                                      <a:effectLst>
                                        <a:outerShdw blurRad="38100" dist="38100" dir="2700000" algn="tl">
                                          <a:srgbClr val="000000">
                                            <a:alpha val="43137"/>
                                          </a:srgbClr>
                                        </a:outerShdw>
                                      </a:effectLst>
                                      <a:latin typeface="Cambria Math"/>
                                    </a:rPr>
                                    <m:t>𝑘</m:t>
                                  </m:r>
                                  <m:r>
                                    <a:rPr lang="es-ES" sz="2000" i="1">
                                      <a:solidFill>
                                        <a:schemeClr val="bg1"/>
                                      </a:solidFill>
                                      <a:effectLst>
                                        <a:outerShdw blurRad="38100" dist="38100" dir="2700000" algn="tl">
                                          <a:srgbClr val="000000">
                                            <a:alpha val="43137"/>
                                          </a:srgbClr>
                                        </a:outerShdw>
                                      </a:effectLst>
                                      <a:latin typeface="Cambria Math"/>
                                    </a:rPr>
                                    <m:t>,</m:t>
                                  </m:r>
                                  <m:r>
                                    <a:rPr lang="es-ES" sz="2000" i="1">
                                      <a:solidFill>
                                        <a:schemeClr val="bg1"/>
                                      </a:solidFill>
                                      <a:effectLst>
                                        <a:outerShdw blurRad="38100" dist="38100" dir="2700000" algn="tl">
                                          <a:srgbClr val="000000">
                                            <a:alpha val="43137"/>
                                          </a:srgbClr>
                                        </a:outerShdw>
                                      </a:effectLst>
                                      <a:latin typeface="Cambria Math"/>
                                    </a:rPr>
                                    <m:t>𝑗</m:t>
                                  </m:r>
                                </m:sub>
                              </m:sSub>
                            </m:e>
                          </m:nary>
                          <m:r>
                            <a:rPr lang="es-ES" sz="2000" i="1">
                              <a:solidFill>
                                <a:schemeClr val="bg1"/>
                              </a:solidFill>
                              <a:effectLst>
                                <a:outerShdw blurRad="38100" dist="38100" dir="2700000" algn="tl">
                                  <a:srgbClr val="000000">
                                    <a:alpha val="43137"/>
                                  </a:srgbClr>
                                </a:outerShdw>
                              </a:effectLst>
                              <a:latin typeface="Cambria Math"/>
                            </a:rPr>
                            <m:t>+</m:t>
                          </m:r>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000" i="1">
                                  <a:solidFill>
                                    <a:schemeClr val="bg1"/>
                                  </a:solidFill>
                                  <a:effectLst>
                                    <a:outerShdw blurRad="38100" dist="38100" dir="2700000" algn="tl">
                                      <a:srgbClr val="000000">
                                        <a:alpha val="43137"/>
                                      </a:srgbClr>
                                    </a:outerShdw>
                                  </a:effectLst>
                                  <a:latin typeface="Cambria Math"/>
                                </a:rPr>
                                <m:t>𝜆</m:t>
                              </m:r>
                            </m:e>
                            <m:sub>
                              <m:r>
                                <a:rPr lang="es-ES" sz="2000" i="1">
                                  <a:solidFill>
                                    <a:schemeClr val="bg1"/>
                                  </a:solidFill>
                                  <a:effectLst>
                                    <a:outerShdw blurRad="38100" dist="38100" dir="2700000" algn="tl">
                                      <a:srgbClr val="000000">
                                        <a:alpha val="43137"/>
                                      </a:srgbClr>
                                    </a:outerShdw>
                                  </a:effectLst>
                                  <a:latin typeface="Cambria Math"/>
                                </a:rPr>
                                <m:t>2</m:t>
                              </m:r>
                            </m:sub>
                          </m:sSub>
                          <m:nary>
                            <m:naryPr>
                              <m:chr m:val="∑"/>
                              <m:limLoc m:val="undOvr"/>
                              <m:grow m:val="on"/>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naryPr>
                            <m:sub>
                              <m:r>
                                <a:rPr lang="es-ES" sz="2000" i="1">
                                  <a:solidFill>
                                    <a:schemeClr val="bg1"/>
                                  </a:solidFill>
                                  <a:effectLst>
                                    <a:outerShdw blurRad="38100" dist="38100" dir="2700000" algn="tl">
                                      <a:srgbClr val="000000">
                                        <a:alpha val="43137"/>
                                      </a:srgbClr>
                                    </a:outerShdw>
                                  </a:effectLst>
                                  <a:latin typeface="Cambria Math"/>
                                </a:rPr>
                                <m:t>𝑗</m:t>
                              </m:r>
                              <m:r>
                                <a:rPr lang="es-ES" sz="2000" i="1">
                                  <a:solidFill>
                                    <a:schemeClr val="bg1"/>
                                  </a:solidFill>
                                  <a:effectLst>
                                    <a:outerShdw blurRad="38100" dist="38100" dir="2700000" algn="tl">
                                      <a:srgbClr val="000000">
                                        <a:alpha val="43137"/>
                                      </a:srgbClr>
                                    </a:outerShdw>
                                  </a:effectLst>
                                  <a:latin typeface="Cambria Math"/>
                                </a:rPr>
                                <m:t>=1</m:t>
                              </m:r>
                            </m:sub>
                            <m:sup>
                              <m:r>
                                <a:rPr lang="es-ES" sz="2000" i="1">
                                  <a:solidFill>
                                    <a:schemeClr val="bg1"/>
                                  </a:solidFill>
                                  <a:effectLst>
                                    <a:outerShdw blurRad="38100" dist="38100" dir="2700000" algn="tl">
                                      <a:srgbClr val="000000">
                                        <a:alpha val="43137"/>
                                      </a:srgbClr>
                                    </a:outerShdw>
                                  </a:effectLst>
                                  <a:latin typeface="Cambria Math"/>
                                </a:rPr>
                                <m:t>𝑛</m:t>
                              </m:r>
                            </m:sup>
                            <m:e>
                              <m:r>
                                <a:rPr lang="es-ES" sz="2000" i="1">
                                  <a:solidFill>
                                    <a:schemeClr val="bg1"/>
                                  </a:solidFill>
                                  <a:effectLst>
                                    <a:outerShdw blurRad="38100" dist="38100" dir="2700000" algn="tl">
                                      <a:srgbClr val="000000">
                                        <a:alpha val="43137"/>
                                      </a:srgbClr>
                                    </a:outerShdw>
                                  </a:effectLst>
                                  <a:latin typeface="Cambria Math"/>
                                </a:rPr>
                                <m:t>(</m:t>
                              </m:r>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000" i="1">
                                      <a:solidFill>
                                        <a:schemeClr val="bg1"/>
                                      </a:solidFill>
                                      <a:effectLst>
                                        <a:outerShdw blurRad="38100" dist="38100" dir="2700000" algn="tl">
                                          <a:srgbClr val="000000">
                                            <a:alpha val="43137"/>
                                          </a:srgbClr>
                                        </a:outerShdw>
                                      </a:effectLst>
                                      <a:latin typeface="Cambria Math"/>
                                    </a:rPr>
                                    <m:t>𝑎</m:t>
                                  </m:r>
                                </m:e>
                                <m:sub>
                                  <m:r>
                                    <a:rPr lang="es-ES" sz="2000" i="1">
                                      <a:solidFill>
                                        <a:schemeClr val="bg1"/>
                                      </a:solidFill>
                                      <a:effectLst>
                                        <a:outerShdw blurRad="38100" dist="38100" dir="2700000" algn="tl">
                                          <a:srgbClr val="000000">
                                            <a:alpha val="43137"/>
                                          </a:srgbClr>
                                        </a:outerShdw>
                                      </a:effectLst>
                                      <a:latin typeface="Cambria Math"/>
                                    </a:rPr>
                                    <m:t>2,</m:t>
                                  </m:r>
                                  <m:r>
                                    <a:rPr lang="es-ES" sz="2000" i="1">
                                      <a:solidFill>
                                        <a:schemeClr val="bg1"/>
                                      </a:solidFill>
                                      <a:effectLst>
                                        <a:outerShdw blurRad="38100" dist="38100" dir="2700000" algn="tl">
                                          <a:srgbClr val="000000">
                                            <a:alpha val="43137"/>
                                          </a:srgbClr>
                                        </a:outerShdw>
                                      </a:effectLst>
                                      <a:latin typeface="Cambria Math"/>
                                    </a:rPr>
                                    <m:t>𝑗</m:t>
                                  </m:r>
                                </m:sub>
                              </m:sSub>
                              <m:sSup>
                                <m:sSup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pPr>
                                <m:e>
                                  <m:r>
                                    <a:rPr lang="es-ES" sz="2000" i="1">
                                      <a:solidFill>
                                        <a:schemeClr val="bg1"/>
                                      </a:solidFill>
                                      <a:effectLst>
                                        <a:outerShdw blurRad="38100" dist="38100" dir="2700000" algn="tl">
                                          <a:srgbClr val="000000">
                                            <a:alpha val="43137"/>
                                          </a:srgbClr>
                                        </a:outerShdw>
                                      </a:effectLst>
                                      <a:latin typeface="Cambria Math"/>
                                    </a:rPr>
                                    <m:t>)</m:t>
                                  </m:r>
                                </m:e>
                                <m:sup>
                                  <m:r>
                                    <a:rPr lang="es-ES" sz="2000" i="1">
                                      <a:solidFill>
                                        <a:schemeClr val="bg1"/>
                                      </a:solidFill>
                                      <a:effectLst>
                                        <a:outerShdw blurRad="38100" dist="38100" dir="2700000" algn="tl">
                                          <a:srgbClr val="000000">
                                            <a:alpha val="43137"/>
                                          </a:srgbClr>
                                        </a:outerShdw>
                                      </a:effectLst>
                                      <a:latin typeface="Cambria Math"/>
                                    </a:rPr>
                                    <m:t>2</m:t>
                                  </m:r>
                                </m:sup>
                              </m:sSup>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000" i="1">
                                      <a:solidFill>
                                        <a:schemeClr val="bg1"/>
                                      </a:solidFill>
                                      <a:effectLst>
                                        <a:outerShdw blurRad="38100" dist="38100" dir="2700000" algn="tl">
                                          <a:srgbClr val="000000">
                                            <a:alpha val="43137"/>
                                          </a:srgbClr>
                                        </a:outerShdw>
                                      </a:effectLst>
                                      <a:latin typeface="Cambria Math"/>
                                    </a:rPr>
                                    <m:t>𝑥</m:t>
                                  </m:r>
                                </m:e>
                                <m:sub>
                                  <m:r>
                                    <a:rPr lang="es-ES" sz="2000" i="1">
                                      <a:solidFill>
                                        <a:schemeClr val="bg1"/>
                                      </a:solidFill>
                                      <a:effectLst>
                                        <a:outerShdw blurRad="38100" dist="38100" dir="2700000" algn="tl">
                                          <a:srgbClr val="000000">
                                            <a:alpha val="43137"/>
                                          </a:srgbClr>
                                        </a:outerShdw>
                                      </a:effectLst>
                                      <a:latin typeface="Cambria Math"/>
                                    </a:rPr>
                                    <m:t>𝑘</m:t>
                                  </m:r>
                                  <m:r>
                                    <a:rPr lang="es-ES" sz="2000" i="1">
                                      <a:solidFill>
                                        <a:schemeClr val="bg1"/>
                                      </a:solidFill>
                                      <a:effectLst>
                                        <a:outerShdw blurRad="38100" dist="38100" dir="2700000" algn="tl">
                                          <a:srgbClr val="000000">
                                            <a:alpha val="43137"/>
                                          </a:srgbClr>
                                        </a:outerShdw>
                                      </a:effectLst>
                                      <a:latin typeface="Cambria Math"/>
                                    </a:rPr>
                                    <m:t>,</m:t>
                                  </m:r>
                                  <m:r>
                                    <a:rPr lang="es-ES" sz="2000" i="1">
                                      <a:solidFill>
                                        <a:schemeClr val="bg1"/>
                                      </a:solidFill>
                                      <a:effectLst>
                                        <a:outerShdw blurRad="38100" dist="38100" dir="2700000" algn="tl">
                                          <a:srgbClr val="000000">
                                            <a:alpha val="43137"/>
                                          </a:srgbClr>
                                        </a:outerShdw>
                                      </a:effectLst>
                                      <a:latin typeface="Cambria Math"/>
                                    </a:rPr>
                                    <m:t>𝑗</m:t>
                                  </m:r>
                                </m:sub>
                              </m:sSub>
                            </m:e>
                          </m:nary>
                          <m:r>
                            <a:rPr lang="es-ES" sz="2000" i="1">
                              <a:solidFill>
                                <a:schemeClr val="bg1"/>
                              </a:solidFill>
                              <a:effectLst>
                                <a:outerShdw blurRad="38100" dist="38100" dir="2700000" algn="tl">
                                  <a:srgbClr val="000000">
                                    <a:alpha val="43137"/>
                                  </a:srgbClr>
                                </a:outerShdw>
                              </a:effectLst>
                              <a:latin typeface="Cambria Math"/>
                            </a:rPr>
                            <m:t>+...+</m:t>
                          </m:r>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000" i="1">
                                  <a:solidFill>
                                    <a:schemeClr val="bg1"/>
                                  </a:solidFill>
                                  <a:effectLst>
                                    <a:outerShdw blurRad="38100" dist="38100" dir="2700000" algn="tl">
                                      <a:srgbClr val="000000">
                                        <a:alpha val="43137"/>
                                      </a:srgbClr>
                                    </a:outerShdw>
                                  </a:effectLst>
                                  <a:latin typeface="Cambria Math"/>
                                </a:rPr>
                                <m:t>𝜆</m:t>
                              </m:r>
                            </m:e>
                            <m:sub>
                              <m:r>
                                <a:rPr lang="es-ES" sz="2000" i="1">
                                  <a:solidFill>
                                    <a:schemeClr val="bg1"/>
                                  </a:solidFill>
                                  <a:effectLst>
                                    <a:outerShdw blurRad="38100" dist="38100" dir="2700000" algn="tl">
                                      <a:srgbClr val="000000">
                                        <a:alpha val="43137"/>
                                      </a:srgbClr>
                                    </a:outerShdw>
                                  </a:effectLst>
                                  <a:latin typeface="Cambria Math"/>
                                </a:rPr>
                                <m:t>𝑞</m:t>
                              </m:r>
                            </m:sub>
                          </m:sSub>
                          <m:nary>
                            <m:naryPr>
                              <m:chr m:val="∑"/>
                              <m:limLoc m:val="undOvr"/>
                              <m:grow m:val="on"/>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naryPr>
                            <m:sub>
                              <m:r>
                                <a:rPr lang="es-ES" sz="2000" i="1">
                                  <a:solidFill>
                                    <a:schemeClr val="bg1"/>
                                  </a:solidFill>
                                  <a:effectLst>
                                    <a:outerShdw blurRad="38100" dist="38100" dir="2700000" algn="tl">
                                      <a:srgbClr val="000000">
                                        <a:alpha val="43137"/>
                                      </a:srgbClr>
                                    </a:outerShdw>
                                  </a:effectLst>
                                  <a:latin typeface="Cambria Math"/>
                                </a:rPr>
                                <m:t>𝑗</m:t>
                              </m:r>
                              <m:r>
                                <a:rPr lang="es-ES" sz="2000" i="1">
                                  <a:solidFill>
                                    <a:schemeClr val="bg1"/>
                                  </a:solidFill>
                                  <a:effectLst>
                                    <a:outerShdw blurRad="38100" dist="38100" dir="2700000" algn="tl">
                                      <a:srgbClr val="000000">
                                        <a:alpha val="43137"/>
                                      </a:srgbClr>
                                    </a:outerShdw>
                                  </a:effectLst>
                                  <a:latin typeface="Cambria Math"/>
                                </a:rPr>
                                <m:t>=1</m:t>
                              </m:r>
                            </m:sub>
                            <m:sup>
                              <m:r>
                                <a:rPr lang="es-ES" sz="2000" i="1">
                                  <a:solidFill>
                                    <a:schemeClr val="bg1"/>
                                  </a:solidFill>
                                  <a:effectLst>
                                    <a:outerShdw blurRad="38100" dist="38100" dir="2700000" algn="tl">
                                      <a:srgbClr val="000000">
                                        <a:alpha val="43137"/>
                                      </a:srgbClr>
                                    </a:outerShdw>
                                  </a:effectLst>
                                  <a:latin typeface="Cambria Math"/>
                                </a:rPr>
                                <m:t>𝑛</m:t>
                              </m:r>
                            </m:sup>
                            <m:e>
                              <m:r>
                                <a:rPr lang="es-ES" sz="2000" i="1">
                                  <a:solidFill>
                                    <a:schemeClr val="bg1"/>
                                  </a:solidFill>
                                  <a:effectLst>
                                    <a:outerShdw blurRad="38100" dist="38100" dir="2700000" algn="tl">
                                      <a:srgbClr val="000000">
                                        <a:alpha val="43137"/>
                                      </a:srgbClr>
                                    </a:outerShdw>
                                  </a:effectLst>
                                  <a:latin typeface="Cambria Math"/>
                                </a:rPr>
                                <m:t>(</m:t>
                              </m:r>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000" i="1">
                                      <a:solidFill>
                                        <a:schemeClr val="bg1"/>
                                      </a:solidFill>
                                      <a:effectLst>
                                        <a:outerShdw blurRad="38100" dist="38100" dir="2700000" algn="tl">
                                          <a:srgbClr val="000000">
                                            <a:alpha val="43137"/>
                                          </a:srgbClr>
                                        </a:outerShdw>
                                      </a:effectLst>
                                      <a:latin typeface="Cambria Math"/>
                                    </a:rPr>
                                    <m:t>𝑎</m:t>
                                  </m:r>
                                </m:e>
                                <m:sub>
                                  <m:r>
                                    <a:rPr lang="es-ES" sz="2000" i="1">
                                      <a:solidFill>
                                        <a:schemeClr val="bg1"/>
                                      </a:solidFill>
                                      <a:effectLst>
                                        <a:outerShdw blurRad="38100" dist="38100" dir="2700000" algn="tl">
                                          <a:srgbClr val="000000">
                                            <a:alpha val="43137"/>
                                          </a:srgbClr>
                                        </a:outerShdw>
                                      </a:effectLst>
                                      <a:latin typeface="Cambria Math"/>
                                    </a:rPr>
                                    <m:t>𝑞</m:t>
                                  </m:r>
                                  <m:r>
                                    <a:rPr lang="es-ES" sz="2000" i="1">
                                      <a:solidFill>
                                        <a:schemeClr val="bg1"/>
                                      </a:solidFill>
                                      <a:effectLst>
                                        <a:outerShdw blurRad="38100" dist="38100" dir="2700000" algn="tl">
                                          <a:srgbClr val="000000">
                                            <a:alpha val="43137"/>
                                          </a:srgbClr>
                                        </a:outerShdw>
                                      </a:effectLst>
                                      <a:latin typeface="Cambria Math"/>
                                    </a:rPr>
                                    <m:t>,</m:t>
                                  </m:r>
                                  <m:r>
                                    <a:rPr lang="es-ES" sz="2000" i="1">
                                      <a:solidFill>
                                        <a:schemeClr val="bg1"/>
                                      </a:solidFill>
                                      <a:effectLst>
                                        <a:outerShdw blurRad="38100" dist="38100" dir="2700000" algn="tl">
                                          <a:srgbClr val="000000">
                                            <a:alpha val="43137"/>
                                          </a:srgbClr>
                                        </a:outerShdw>
                                      </a:effectLst>
                                      <a:latin typeface="Cambria Math"/>
                                    </a:rPr>
                                    <m:t>𝑗</m:t>
                                  </m:r>
                                </m:sub>
                              </m:sSub>
                              <m:sSup>
                                <m:sSup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pPr>
                                <m:e>
                                  <m:r>
                                    <a:rPr lang="es-ES" sz="2000" i="1">
                                      <a:solidFill>
                                        <a:schemeClr val="bg1"/>
                                      </a:solidFill>
                                      <a:effectLst>
                                        <a:outerShdw blurRad="38100" dist="38100" dir="2700000" algn="tl">
                                          <a:srgbClr val="000000">
                                            <a:alpha val="43137"/>
                                          </a:srgbClr>
                                        </a:outerShdw>
                                      </a:effectLst>
                                      <a:latin typeface="Cambria Math"/>
                                    </a:rPr>
                                    <m:t>)</m:t>
                                  </m:r>
                                </m:e>
                                <m:sup>
                                  <m:r>
                                    <a:rPr lang="es-ES" sz="2000" i="1">
                                      <a:solidFill>
                                        <a:schemeClr val="bg1"/>
                                      </a:solidFill>
                                      <a:effectLst>
                                        <a:outerShdw blurRad="38100" dist="38100" dir="2700000" algn="tl">
                                          <a:srgbClr val="000000">
                                            <a:alpha val="43137"/>
                                          </a:srgbClr>
                                        </a:outerShdw>
                                      </a:effectLst>
                                      <a:latin typeface="Cambria Math"/>
                                    </a:rPr>
                                    <m:t>2</m:t>
                                  </m:r>
                                </m:sup>
                              </m:sSup>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000" i="1">
                                      <a:solidFill>
                                        <a:schemeClr val="bg1"/>
                                      </a:solidFill>
                                      <a:effectLst>
                                        <a:outerShdw blurRad="38100" dist="38100" dir="2700000" algn="tl">
                                          <a:srgbClr val="000000">
                                            <a:alpha val="43137"/>
                                          </a:srgbClr>
                                        </a:outerShdw>
                                      </a:effectLst>
                                      <a:latin typeface="Cambria Math"/>
                                    </a:rPr>
                                    <m:t>𝑥</m:t>
                                  </m:r>
                                </m:e>
                                <m:sub>
                                  <m:r>
                                    <a:rPr lang="es-ES" sz="2000" i="1">
                                      <a:solidFill>
                                        <a:schemeClr val="bg1"/>
                                      </a:solidFill>
                                      <a:effectLst>
                                        <a:outerShdw blurRad="38100" dist="38100" dir="2700000" algn="tl">
                                          <a:srgbClr val="000000">
                                            <a:alpha val="43137"/>
                                          </a:srgbClr>
                                        </a:outerShdw>
                                      </a:effectLst>
                                      <a:latin typeface="Cambria Math"/>
                                    </a:rPr>
                                    <m:t>𝑘</m:t>
                                  </m:r>
                                  <m:r>
                                    <a:rPr lang="es-ES" sz="2000" i="1">
                                      <a:solidFill>
                                        <a:schemeClr val="bg1"/>
                                      </a:solidFill>
                                      <a:effectLst>
                                        <a:outerShdw blurRad="38100" dist="38100" dir="2700000" algn="tl">
                                          <a:srgbClr val="000000">
                                            <a:alpha val="43137"/>
                                          </a:srgbClr>
                                        </a:outerShdw>
                                      </a:effectLst>
                                      <a:latin typeface="Cambria Math"/>
                                    </a:rPr>
                                    <m:t>,</m:t>
                                  </m:r>
                                  <m:r>
                                    <a:rPr lang="es-ES" sz="2000" i="1">
                                      <a:solidFill>
                                        <a:schemeClr val="bg1"/>
                                      </a:solidFill>
                                      <a:effectLst>
                                        <a:outerShdw blurRad="38100" dist="38100" dir="2700000" algn="tl">
                                          <a:srgbClr val="000000">
                                            <a:alpha val="43137"/>
                                          </a:srgbClr>
                                        </a:outerShdw>
                                      </a:effectLst>
                                      <a:latin typeface="Cambria Math"/>
                                    </a:rPr>
                                    <m:t>𝑗</m:t>
                                  </m:r>
                                </m:sub>
                              </m:sSub>
                            </m:e>
                          </m:nary>
                        </m:num>
                        <m:den>
                          <m:nary>
                            <m:naryPr>
                              <m:chr m:val="∑"/>
                              <m:limLoc m:val="undOvr"/>
                              <m:grow m:val="on"/>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naryPr>
                            <m:sub>
                              <m:r>
                                <a:rPr lang="es-ES" sz="2000" i="1">
                                  <a:solidFill>
                                    <a:schemeClr val="bg1"/>
                                  </a:solidFill>
                                  <a:effectLst>
                                    <a:outerShdw blurRad="38100" dist="38100" dir="2700000" algn="tl">
                                      <a:srgbClr val="000000">
                                        <a:alpha val="43137"/>
                                      </a:srgbClr>
                                    </a:outerShdw>
                                  </a:effectLst>
                                  <a:latin typeface="Cambria Math"/>
                                </a:rPr>
                                <m:t>𝑖</m:t>
                              </m:r>
                              <m:r>
                                <a:rPr lang="es-ES" sz="2000" i="1">
                                  <a:solidFill>
                                    <a:schemeClr val="bg1"/>
                                  </a:solidFill>
                                  <a:effectLst>
                                    <a:outerShdw blurRad="38100" dist="38100" dir="2700000" algn="tl">
                                      <a:srgbClr val="000000">
                                        <a:alpha val="43137"/>
                                      </a:srgbClr>
                                    </a:outerShdw>
                                  </a:effectLst>
                                  <a:latin typeface="Cambria Math"/>
                                </a:rPr>
                                <m:t>=1</m:t>
                              </m:r>
                            </m:sub>
                            <m:sup>
                              <m:r>
                                <a:rPr lang="es-ES" sz="2000" i="1">
                                  <a:solidFill>
                                    <a:schemeClr val="bg1"/>
                                  </a:solidFill>
                                  <a:effectLst>
                                    <a:outerShdw blurRad="38100" dist="38100" dir="2700000" algn="tl">
                                      <a:srgbClr val="000000">
                                        <a:alpha val="43137"/>
                                      </a:srgbClr>
                                    </a:outerShdw>
                                  </a:effectLst>
                                  <a:latin typeface="Cambria Math"/>
                                </a:rPr>
                                <m:t>𝑞</m:t>
                              </m:r>
                            </m:sup>
                            <m:e>
                              <m:sSub>
                                <m:sSubPr>
                                  <m:ctrlPr>
                                    <a:rPr lang="en-US" sz="20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000" i="1">
                                      <a:solidFill>
                                        <a:schemeClr val="bg1"/>
                                      </a:solidFill>
                                      <a:effectLst>
                                        <a:outerShdw blurRad="38100" dist="38100" dir="2700000" algn="tl">
                                          <a:srgbClr val="000000">
                                            <a:alpha val="43137"/>
                                          </a:srgbClr>
                                        </a:outerShdw>
                                      </a:effectLst>
                                      <a:latin typeface="Cambria Math"/>
                                    </a:rPr>
                                    <m:t>𝜆</m:t>
                                  </m:r>
                                </m:e>
                                <m:sub>
                                  <m:r>
                                    <a:rPr lang="es-ES" sz="2000" i="1">
                                      <a:solidFill>
                                        <a:schemeClr val="bg1"/>
                                      </a:solidFill>
                                      <a:effectLst>
                                        <a:outerShdw blurRad="38100" dist="38100" dir="2700000" algn="tl">
                                          <a:srgbClr val="000000">
                                            <a:alpha val="43137"/>
                                          </a:srgbClr>
                                        </a:outerShdw>
                                      </a:effectLst>
                                      <a:latin typeface="Cambria Math"/>
                                    </a:rPr>
                                    <m:t>𝑖</m:t>
                                  </m:r>
                                </m:sub>
                              </m:sSub>
                            </m:e>
                          </m:nary>
                        </m:den>
                      </m:f>
                    </m:oMath>
                  </m:oMathPara>
                </a14:m>
                <a:endParaRPr lang="en-US" sz="2000" dirty="0">
                  <a:solidFill>
                    <a:schemeClr val="bg1"/>
                  </a:solidFill>
                  <a:effectLst>
                    <a:outerShdw blurRad="38100" dist="38100" dir="2700000" algn="tl">
                      <a:srgbClr val="000000">
                        <a:alpha val="43137"/>
                      </a:srgbClr>
                    </a:outerShdw>
                  </a:effectLst>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155575" y="2517746"/>
                <a:ext cx="8629016" cy="1128835"/>
              </a:xfrm>
              <a:prstGeom prst="rect">
                <a:avLst/>
              </a:prstGeom>
              <a:blipFill rotWithShape="1">
                <a:blip r:embed="rId5"/>
                <a:stretch>
                  <a:fillRect b="-1081"/>
                </a:stretch>
              </a:blipFill>
            </p:spPr>
            <p:txBody>
              <a:bodyPr/>
              <a:lstStyle/>
              <a:p>
                <a:r>
                  <a:rPr lang="en-US">
                    <a:noFill/>
                  </a:rPr>
                  <a:t> </a:t>
                </a:r>
              </a:p>
            </p:txBody>
          </p:sp>
        </mc:Fallback>
      </mc:AlternateContent>
    </p:spTree>
    <p:extLst>
      <p:ext uri="{BB962C8B-B14F-4D97-AF65-F5344CB8AC3E}">
        <p14:creationId xmlns:p14="http://schemas.microsoft.com/office/powerpoint/2010/main" val="3521949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204955"/>
            <a:ext cx="8136904" cy="1102519"/>
          </a:xfrm>
        </p:spPr>
        <p:txBody>
          <a:bodyPr>
            <a:normAutofit/>
          </a:bodyPr>
          <a:lstStyle/>
          <a:p>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Medición del riesgo de exposición usando ACP</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12 CuadroTexto"/>
              <p:cNvSpPr txBox="1"/>
              <p:nvPr/>
            </p:nvSpPr>
            <p:spPr>
              <a:xfrm>
                <a:off x="436960" y="1005576"/>
                <a:ext cx="8303389" cy="3046988"/>
              </a:xfrm>
              <a:prstGeom prst="rect">
                <a:avLst/>
              </a:prstGeom>
              <a:noFill/>
            </p:spPr>
            <p:txBody>
              <a:bodyPr wrap="square" rtlCol="0">
                <a:spAutoFit/>
              </a:bodyPr>
              <a:lstStyle/>
              <a:p>
                <a:pPr algn="just"/>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 resultado será una referencia absoluta (acotada en los límites inferior y superior) y establecer regiones que determinen niveles riesgo como se muestra a continuación.</a:t>
                </a:r>
              </a:p>
              <a:p>
                <a:pPr algn="just"/>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Riesgo bajo, cuando </a:t>
                </a:r>
                <a14:m>
                  <m:oMath xmlns:m="http://schemas.openxmlformats.org/officeDocument/2006/math">
                    <m:r>
                      <a:rPr lang="es-ES" sz="2400" b="1" i="1">
                        <a:solidFill>
                          <a:schemeClr val="bg1"/>
                        </a:solidFill>
                        <a:effectLst>
                          <a:outerShdw blurRad="38100" dist="38100" dir="2700000" algn="tl">
                            <a:srgbClr val="000000">
                              <a:alpha val="43137"/>
                            </a:srgbClr>
                          </a:outerShdw>
                        </a:effectLst>
                        <a:latin typeface="Cambria Math"/>
                      </a:rPr>
                      <m:t>𝑰𝑹</m:t>
                    </m:r>
                    <m:sSub>
                      <m:sSub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b="1" i="1">
                            <a:solidFill>
                              <a:schemeClr val="bg1"/>
                            </a:solidFill>
                            <a:effectLst>
                              <a:outerShdw blurRad="38100" dist="38100" dir="2700000" algn="tl">
                                <a:srgbClr val="000000">
                                  <a:alpha val="43137"/>
                                </a:srgbClr>
                              </a:outerShdw>
                            </a:effectLst>
                            <a:latin typeface="Cambria Math"/>
                          </a:rPr>
                          <m:t>𝑻</m:t>
                        </m:r>
                      </m:e>
                      <m:sub>
                        <m:r>
                          <a:rPr lang="es-ES" sz="2400" b="1" i="1">
                            <a:solidFill>
                              <a:schemeClr val="bg1"/>
                            </a:solidFill>
                            <a:effectLst>
                              <a:outerShdw blurRad="38100" dist="38100" dir="2700000" algn="tl">
                                <a:srgbClr val="000000">
                                  <a:alpha val="43137"/>
                                </a:srgbClr>
                              </a:outerShdw>
                            </a:effectLst>
                            <a:latin typeface="Cambria Math"/>
                          </a:rPr>
                          <m:t>𝒆</m:t>
                        </m:r>
                      </m:sub>
                    </m:sSub>
                    <m:r>
                      <a:rPr lang="es-ES" sz="2400" b="1" i="1">
                        <a:solidFill>
                          <a:schemeClr val="bg1"/>
                        </a:solidFill>
                        <a:effectLst>
                          <a:outerShdw blurRad="38100" dist="38100" dir="2700000" algn="tl">
                            <a:srgbClr val="000000">
                              <a:alpha val="43137"/>
                            </a:srgbClr>
                          </a:outerShdw>
                        </a:effectLst>
                        <a:latin typeface="Cambria Math"/>
                      </a:rPr>
                      <m:t>,</m:t>
                    </m:r>
                    <m:r>
                      <a:rPr lang="es-ES" sz="2400" b="1" i="1">
                        <a:solidFill>
                          <a:schemeClr val="bg1"/>
                        </a:solidFill>
                        <a:effectLst>
                          <a:outerShdw blurRad="38100" dist="38100" dir="2700000" algn="tl">
                            <a:srgbClr val="000000">
                              <a:alpha val="43137"/>
                            </a:srgbClr>
                          </a:outerShdw>
                        </a:effectLst>
                        <a:latin typeface="Cambria Math"/>
                      </a:rPr>
                      <m:t>𝑰𝑹𝑻</m:t>
                    </m:r>
                  </m:oMath>
                </a14:m>
                <a:r>
                  <a:rPr lang="es-E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14:m>
                  <m:oMath xmlns:m="http://schemas.openxmlformats.org/officeDocument/2006/math">
                    <m:r>
                      <a:rPr lang="es-ES" sz="2400" b="1" i="1">
                        <a:solidFill>
                          <a:schemeClr val="bg1"/>
                        </a:solidFill>
                        <a:effectLst>
                          <a:outerShdw blurRad="38100" dist="38100" dir="2700000" algn="tl">
                            <a:srgbClr val="000000">
                              <a:alpha val="43137"/>
                            </a:srgbClr>
                          </a:outerShdw>
                        </a:effectLst>
                        <a:latin typeface="Cambria Math"/>
                      </a:rPr>
                      <m:t>∈</m:t>
                    </m:r>
                  </m:oMath>
                </a14:m>
                <a:r>
                  <a:rPr lang="es-E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[0,100/3] </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Riesgo medio, cuando </a:t>
                </a:r>
                <a14:m>
                  <m:oMath xmlns:m="http://schemas.openxmlformats.org/officeDocument/2006/math">
                    <m:r>
                      <a:rPr lang="es-ES" sz="2400" b="1" i="1">
                        <a:solidFill>
                          <a:schemeClr val="bg1"/>
                        </a:solidFill>
                        <a:effectLst>
                          <a:outerShdw blurRad="38100" dist="38100" dir="2700000" algn="tl">
                            <a:srgbClr val="000000">
                              <a:alpha val="43137"/>
                            </a:srgbClr>
                          </a:outerShdw>
                        </a:effectLst>
                        <a:latin typeface="Cambria Math"/>
                      </a:rPr>
                      <m:t>𝑰𝑹</m:t>
                    </m:r>
                    <m:sSub>
                      <m:sSub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b="1" i="1">
                            <a:solidFill>
                              <a:schemeClr val="bg1"/>
                            </a:solidFill>
                            <a:effectLst>
                              <a:outerShdw blurRad="38100" dist="38100" dir="2700000" algn="tl">
                                <a:srgbClr val="000000">
                                  <a:alpha val="43137"/>
                                </a:srgbClr>
                              </a:outerShdw>
                            </a:effectLst>
                            <a:latin typeface="Cambria Math"/>
                          </a:rPr>
                          <m:t>𝑻</m:t>
                        </m:r>
                      </m:e>
                      <m:sub>
                        <m:r>
                          <a:rPr lang="es-ES" sz="2400" b="1" i="1">
                            <a:solidFill>
                              <a:schemeClr val="bg1"/>
                            </a:solidFill>
                            <a:effectLst>
                              <a:outerShdw blurRad="38100" dist="38100" dir="2700000" algn="tl">
                                <a:srgbClr val="000000">
                                  <a:alpha val="43137"/>
                                </a:srgbClr>
                              </a:outerShdw>
                            </a:effectLst>
                            <a:latin typeface="Cambria Math"/>
                          </a:rPr>
                          <m:t>𝒆</m:t>
                        </m:r>
                      </m:sub>
                    </m:sSub>
                    <m:r>
                      <a:rPr lang="es-ES" sz="2400" b="1" i="1">
                        <a:solidFill>
                          <a:schemeClr val="bg1"/>
                        </a:solidFill>
                        <a:effectLst>
                          <a:outerShdw blurRad="38100" dist="38100" dir="2700000" algn="tl">
                            <a:srgbClr val="000000">
                              <a:alpha val="43137"/>
                            </a:srgbClr>
                          </a:outerShdw>
                        </a:effectLst>
                        <a:latin typeface="Cambria Math"/>
                      </a:rPr>
                      <m:t>,</m:t>
                    </m:r>
                    <m:r>
                      <a:rPr lang="es-ES" sz="2400" b="1" i="1">
                        <a:solidFill>
                          <a:schemeClr val="bg1"/>
                        </a:solidFill>
                        <a:effectLst>
                          <a:outerShdw blurRad="38100" dist="38100" dir="2700000" algn="tl">
                            <a:srgbClr val="000000">
                              <a:alpha val="43137"/>
                            </a:srgbClr>
                          </a:outerShdw>
                        </a:effectLst>
                        <a:latin typeface="Cambria Math"/>
                      </a:rPr>
                      <m:t>𝑰𝑹𝑻</m:t>
                    </m:r>
                  </m:oMath>
                </a14:m>
                <a:r>
                  <a:rPr lang="es-E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14:m>
                  <m:oMath xmlns:m="http://schemas.openxmlformats.org/officeDocument/2006/math">
                    <m:r>
                      <a:rPr lang="es-ES" sz="2400" b="1" i="1">
                        <a:solidFill>
                          <a:schemeClr val="bg1"/>
                        </a:solidFill>
                        <a:effectLst>
                          <a:outerShdw blurRad="38100" dist="38100" dir="2700000" algn="tl">
                            <a:srgbClr val="000000">
                              <a:alpha val="43137"/>
                            </a:srgbClr>
                          </a:outerShdw>
                        </a:effectLst>
                        <a:latin typeface="Cambria Math"/>
                      </a:rPr>
                      <m:t>∈</m:t>
                    </m:r>
                  </m:oMath>
                </a14:m>
                <a:r>
                  <a:rPr lang="es-E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(100/3,200/3] </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r>
                  <a:rPr lang="es-E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Riesgo alto, cuando </a:t>
                </a:r>
                <a14:m>
                  <m:oMath xmlns:m="http://schemas.openxmlformats.org/officeDocument/2006/math">
                    <m:r>
                      <a:rPr lang="es-ES" sz="2400" b="1" i="1">
                        <a:solidFill>
                          <a:schemeClr val="bg1"/>
                        </a:solidFill>
                        <a:effectLst>
                          <a:outerShdw blurRad="38100" dist="38100" dir="2700000" algn="tl">
                            <a:srgbClr val="000000">
                              <a:alpha val="43137"/>
                            </a:srgbClr>
                          </a:outerShdw>
                        </a:effectLst>
                        <a:latin typeface="Cambria Math"/>
                      </a:rPr>
                      <m:t>𝑰𝑹</m:t>
                    </m:r>
                    <m:sSub>
                      <m:sSub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s-ES" sz="2400" b="1" i="1">
                            <a:solidFill>
                              <a:schemeClr val="bg1"/>
                            </a:solidFill>
                            <a:effectLst>
                              <a:outerShdw blurRad="38100" dist="38100" dir="2700000" algn="tl">
                                <a:srgbClr val="000000">
                                  <a:alpha val="43137"/>
                                </a:srgbClr>
                              </a:outerShdw>
                            </a:effectLst>
                            <a:latin typeface="Cambria Math"/>
                          </a:rPr>
                          <m:t>𝑻</m:t>
                        </m:r>
                      </m:e>
                      <m:sub>
                        <m:r>
                          <a:rPr lang="es-ES" sz="2400" b="1" i="1">
                            <a:solidFill>
                              <a:schemeClr val="bg1"/>
                            </a:solidFill>
                            <a:effectLst>
                              <a:outerShdw blurRad="38100" dist="38100" dir="2700000" algn="tl">
                                <a:srgbClr val="000000">
                                  <a:alpha val="43137"/>
                                </a:srgbClr>
                              </a:outerShdw>
                            </a:effectLst>
                            <a:latin typeface="Cambria Math"/>
                          </a:rPr>
                          <m:t>𝒆</m:t>
                        </m:r>
                      </m:sub>
                    </m:sSub>
                    <m:r>
                      <a:rPr lang="es-ES" sz="2400" b="1" i="1">
                        <a:solidFill>
                          <a:schemeClr val="bg1"/>
                        </a:solidFill>
                        <a:effectLst>
                          <a:outerShdw blurRad="38100" dist="38100" dir="2700000" algn="tl">
                            <a:srgbClr val="000000">
                              <a:alpha val="43137"/>
                            </a:srgbClr>
                          </a:outerShdw>
                        </a:effectLst>
                        <a:latin typeface="Cambria Math"/>
                      </a:rPr>
                      <m:t>,</m:t>
                    </m:r>
                    <m:r>
                      <a:rPr lang="es-ES" sz="2400" b="1" i="1">
                        <a:solidFill>
                          <a:schemeClr val="bg1"/>
                        </a:solidFill>
                        <a:effectLst>
                          <a:outerShdw blurRad="38100" dist="38100" dir="2700000" algn="tl">
                            <a:srgbClr val="000000">
                              <a:alpha val="43137"/>
                            </a:srgbClr>
                          </a:outerShdw>
                        </a:effectLst>
                        <a:latin typeface="Cambria Math"/>
                      </a:rPr>
                      <m:t>𝑰𝑹𝑻</m:t>
                    </m:r>
                  </m:oMath>
                </a14:m>
                <a:r>
                  <a:rPr lang="es-E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14:m>
                  <m:oMath xmlns:m="http://schemas.openxmlformats.org/officeDocument/2006/math">
                    <m:r>
                      <a:rPr lang="es-ES" sz="2400" b="1" i="1">
                        <a:solidFill>
                          <a:schemeClr val="bg1"/>
                        </a:solidFill>
                        <a:effectLst>
                          <a:outerShdw blurRad="38100" dist="38100" dir="2700000" algn="tl">
                            <a:srgbClr val="000000">
                              <a:alpha val="43137"/>
                            </a:srgbClr>
                          </a:outerShdw>
                        </a:effectLst>
                        <a:latin typeface="Cambria Math"/>
                      </a:rPr>
                      <m:t>∈</m:t>
                    </m:r>
                  </m:oMath>
                </a14:m>
                <a:r>
                  <a:rPr lang="es-E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(200/3,100] </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mc:Choice>
        <mc:Fallback xmlns="">
          <p:sp>
            <p:nvSpPr>
              <p:cNvPr id="13" name="12 CuadroTexto"/>
              <p:cNvSpPr txBox="1">
                <a:spLocks noRot="1" noChangeAspect="1" noMove="1" noResize="1" noEditPoints="1" noAdjustHandles="1" noChangeArrowheads="1" noChangeShapeType="1" noTextEdit="1"/>
              </p:cNvSpPr>
              <p:nvPr/>
            </p:nvSpPr>
            <p:spPr>
              <a:xfrm>
                <a:off x="436960" y="1005576"/>
                <a:ext cx="8303389" cy="3046988"/>
              </a:xfrm>
              <a:prstGeom prst="rect">
                <a:avLst/>
              </a:prstGeom>
              <a:blipFill rotWithShape="1">
                <a:blip r:embed="rId4"/>
                <a:stretch>
                  <a:fillRect l="-1248" t="-1600" r="-1468"/>
                </a:stretch>
              </a:blipFill>
            </p:spPr>
            <p:txBody>
              <a:bodyPr/>
              <a:lstStyle/>
              <a:p>
                <a:r>
                  <a:rPr lang="en-US">
                    <a:noFill/>
                  </a:rPr>
                  <a:t> </a:t>
                </a:r>
              </a:p>
            </p:txBody>
          </p:sp>
        </mc:Fallback>
      </mc:AlternateContent>
    </p:spTree>
    <p:extLst>
      <p:ext uri="{BB962C8B-B14F-4D97-AF65-F5344CB8AC3E}">
        <p14:creationId xmlns:p14="http://schemas.microsoft.com/office/powerpoint/2010/main" val="3287125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204955"/>
            <a:ext cx="8136904" cy="1102519"/>
          </a:xfrm>
        </p:spPr>
        <p:txBody>
          <a:bodyPr>
            <a:normAutofit/>
          </a:bodyPr>
          <a:lstStyle/>
          <a:p>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Nota acerca del código para ACP</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12 CuadroTexto"/>
          <p:cNvSpPr txBox="1"/>
          <p:nvPr/>
        </p:nvSpPr>
        <p:spPr>
          <a:xfrm>
            <a:off x="436960" y="1005576"/>
            <a:ext cx="8303389" cy="1569660"/>
          </a:xfrm>
          <a:prstGeom prst="rect">
            <a:avLst/>
          </a:prstGeom>
          <a:noFill/>
        </p:spPr>
        <p:txBody>
          <a:bodyPr wrap="square" rtlCol="0">
            <a:spAutoFit/>
          </a:bodyPr>
          <a:lstStyle/>
          <a:p>
            <a:pPr algn="just"/>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Herramientas como R y Python desarrollan el análisis de componentes principales en base a la descomposición de valores singulares,</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261" y="2931790"/>
            <a:ext cx="7980998" cy="515779"/>
          </a:xfrm>
          <a:prstGeom prst="rect">
            <a:avLst/>
          </a:prstGeom>
          <a:noFill/>
          <a:ln>
            <a:noFill/>
          </a:ln>
          <a:scene3d>
            <a:camera prst="orthographicFront"/>
            <a:lightRig rig="threePt" dir="t"/>
          </a:scene3d>
          <a:sp3d>
            <a:bevelT w="2286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9718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204955"/>
            <a:ext cx="8136904" cy="1102519"/>
          </a:xfrm>
        </p:spPr>
        <p:txBody>
          <a:bodyPr>
            <a:normAutofit/>
          </a:bodyPr>
          <a:lstStyle/>
          <a:p>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Cómo la máquina realiza el ACP</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12 CuadroTexto"/>
              <p:cNvSpPr txBox="1"/>
              <p:nvPr/>
            </p:nvSpPr>
            <p:spPr>
              <a:xfrm>
                <a:off x="436958" y="681540"/>
                <a:ext cx="8303389" cy="1569660"/>
              </a:xfrm>
              <a:prstGeom prst="rect">
                <a:avLst/>
              </a:prstGeom>
              <a:noFill/>
            </p:spPr>
            <p:txBody>
              <a:bodyPr wrap="square" rtlCol="0">
                <a:spAutoFit/>
              </a:bodyPr>
              <a:lstStyle/>
              <a:p>
                <a:pPr algn="just"/>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 realiza un ACP mediante un SVD centrado. </a:t>
                </a:r>
              </a:p>
              <a:p>
                <a:pPr algn="just"/>
                <a:endPar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Sea</a:t>
                </a:r>
                <a14:m>
                  <m:oMath xmlns:m="http://schemas.openxmlformats.org/officeDocument/2006/math">
                    <m:r>
                      <a:rPr lang="es-MX" sz="2400" b="0" i="0" smtClean="0">
                        <a:solidFill>
                          <a:schemeClr val="bg1"/>
                        </a:solidFill>
                        <a:effectLst>
                          <a:outerShdw blurRad="38100" dist="38100" dir="2700000" algn="tl">
                            <a:srgbClr val="000000">
                              <a:alpha val="43137"/>
                            </a:srgbClr>
                          </a:outerShdw>
                        </a:effectLst>
                        <a:latin typeface="Cambria Math"/>
                      </a:rPr>
                      <m:t> </m:t>
                    </m:r>
                    <m:r>
                      <a:rPr lang="en-US" sz="2400" i="1">
                        <a:solidFill>
                          <a:schemeClr val="bg1"/>
                        </a:solidFill>
                        <a:effectLst>
                          <a:outerShdw blurRad="38100" dist="38100" dir="2700000" algn="tl">
                            <a:srgbClr val="000000">
                              <a:alpha val="43137"/>
                            </a:srgbClr>
                          </a:outerShdw>
                        </a:effectLst>
                        <a:latin typeface="Cambria Math"/>
                      </a:rPr>
                      <m:t>𝑋</m:t>
                    </m:r>
                    <m:r>
                      <a:rPr lang="en-US" sz="2400" i="1">
                        <a:solidFill>
                          <a:schemeClr val="bg1"/>
                        </a:solidFill>
                        <a:effectLst>
                          <a:outerShdw blurRad="38100" dist="38100" dir="2700000" algn="tl">
                            <a:srgbClr val="000000">
                              <a:alpha val="43137"/>
                            </a:srgbClr>
                          </a:outerShdw>
                        </a:effectLst>
                        <a:latin typeface="Cambria Math"/>
                      </a:rPr>
                      <m:t>∈</m:t>
                    </m:r>
                    <m:sSup>
                      <m:sSupPr>
                        <m:ctrlPr>
                          <a:rPr lang="en-US" sz="2400" i="1">
                            <a:solidFill>
                              <a:schemeClr val="bg1"/>
                            </a:solidFill>
                            <a:effectLst>
                              <a:outerShdw blurRad="38100" dist="38100" dir="2700000" algn="tl">
                                <a:srgbClr val="000000">
                                  <a:alpha val="43137"/>
                                </a:srgbClr>
                              </a:outerShdw>
                            </a:effectLst>
                            <a:latin typeface="Cambria Math" panose="02040503050406030204" pitchFamily="18" charset="0"/>
                          </a:rPr>
                        </m:ctrlPr>
                      </m:sSupPr>
                      <m:e>
                        <m:r>
                          <a:rPr lang="en-US" sz="2400" i="1">
                            <a:solidFill>
                              <a:schemeClr val="bg1"/>
                            </a:solidFill>
                            <a:effectLst>
                              <a:outerShdw blurRad="38100" dist="38100" dir="2700000" algn="tl">
                                <a:srgbClr val="000000">
                                  <a:alpha val="43137"/>
                                </a:srgbClr>
                              </a:outerShdw>
                            </a:effectLst>
                            <a:latin typeface="Cambria Math"/>
                          </a:rPr>
                          <m:t>𝑅</m:t>
                        </m:r>
                      </m:e>
                      <m:sup>
                        <m:r>
                          <a:rPr lang="en-US" sz="2400" i="1">
                            <a:solidFill>
                              <a:schemeClr val="bg1"/>
                            </a:solidFill>
                            <a:effectLst>
                              <a:outerShdw blurRad="38100" dist="38100" dir="2700000" algn="tl">
                                <a:srgbClr val="000000">
                                  <a:alpha val="43137"/>
                                </a:srgbClr>
                              </a:outerShdw>
                            </a:effectLst>
                            <a:latin typeface="Cambria Math"/>
                          </a:rPr>
                          <m:t>𝑚𝑥𝑛</m:t>
                        </m:r>
                      </m:sup>
                    </m:sSup>
                  </m:oMath>
                </a14:m>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la matriz de datos. Si centramos resulta que,</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mc:Choice>
        <mc:Fallback xmlns="">
          <p:sp>
            <p:nvSpPr>
              <p:cNvPr id="13" name="12 CuadroTexto"/>
              <p:cNvSpPr txBox="1">
                <a:spLocks noRot="1" noChangeAspect="1" noMove="1" noResize="1" noEditPoints="1" noAdjustHandles="1" noChangeArrowheads="1" noChangeShapeType="1" noTextEdit="1"/>
              </p:cNvSpPr>
              <p:nvPr/>
            </p:nvSpPr>
            <p:spPr>
              <a:xfrm>
                <a:off x="436958" y="681540"/>
                <a:ext cx="8303389" cy="1569660"/>
              </a:xfrm>
              <a:prstGeom prst="rect">
                <a:avLst/>
              </a:prstGeom>
              <a:blipFill rotWithShape="1">
                <a:blip r:embed="rId4"/>
                <a:stretch>
                  <a:fillRect l="-1248" t="-3113" r="-10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4 CuadroTexto"/>
              <p:cNvSpPr txBox="1"/>
              <p:nvPr/>
            </p:nvSpPr>
            <p:spPr>
              <a:xfrm>
                <a:off x="1619672" y="1850981"/>
                <a:ext cx="5544616" cy="10808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bg1"/>
                          </a:solidFill>
                          <a:effectLst>
                            <a:outerShdw blurRad="38100" dist="38100" dir="2700000" algn="tl">
                              <a:srgbClr val="000000">
                                <a:alpha val="43137"/>
                              </a:srgbClr>
                            </a:outerShdw>
                          </a:effectLst>
                          <a:latin typeface="Cambria Math"/>
                        </a:rPr>
                        <m:t>𝑉𝑎𝑟</m:t>
                      </m:r>
                      <m:r>
                        <a:rPr lang="en-US" sz="3200" i="1" smtClean="0">
                          <a:solidFill>
                            <a:schemeClr val="bg1"/>
                          </a:solidFill>
                          <a:effectLst>
                            <a:outerShdw blurRad="38100" dist="38100" dir="2700000" algn="tl">
                              <a:srgbClr val="000000">
                                <a:alpha val="43137"/>
                              </a:srgbClr>
                            </a:outerShdw>
                          </a:effectLst>
                          <a:latin typeface="Cambria Math"/>
                        </a:rPr>
                        <m:t>−</m:t>
                      </m:r>
                      <m:r>
                        <a:rPr lang="en-US" sz="3200" i="1" smtClean="0">
                          <a:solidFill>
                            <a:schemeClr val="bg1"/>
                          </a:solidFill>
                          <a:effectLst>
                            <a:outerShdw blurRad="38100" dist="38100" dir="2700000" algn="tl">
                              <a:srgbClr val="000000">
                                <a:alpha val="43137"/>
                              </a:srgbClr>
                            </a:outerShdw>
                          </a:effectLst>
                          <a:latin typeface="Cambria Math"/>
                        </a:rPr>
                        <m:t>𝐶𝑜𝑣</m:t>
                      </m:r>
                      <m:r>
                        <a:rPr lang="en-US" sz="3200" i="1" smtClean="0">
                          <a:solidFill>
                            <a:schemeClr val="bg1"/>
                          </a:solidFill>
                          <a:effectLst>
                            <a:outerShdw blurRad="38100" dist="38100" dir="2700000" algn="tl">
                              <a:srgbClr val="000000">
                                <a:alpha val="43137"/>
                              </a:srgbClr>
                            </a:outerShdw>
                          </a:effectLst>
                          <a:latin typeface="Cambria Math"/>
                        </a:rPr>
                        <m:t> = </m:t>
                      </m:r>
                      <m:f>
                        <m:f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fPr>
                        <m:num>
                          <m:sSup>
                            <m:sSup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pPr>
                            <m:e>
                              <m:r>
                                <a:rPr lang="en-US" sz="3200" i="1">
                                  <a:solidFill>
                                    <a:schemeClr val="bg1"/>
                                  </a:solidFill>
                                  <a:effectLst>
                                    <a:outerShdw blurRad="38100" dist="38100" dir="2700000" algn="tl">
                                      <a:srgbClr val="000000">
                                        <a:alpha val="43137"/>
                                      </a:srgbClr>
                                    </a:outerShdw>
                                  </a:effectLst>
                                  <a:latin typeface="Cambria Math"/>
                                </a:rPr>
                                <m:t>𝑋</m:t>
                              </m:r>
                            </m:e>
                            <m:sup>
                              <m:r>
                                <a:rPr lang="en-US" sz="3200" i="1">
                                  <a:solidFill>
                                    <a:schemeClr val="bg1"/>
                                  </a:solidFill>
                                  <a:effectLst>
                                    <a:outerShdw blurRad="38100" dist="38100" dir="2700000" algn="tl">
                                      <a:srgbClr val="000000">
                                        <a:alpha val="43137"/>
                                      </a:srgbClr>
                                    </a:outerShdw>
                                  </a:effectLst>
                                  <a:latin typeface="Cambria Math"/>
                                </a:rPr>
                                <m:t>𝑇</m:t>
                              </m:r>
                            </m:sup>
                          </m:sSup>
                          <m:r>
                            <a:rPr lang="en-US" sz="3200" i="1">
                              <a:solidFill>
                                <a:schemeClr val="bg1"/>
                              </a:solidFill>
                              <a:effectLst>
                                <a:outerShdw blurRad="38100" dist="38100" dir="2700000" algn="tl">
                                  <a:srgbClr val="000000">
                                    <a:alpha val="43137"/>
                                  </a:srgbClr>
                                </a:outerShdw>
                              </a:effectLst>
                              <a:latin typeface="Cambria Math"/>
                            </a:rPr>
                            <m:t>𝑋</m:t>
                          </m:r>
                        </m:num>
                        <m:den>
                          <m:r>
                            <a:rPr lang="en-US" sz="3200" i="1">
                              <a:solidFill>
                                <a:schemeClr val="bg1"/>
                              </a:solidFill>
                              <a:effectLst>
                                <a:outerShdw blurRad="38100" dist="38100" dir="2700000" algn="tl">
                                  <a:srgbClr val="000000">
                                    <a:alpha val="43137"/>
                                  </a:srgbClr>
                                </a:outerShdw>
                              </a:effectLst>
                              <a:latin typeface="Cambria Math"/>
                            </a:rPr>
                            <m:t>𝑛</m:t>
                          </m:r>
                          <m:r>
                            <a:rPr lang="en-US" sz="3200" i="1">
                              <a:solidFill>
                                <a:schemeClr val="bg1"/>
                              </a:solidFill>
                              <a:effectLst>
                                <a:outerShdw blurRad="38100" dist="38100" dir="2700000" algn="tl">
                                  <a:srgbClr val="000000">
                                    <a:alpha val="43137"/>
                                  </a:srgbClr>
                                </a:outerShdw>
                              </a:effectLst>
                              <a:latin typeface="Cambria Math"/>
                            </a:rPr>
                            <m:t>−1</m:t>
                          </m:r>
                        </m:den>
                      </m:f>
                    </m:oMath>
                  </m:oMathPara>
                </a14:m>
                <a:endParaRPr lang="en-US" sz="3200" dirty="0">
                  <a:solidFill>
                    <a:schemeClr val="bg1"/>
                  </a:solidFill>
                  <a:effectLst>
                    <a:outerShdw blurRad="38100" dist="38100" dir="2700000" algn="tl">
                      <a:srgbClr val="000000">
                        <a:alpha val="43137"/>
                      </a:srgbClr>
                    </a:outerShdw>
                  </a:effectLst>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1619672" y="1850981"/>
                <a:ext cx="5544616" cy="1080809"/>
              </a:xfrm>
              <a:prstGeom prst="rect">
                <a:avLst/>
              </a:prstGeom>
              <a:blipFill rotWithShape="1">
                <a:blip r:embed="rId5"/>
                <a:stretch>
                  <a:fillRect b="-1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7 Rectángulo"/>
              <p:cNvSpPr/>
              <p:nvPr/>
            </p:nvSpPr>
            <p:spPr>
              <a:xfrm>
                <a:off x="2627784" y="2931790"/>
                <a:ext cx="377186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bg1"/>
                          </a:solidFill>
                          <a:effectLst>
                            <a:outerShdw blurRad="38100" dist="38100" dir="2700000" algn="tl">
                              <a:srgbClr val="000000">
                                <a:alpha val="43137"/>
                              </a:srgbClr>
                            </a:outerShdw>
                          </a:effectLst>
                          <a:latin typeface="Cambria Math"/>
                        </a:rPr>
                        <m:t>𝑉𝑎𝑟</m:t>
                      </m:r>
                      <m:r>
                        <a:rPr lang="en-US" sz="3200" i="1" smtClean="0">
                          <a:solidFill>
                            <a:schemeClr val="bg1"/>
                          </a:solidFill>
                          <a:effectLst>
                            <a:outerShdw blurRad="38100" dist="38100" dir="2700000" algn="tl">
                              <a:srgbClr val="000000">
                                <a:alpha val="43137"/>
                              </a:srgbClr>
                            </a:outerShdw>
                          </a:effectLst>
                          <a:latin typeface="Cambria Math"/>
                        </a:rPr>
                        <m:t>−</m:t>
                      </m:r>
                      <m:r>
                        <a:rPr lang="en-US" sz="3200" i="1" smtClean="0">
                          <a:solidFill>
                            <a:schemeClr val="bg1"/>
                          </a:solidFill>
                          <a:effectLst>
                            <a:outerShdw blurRad="38100" dist="38100" dir="2700000" algn="tl">
                              <a:srgbClr val="000000">
                                <a:alpha val="43137"/>
                              </a:srgbClr>
                            </a:outerShdw>
                          </a:effectLst>
                          <a:latin typeface="Cambria Math"/>
                        </a:rPr>
                        <m:t>𝐶𝑜𝑣</m:t>
                      </m:r>
                      <m:r>
                        <a:rPr lang="en-US" sz="3200" i="1" smtClean="0">
                          <a:solidFill>
                            <a:schemeClr val="bg1"/>
                          </a:solidFill>
                          <a:effectLst>
                            <a:outerShdw blurRad="38100" dist="38100" dir="2700000" algn="tl">
                              <a:srgbClr val="000000">
                                <a:alpha val="43137"/>
                              </a:srgbClr>
                            </a:outerShdw>
                          </a:effectLst>
                          <a:latin typeface="Cambria Math"/>
                        </a:rPr>
                        <m:t>= </m:t>
                      </m:r>
                      <m:r>
                        <a:rPr lang="en-US" sz="3200" i="1" smtClean="0">
                          <a:solidFill>
                            <a:schemeClr val="bg1"/>
                          </a:solidFill>
                          <a:effectLst>
                            <a:outerShdw blurRad="38100" dist="38100" dir="2700000" algn="tl">
                              <a:srgbClr val="000000">
                                <a:alpha val="43137"/>
                              </a:srgbClr>
                            </a:outerShdw>
                          </a:effectLst>
                          <a:latin typeface="Cambria Math"/>
                        </a:rPr>
                        <m:t>𝑉𝐿</m:t>
                      </m:r>
                      <m:sSup>
                        <m:sSup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pPr>
                        <m:e>
                          <m:r>
                            <a:rPr lang="en-US" sz="3200" i="1">
                              <a:solidFill>
                                <a:schemeClr val="bg1"/>
                              </a:solidFill>
                              <a:effectLst>
                                <a:outerShdw blurRad="38100" dist="38100" dir="2700000" algn="tl">
                                  <a:srgbClr val="000000">
                                    <a:alpha val="43137"/>
                                  </a:srgbClr>
                                </a:outerShdw>
                              </a:effectLst>
                              <a:latin typeface="Cambria Math"/>
                            </a:rPr>
                            <m:t>𝑉</m:t>
                          </m:r>
                        </m:e>
                        <m:sup>
                          <m:r>
                            <a:rPr lang="en-US" sz="3200" i="1">
                              <a:solidFill>
                                <a:schemeClr val="bg1"/>
                              </a:solidFill>
                              <a:effectLst>
                                <a:outerShdw blurRad="38100" dist="38100" dir="2700000" algn="tl">
                                  <a:srgbClr val="000000">
                                    <a:alpha val="43137"/>
                                  </a:srgbClr>
                                </a:outerShdw>
                              </a:effectLst>
                              <a:latin typeface="Cambria Math"/>
                            </a:rPr>
                            <m:t>𝑇</m:t>
                          </m:r>
                        </m:sup>
                      </m:sSup>
                    </m:oMath>
                  </m:oMathPara>
                </a14:m>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mc:Choice>
        <mc:Fallback xmlns="">
          <p:sp>
            <p:nvSpPr>
              <p:cNvPr id="8" name="7 Rectángulo"/>
              <p:cNvSpPr>
                <a:spLocks noRot="1" noChangeAspect="1" noMove="1" noResize="1" noEditPoints="1" noAdjustHandles="1" noChangeArrowheads="1" noChangeShapeType="1" noTextEdit="1"/>
              </p:cNvSpPr>
              <p:nvPr/>
            </p:nvSpPr>
            <p:spPr>
              <a:xfrm>
                <a:off x="2627784" y="2931790"/>
                <a:ext cx="3771866" cy="58477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8 CuadroTexto"/>
              <p:cNvSpPr txBox="1"/>
              <p:nvPr/>
            </p:nvSpPr>
            <p:spPr>
              <a:xfrm>
                <a:off x="612778" y="3540953"/>
                <a:ext cx="8127569" cy="830997"/>
              </a:xfrm>
              <a:prstGeom prst="rect">
                <a:avLst/>
              </a:prstGeom>
              <a:noFill/>
            </p:spPr>
            <p:txBody>
              <a:bodyPr wrap="square" rtlCol="0">
                <a:spAutoFit/>
              </a:bodyPr>
              <a:lstStyle/>
              <a:p>
                <a:r>
                  <a:rPr lang="es-MX" sz="2400" dirty="0">
                    <a:solidFill>
                      <a:schemeClr val="bg1"/>
                    </a:solidFill>
                    <a:effectLst>
                      <a:outerShdw blurRad="38100" dist="38100" dir="2700000" algn="tl">
                        <a:srgbClr val="000000">
                          <a:alpha val="43137"/>
                        </a:srgbClr>
                      </a:outerShdw>
                    </a:effectLst>
                  </a:rPr>
                  <a:t>La descomposición singular de </a:t>
                </a:r>
                <a14:m>
                  <m:oMath xmlns:m="http://schemas.openxmlformats.org/officeDocument/2006/math">
                    <m:r>
                      <a:rPr lang="en-US" sz="2400" i="1">
                        <a:solidFill>
                          <a:schemeClr val="bg1"/>
                        </a:solidFill>
                        <a:effectLst>
                          <a:outerShdw blurRad="38100" dist="38100" dir="2700000" algn="tl">
                            <a:srgbClr val="000000">
                              <a:alpha val="43137"/>
                            </a:srgbClr>
                          </a:outerShdw>
                        </a:effectLst>
                        <a:latin typeface="Cambria Math"/>
                      </a:rPr>
                      <m:t>𝑋</m:t>
                    </m:r>
                  </m:oMath>
                </a14:m>
                <a:r>
                  <a:rPr lang="es-MX" sz="2400" dirty="0">
                    <a:solidFill>
                      <a:schemeClr val="bg1"/>
                    </a:solidFill>
                    <a:effectLst>
                      <a:outerShdw blurRad="38100" dist="38100" dir="2700000" algn="tl">
                        <a:srgbClr val="000000">
                          <a:alpha val="43137"/>
                        </a:srgbClr>
                      </a:outerShdw>
                    </a:effectLst>
                  </a:rPr>
                  <a:t> queda como, </a:t>
                </a:r>
              </a:p>
              <a:p>
                <a:r>
                  <a:rPr lang="es-MX" sz="2400" dirty="0">
                    <a:solidFill>
                      <a:schemeClr val="bg1"/>
                    </a:solidFill>
                    <a:effectLst>
                      <a:outerShdw blurRad="38100" dist="38100" dir="2700000" algn="tl">
                        <a:srgbClr val="000000">
                          <a:alpha val="43137"/>
                        </a:srgbClr>
                      </a:outerShdw>
                    </a:effectLst>
                  </a:rPr>
                  <a:t> </a:t>
                </a:r>
                <a:endParaRPr lang="en-US" sz="2400" dirty="0">
                  <a:solidFill>
                    <a:schemeClr val="bg1"/>
                  </a:solidFill>
                  <a:effectLst>
                    <a:outerShdw blurRad="38100" dist="38100" dir="2700000" algn="tl">
                      <a:srgbClr val="000000">
                        <a:alpha val="43137"/>
                      </a:srgbClr>
                    </a:outerShdw>
                  </a:effectLst>
                </a:endParaRPr>
              </a:p>
            </p:txBody>
          </p:sp>
        </mc:Choice>
        <mc:Fallback xmlns="">
          <p:sp>
            <p:nvSpPr>
              <p:cNvPr id="9" name="8 CuadroTexto"/>
              <p:cNvSpPr txBox="1">
                <a:spLocks noRot="1" noChangeAspect="1" noMove="1" noResize="1" noEditPoints="1" noAdjustHandles="1" noChangeArrowheads="1" noChangeShapeType="1" noTextEdit="1"/>
              </p:cNvSpPr>
              <p:nvPr/>
            </p:nvSpPr>
            <p:spPr>
              <a:xfrm>
                <a:off x="612778" y="3540953"/>
                <a:ext cx="8127569" cy="830997"/>
              </a:xfrm>
              <a:prstGeom prst="rect">
                <a:avLst/>
              </a:prstGeom>
              <a:blipFill rotWithShape="1">
                <a:blip r:embed="rId7"/>
                <a:stretch>
                  <a:fillRect l="-1275" t="-66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9 Rectángulo"/>
              <p:cNvSpPr/>
              <p:nvPr/>
            </p:nvSpPr>
            <p:spPr>
              <a:xfrm>
                <a:off x="3433720" y="4155926"/>
                <a:ext cx="230986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bg1"/>
                          </a:solidFill>
                          <a:effectLst>
                            <a:outerShdw blurRad="38100" dist="38100" dir="2700000" algn="tl">
                              <a:srgbClr val="000000">
                                <a:alpha val="43137"/>
                              </a:srgbClr>
                            </a:outerShdw>
                          </a:effectLst>
                          <a:latin typeface="Cambria Math"/>
                        </a:rPr>
                        <m:t>𝑋</m:t>
                      </m:r>
                      <m:r>
                        <a:rPr lang="en-US" sz="3200" i="1" smtClean="0">
                          <a:solidFill>
                            <a:schemeClr val="bg1"/>
                          </a:solidFill>
                          <a:effectLst>
                            <a:outerShdw blurRad="38100" dist="38100" dir="2700000" algn="tl">
                              <a:srgbClr val="000000">
                                <a:alpha val="43137"/>
                              </a:srgbClr>
                            </a:outerShdw>
                          </a:effectLst>
                          <a:latin typeface="Cambria Math"/>
                        </a:rPr>
                        <m:t>= </m:t>
                      </m:r>
                      <m:r>
                        <a:rPr lang="en-US" sz="3200" i="1" smtClean="0">
                          <a:solidFill>
                            <a:schemeClr val="bg1"/>
                          </a:solidFill>
                          <a:effectLst>
                            <a:outerShdw blurRad="38100" dist="38100" dir="2700000" algn="tl">
                              <a:srgbClr val="000000">
                                <a:alpha val="43137"/>
                              </a:srgbClr>
                            </a:outerShdw>
                          </a:effectLst>
                          <a:latin typeface="Cambria Math"/>
                        </a:rPr>
                        <m:t>𝑈𝑆</m:t>
                      </m:r>
                      <m:sSup>
                        <m:sSup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pPr>
                        <m:e>
                          <m:r>
                            <a:rPr lang="es-MX" sz="3200" b="0" i="1" smtClean="0">
                              <a:solidFill>
                                <a:schemeClr val="bg1"/>
                              </a:solidFill>
                              <a:effectLst>
                                <a:outerShdw blurRad="38100" dist="38100" dir="2700000" algn="tl">
                                  <a:srgbClr val="000000">
                                    <a:alpha val="43137"/>
                                  </a:srgbClr>
                                </a:outerShdw>
                              </a:effectLst>
                              <a:latin typeface="Cambria Math"/>
                            </a:rPr>
                            <m:t>𝑊</m:t>
                          </m:r>
                        </m:e>
                        <m:sup>
                          <m:r>
                            <a:rPr lang="en-US" sz="3200" i="1">
                              <a:solidFill>
                                <a:schemeClr val="bg1"/>
                              </a:solidFill>
                              <a:effectLst>
                                <a:outerShdw blurRad="38100" dist="38100" dir="2700000" algn="tl">
                                  <a:srgbClr val="000000">
                                    <a:alpha val="43137"/>
                                  </a:srgbClr>
                                </a:outerShdw>
                              </a:effectLst>
                              <a:latin typeface="Cambria Math"/>
                            </a:rPr>
                            <m:t>𝑇</m:t>
                          </m:r>
                        </m:sup>
                      </m:sSup>
                    </m:oMath>
                  </m:oMathPara>
                </a14:m>
                <a:endParaRPr lang="en-US" sz="3200" dirty="0">
                  <a:solidFill>
                    <a:schemeClr val="bg1"/>
                  </a:solidFill>
                  <a:effectLst>
                    <a:outerShdw blurRad="38100" dist="38100" dir="2700000" algn="tl">
                      <a:srgbClr val="000000">
                        <a:alpha val="43137"/>
                      </a:srgbClr>
                    </a:outerShdw>
                  </a:effectLst>
                </a:endParaRPr>
              </a:p>
            </p:txBody>
          </p:sp>
        </mc:Choice>
        <mc:Fallback xmlns="">
          <p:sp>
            <p:nvSpPr>
              <p:cNvPr id="10" name="9 Rectángulo"/>
              <p:cNvSpPr>
                <a:spLocks noRot="1" noChangeAspect="1" noMove="1" noResize="1" noEditPoints="1" noAdjustHandles="1" noChangeArrowheads="1" noChangeShapeType="1" noTextEdit="1"/>
              </p:cNvSpPr>
              <p:nvPr/>
            </p:nvSpPr>
            <p:spPr>
              <a:xfrm>
                <a:off x="3433720" y="4155926"/>
                <a:ext cx="2309863" cy="584775"/>
              </a:xfrm>
              <a:prstGeom prst="rect">
                <a:avLst/>
              </a:prstGeom>
              <a:blipFill rotWithShape="1">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7575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204955"/>
            <a:ext cx="8136904" cy="1102519"/>
          </a:xfrm>
        </p:spPr>
        <p:txBody>
          <a:bodyPr>
            <a:normAutofit/>
          </a:bodyPr>
          <a:lstStyle/>
          <a:p>
            <a:pPr algn="just"/>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Introducción</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2 Elipse"/>
          <p:cNvSpPr/>
          <p:nvPr/>
        </p:nvSpPr>
        <p:spPr>
          <a:xfrm>
            <a:off x="683568" y="1005576"/>
            <a:ext cx="2664296" cy="864096"/>
          </a:xfrm>
          <a:prstGeom prst="ellipse">
            <a:avLst/>
          </a:prstGeom>
          <a:solidFill>
            <a:schemeClr val="tx1"/>
          </a:solidFill>
          <a:ln>
            <a:noFill/>
          </a:ln>
          <a:scene3d>
            <a:camera prst="orthographicFront"/>
            <a:lightRig rig="threePt" dir="t"/>
          </a:scene3d>
          <a:sp3d>
            <a:bevelT w="2032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782579" y="1204759"/>
            <a:ext cx="2466274" cy="430887"/>
          </a:xfrm>
          <a:prstGeom prst="rect">
            <a:avLst/>
          </a:prstGeom>
          <a:noFill/>
          <a:scene3d>
            <a:camera prst="orthographicFront"/>
            <a:lightRig rig="threePt" dir="t"/>
          </a:scene3d>
          <a:sp3d>
            <a:bevelT w="63500"/>
          </a:sp3d>
        </p:spPr>
        <p:txBody>
          <a:bodyPr wrap="square" rtlCol="0">
            <a:spAutoFit/>
          </a:bodyPr>
          <a:lstStyle/>
          <a:p>
            <a:pPr algn="ctr"/>
            <a:r>
              <a:rPr lang="es-MX" sz="2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Lavado de Dinero</a:t>
            </a:r>
            <a:endParaRPr lang="en-US" sz="2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9" name="8 Elipse"/>
          <p:cNvSpPr/>
          <p:nvPr/>
        </p:nvSpPr>
        <p:spPr>
          <a:xfrm>
            <a:off x="683568" y="3273828"/>
            <a:ext cx="2664296" cy="864096"/>
          </a:xfrm>
          <a:prstGeom prst="ellipse">
            <a:avLst/>
          </a:prstGeom>
          <a:solidFill>
            <a:schemeClr val="tx1"/>
          </a:solidFill>
          <a:ln>
            <a:noFill/>
          </a:ln>
          <a:scene3d>
            <a:camera prst="orthographicFront"/>
            <a:lightRig rig="threePt" dir="t"/>
          </a:scene3d>
          <a:sp3d>
            <a:bevelT w="2032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CuadroTexto"/>
          <p:cNvSpPr txBox="1"/>
          <p:nvPr/>
        </p:nvSpPr>
        <p:spPr>
          <a:xfrm>
            <a:off x="809582" y="3363838"/>
            <a:ext cx="2466274" cy="1107996"/>
          </a:xfrm>
          <a:prstGeom prst="rect">
            <a:avLst/>
          </a:prstGeom>
          <a:noFill/>
          <a:scene3d>
            <a:camera prst="orthographicFront"/>
            <a:lightRig rig="threePt" dir="t"/>
          </a:scene3d>
          <a:sp3d>
            <a:bevelT w="203200" prst="relaxedInset"/>
          </a:sp3d>
        </p:spPr>
        <p:txBody>
          <a:bodyPr wrap="square" rtlCol="0">
            <a:spAutoFit/>
          </a:bodyPr>
          <a:lstStyle/>
          <a:p>
            <a:pPr algn="ctr"/>
            <a:r>
              <a:rPr lang="es-MX" sz="2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Financiamiento al Terrorismo</a:t>
            </a:r>
          </a:p>
          <a:p>
            <a:pPr algn="ctr"/>
            <a:endParaRPr lang="en-US" sz="2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cxnSp>
        <p:nvCxnSpPr>
          <p:cNvPr id="11" name="10 Conector recto de flecha"/>
          <p:cNvCxnSpPr/>
          <p:nvPr/>
        </p:nvCxnSpPr>
        <p:spPr>
          <a:xfrm flipV="1">
            <a:off x="3347864" y="742225"/>
            <a:ext cx="1728192" cy="738925"/>
          </a:xfrm>
          <a:prstGeom prst="straightConnector1">
            <a:avLst/>
          </a:prstGeom>
          <a:ln w="25400">
            <a:solidFill>
              <a:schemeClr val="bg1"/>
            </a:solidFill>
            <a:tailEnd type="arrow"/>
          </a:ln>
          <a:scene3d>
            <a:camera prst="orthographicFront"/>
            <a:lightRig rig="threePt" dir="t"/>
          </a:scene3d>
          <a:sp3d>
            <a:bevelT w="203200" prst="relaxedInset"/>
          </a:sp3d>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5148064" y="357505"/>
            <a:ext cx="3816424"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s-MX" sz="2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Debilita la integridad de los sistemas financieros</a:t>
            </a:r>
          </a:p>
        </p:txBody>
      </p:sp>
      <p:sp>
        <p:nvSpPr>
          <p:cNvPr id="13" name="12 CuadroTexto"/>
          <p:cNvSpPr txBox="1"/>
          <p:nvPr/>
        </p:nvSpPr>
        <p:spPr>
          <a:xfrm>
            <a:off x="5142882" y="996089"/>
            <a:ext cx="3643748" cy="430887"/>
          </a:xfrm>
          <a:prstGeom prst="rect">
            <a:avLst/>
          </a:prstGeom>
          <a:noFill/>
        </p:spPr>
        <p:txBody>
          <a:bodyPr wrap="square" rtlCol="0">
            <a:spAutoFit/>
          </a:bodyPr>
          <a:lstStyle/>
          <a:p>
            <a:pPr algn="just"/>
            <a:r>
              <a:rPr lang="es-MX" sz="2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Distorsiona la economía</a:t>
            </a:r>
          </a:p>
        </p:txBody>
      </p:sp>
      <p:sp>
        <p:nvSpPr>
          <p:cNvPr id="14" name="13 CuadroTexto"/>
          <p:cNvSpPr txBox="1"/>
          <p:nvPr/>
        </p:nvSpPr>
        <p:spPr>
          <a:xfrm>
            <a:off x="5146429" y="1381482"/>
            <a:ext cx="3831990" cy="769441"/>
          </a:xfrm>
          <a:prstGeom prst="rect">
            <a:avLst/>
          </a:prstGeom>
          <a:noFill/>
        </p:spPr>
        <p:txBody>
          <a:bodyPr wrap="square" rtlCol="0">
            <a:spAutoFit/>
          </a:bodyPr>
          <a:lstStyle/>
          <a:p>
            <a:r>
              <a:rPr lang="es-MX" sz="2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Inestabilidad en las Inversiones</a:t>
            </a:r>
          </a:p>
        </p:txBody>
      </p:sp>
      <p:sp>
        <p:nvSpPr>
          <p:cNvPr id="15" name="14 CuadroTexto"/>
          <p:cNvSpPr txBox="1"/>
          <p:nvPr/>
        </p:nvSpPr>
        <p:spPr>
          <a:xfrm>
            <a:off x="5142882" y="2056116"/>
            <a:ext cx="3442054" cy="769441"/>
          </a:xfrm>
          <a:prstGeom prst="rect">
            <a:avLst/>
          </a:prstGeom>
          <a:noFill/>
        </p:spPr>
        <p:txBody>
          <a:bodyPr wrap="square" rtlCol="0">
            <a:spAutoFit/>
          </a:bodyPr>
          <a:lstStyle/>
          <a:p>
            <a:r>
              <a:rPr lang="es-MX" sz="2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Menos recaudación de impuestos</a:t>
            </a:r>
          </a:p>
        </p:txBody>
      </p:sp>
      <p:cxnSp>
        <p:nvCxnSpPr>
          <p:cNvPr id="16" name="15 Conector recto de flecha"/>
          <p:cNvCxnSpPr>
            <a:endCxn id="13" idx="1"/>
          </p:cNvCxnSpPr>
          <p:nvPr/>
        </p:nvCxnSpPr>
        <p:spPr>
          <a:xfrm flipV="1">
            <a:off x="3347864" y="1211533"/>
            <a:ext cx="1795018" cy="269617"/>
          </a:xfrm>
          <a:prstGeom prst="straightConnector1">
            <a:avLst/>
          </a:prstGeom>
          <a:ln w="25400">
            <a:solidFill>
              <a:schemeClr val="bg1"/>
            </a:solidFill>
            <a:tailEnd type="arrow"/>
          </a:ln>
          <a:scene3d>
            <a:camera prst="orthographicFront"/>
            <a:lightRig rig="threePt" dir="t"/>
          </a:scene3d>
          <a:sp3d>
            <a:bevelT w="203200" prst="relaxedInset"/>
          </a:sp3d>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3347864" y="1481149"/>
            <a:ext cx="1728192" cy="285053"/>
          </a:xfrm>
          <a:prstGeom prst="straightConnector1">
            <a:avLst/>
          </a:prstGeom>
          <a:ln w="25400">
            <a:solidFill>
              <a:schemeClr val="bg1"/>
            </a:solidFill>
            <a:tailEnd type="arrow"/>
          </a:ln>
          <a:scene3d>
            <a:camera prst="orthographicFront"/>
            <a:lightRig rig="threePt" dir="t"/>
          </a:scene3d>
          <a:sp3d>
            <a:bevelT w="203200" prst="relaxedInset"/>
          </a:sp3d>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3347864" y="1481149"/>
            <a:ext cx="1728192" cy="886591"/>
          </a:xfrm>
          <a:prstGeom prst="straightConnector1">
            <a:avLst/>
          </a:prstGeom>
          <a:ln w="25400">
            <a:solidFill>
              <a:schemeClr val="bg1"/>
            </a:solidFill>
            <a:tailEnd type="arrow"/>
          </a:ln>
          <a:scene3d>
            <a:camera prst="orthographicFront"/>
            <a:lightRig rig="threePt" dir="t"/>
          </a:scene3d>
          <a:sp3d>
            <a:bevelT w="203200" prst="relaxedInset"/>
          </a:sp3d>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5148064" y="2812600"/>
            <a:ext cx="3816424" cy="769441"/>
          </a:xfrm>
          <a:prstGeom prst="rect">
            <a:avLst/>
          </a:prstGeom>
          <a:noFill/>
        </p:spPr>
        <p:txBody>
          <a:bodyPr wrap="square" rtlCol="0">
            <a:spAutoFit/>
          </a:bodyPr>
          <a:lstStyle/>
          <a:p>
            <a:pPr algn="just"/>
            <a:r>
              <a:rPr lang="es-MX" sz="2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Disminución del PIB e inversión</a:t>
            </a:r>
          </a:p>
        </p:txBody>
      </p:sp>
      <p:sp>
        <p:nvSpPr>
          <p:cNvPr id="25" name="24 CuadroTexto"/>
          <p:cNvSpPr txBox="1"/>
          <p:nvPr/>
        </p:nvSpPr>
        <p:spPr>
          <a:xfrm>
            <a:off x="5148064" y="3514676"/>
            <a:ext cx="3816424" cy="1107996"/>
          </a:xfrm>
          <a:prstGeom prst="rect">
            <a:avLst/>
          </a:prstGeom>
          <a:noFill/>
        </p:spPr>
        <p:txBody>
          <a:bodyPr wrap="square" rtlCol="0">
            <a:spAutoFit/>
          </a:bodyPr>
          <a:lstStyle/>
          <a:p>
            <a:r>
              <a:rPr lang="es-MX" sz="2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Turismo, comercio internacional y sistemas financieros se ven afectados</a:t>
            </a:r>
          </a:p>
        </p:txBody>
      </p:sp>
      <p:cxnSp>
        <p:nvCxnSpPr>
          <p:cNvPr id="26" name="25 Conector recto de flecha"/>
          <p:cNvCxnSpPr>
            <a:endCxn id="25" idx="1"/>
          </p:cNvCxnSpPr>
          <p:nvPr/>
        </p:nvCxnSpPr>
        <p:spPr>
          <a:xfrm>
            <a:off x="3381278" y="3694628"/>
            <a:ext cx="1766786" cy="374046"/>
          </a:xfrm>
          <a:prstGeom prst="straightConnector1">
            <a:avLst/>
          </a:prstGeom>
          <a:ln w="25400">
            <a:solidFill>
              <a:schemeClr val="bg1"/>
            </a:solidFill>
            <a:tailEnd type="arrow"/>
          </a:ln>
          <a:scene3d>
            <a:camera prst="orthographicFront"/>
            <a:lightRig rig="threePt" dir="t"/>
          </a:scene3d>
          <a:sp3d>
            <a:bevelT w="203200" prst="relaxedInset"/>
          </a:sp3d>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a:endCxn id="24" idx="1"/>
          </p:cNvCxnSpPr>
          <p:nvPr/>
        </p:nvCxnSpPr>
        <p:spPr>
          <a:xfrm flipV="1">
            <a:off x="3347864" y="3197321"/>
            <a:ext cx="1800200" cy="497312"/>
          </a:xfrm>
          <a:prstGeom prst="straightConnector1">
            <a:avLst/>
          </a:prstGeom>
          <a:ln w="25400">
            <a:solidFill>
              <a:schemeClr val="bg1"/>
            </a:solidFill>
            <a:tailEnd type="arrow"/>
          </a:ln>
          <a:scene3d>
            <a:camera prst="orthographicFront"/>
            <a:lightRig rig="threePt" dir="t"/>
          </a:scene3d>
          <a:sp3d>
            <a:bevelT w="203200" prst="relaxedInse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577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204955"/>
            <a:ext cx="8136904" cy="1102519"/>
          </a:xfrm>
        </p:spPr>
        <p:txBody>
          <a:bodyPr>
            <a:normAutofit/>
          </a:bodyPr>
          <a:lstStyle/>
          <a:p>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Cómo la máquina realiza el ACP</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12 CuadroTexto"/>
          <p:cNvSpPr txBox="1"/>
          <p:nvPr/>
        </p:nvSpPr>
        <p:spPr>
          <a:xfrm>
            <a:off x="436958" y="681541"/>
            <a:ext cx="8303389" cy="830997"/>
          </a:xfrm>
          <a:prstGeom prst="rect">
            <a:avLst/>
          </a:prstGeom>
          <a:noFill/>
        </p:spPr>
        <p:txBody>
          <a:bodyPr wrap="square" rtlCol="0">
            <a:spAutoFit/>
          </a:bodyPr>
          <a:lstStyle/>
          <a:p>
            <a:pPr algn="just"/>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Sustituyendo,</a:t>
            </a:r>
          </a:p>
          <a:p>
            <a:pPr algn="just"/>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8 CuadroTexto"/>
              <p:cNvSpPr txBox="1"/>
              <p:nvPr/>
            </p:nvSpPr>
            <p:spPr>
              <a:xfrm>
                <a:off x="418996" y="2471632"/>
                <a:ext cx="8339311" cy="1200329"/>
              </a:xfrm>
              <a:prstGeom prst="rect">
                <a:avLst/>
              </a:prstGeom>
              <a:noFill/>
            </p:spPr>
            <p:txBody>
              <a:bodyPr wrap="square" rtlCol="0">
                <a:spAutoFit/>
              </a:bodyPr>
              <a:lstStyle/>
              <a:p>
                <a:pPr algn="just"/>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 deduce que </a:t>
                </a:r>
                <a14:m>
                  <m:oMath xmlns:m="http://schemas.openxmlformats.org/officeDocument/2006/math">
                    <m:r>
                      <a:rPr lang="en-US" sz="2400" i="1">
                        <a:solidFill>
                          <a:schemeClr val="bg1"/>
                        </a:solidFill>
                        <a:effectLst>
                          <a:outerShdw blurRad="38100" dist="38100" dir="2700000" algn="tl">
                            <a:srgbClr val="000000">
                              <a:alpha val="43137"/>
                            </a:srgbClr>
                          </a:outerShdw>
                        </a:effectLst>
                        <a:latin typeface="Cambria Math"/>
                      </a:rPr>
                      <m:t>𝑊</m:t>
                    </m:r>
                  </m:oMath>
                </a14:m>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tiene los vectores propios y los valores propios se obtienen de la siguiente manera,</a:t>
                </a:r>
              </a:p>
              <a:p>
                <a:pPr algn="just"/>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mc:Choice>
        <mc:Fallback xmlns="">
          <p:sp>
            <p:nvSpPr>
              <p:cNvPr id="9" name="8 CuadroTexto"/>
              <p:cNvSpPr txBox="1">
                <a:spLocks noRot="1" noChangeAspect="1" noMove="1" noResize="1" noEditPoints="1" noAdjustHandles="1" noChangeArrowheads="1" noChangeShapeType="1" noTextEdit="1"/>
              </p:cNvSpPr>
              <p:nvPr/>
            </p:nvSpPr>
            <p:spPr>
              <a:xfrm>
                <a:off x="418996" y="2471632"/>
                <a:ext cx="8339311" cy="1200329"/>
              </a:xfrm>
              <a:prstGeom prst="rect">
                <a:avLst/>
              </a:prstGeom>
              <a:blipFill rotWithShape="1">
                <a:blip r:embed="rId4"/>
                <a:stretch>
                  <a:fillRect l="-1243" t="-3553" r="-1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14 Rectángulo"/>
              <p:cNvSpPr/>
              <p:nvPr/>
            </p:nvSpPr>
            <p:spPr>
              <a:xfrm>
                <a:off x="917575" y="1304787"/>
                <a:ext cx="7696466" cy="10808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bg1"/>
                          </a:solidFill>
                          <a:effectLst>
                            <a:outerShdw blurRad="38100" dist="38100" dir="2700000" algn="tl">
                              <a:srgbClr val="000000">
                                <a:alpha val="43137"/>
                              </a:srgbClr>
                            </a:outerShdw>
                          </a:effectLst>
                          <a:latin typeface="Cambria Math"/>
                        </a:rPr>
                        <m:t>𝑉𝑎𝑟</m:t>
                      </m:r>
                      <m:r>
                        <a:rPr lang="en-US" sz="3200" i="1" smtClean="0">
                          <a:solidFill>
                            <a:schemeClr val="bg1"/>
                          </a:solidFill>
                          <a:effectLst>
                            <a:outerShdw blurRad="38100" dist="38100" dir="2700000" algn="tl">
                              <a:srgbClr val="000000">
                                <a:alpha val="43137"/>
                              </a:srgbClr>
                            </a:outerShdw>
                          </a:effectLst>
                          <a:latin typeface="Cambria Math"/>
                        </a:rPr>
                        <m:t>−</m:t>
                      </m:r>
                      <m:r>
                        <a:rPr lang="en-US" sz="3200" i="1" smtClean="0">
                          <a:solidFill>
                            <a:schemeClr val="bg1"/>
                          </a:solidFill>
                          <a:effectLst>
                            <a:outerShdw blurRad="38100" dist="38100" dir="2700000" algn="tl">
                              <a:srgbClr val="000000">
                                <a:alpha val="43137"/>
                              </a:srgbClr>
                            </a:outerShdw>
                          </a:effectLst>
                          <a:latin typeface="Cambria Math"/>
                        </a:rPr>
                        <m:t>𝐶𝑜𝑣</m:t>
                      </m:r>
                      <m:r>
                        <a:rPr lang="en-US" sz="3200" i="1" smtClean="0">
                          <a:solidFill>
                            <a:schemeClr val="bg1"/>
                          </a:solidFill>
                          <a:effectLst>
                            <a:outerShdw blurRad="38100" dist="38100" dir="2700000" algn="tl">
                              <a:srgbClr val="000000">
                                <a:alpha val="43137"/>
                              </a:srgbClr>
                            </a:outerShdw>
                          </a:effectLst>
                          <a:latin typeface="Cambria Math"/>
                        </a:rPr>
                        <m:t>= </m:t>
                      </m:r>
                      <m:f>
                        <m:f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fPr>
                        <m:num>
                          <m:r>
                            <a:rPr lang="en-US" sz="3200" i="1">
                              <a:solidFill>
                                <a:schemeClr val="bg1"/>
                              </a:solidFill>
                              <a:effectLst>
                                <a:outerShdw blurRad="38100" dist="38100" dir="2700000" algn="tl">
                                  <a:srgbClr val="000000">
                                    <a:alpha val="43137"/>
                                  </a:srgbClr>
                                </a:outerShdw>
                              </a:effectLst>
                              <a:latin typeface="Cambria Math"/>
                            </a:rPr>
                            <m:t>𝑊𝑆</m:t>
                          </m:r>
                          <m:sSup>
                            <m:sSup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pPr>
                            <m:e>
                              <m:r>
                                <a:rPr lang="en-US" sz="3200" i="1">
                                  <a:solidFill>
                                    <a:schemeClr val="bg1"/>
                                  </a:solidFill>
                                  <a:effectLst>
                                    <a:outerShdw blurRad="38100" dist="38100" dir="2700000" algn="tl">
                                      <a:srgbClr val="000000">
                                        <a:alpha val="43137"/>
                                      </a:srgbClr>
                                    </a:outerShdw>
                                  </a:effectLst>
                                  <a:latin typeface="Cambria Math"/>
                                </a:rPr>
                                <m:t>𝑈</m:t>
                              </m:r>
                            </m:e>
                            <m:sup>
                              <m:r>
                                <a:rPr lang="en-US" sz="3200" i="1">
                                  <a:solidFill>
                                    <a:schemeClr val="bg1"/>
                                  </a:solidFill>
                                  <a:effectLst>
                                    <a:outerShdw blurRad="38100" dist="38100" dir="2700000" algn="tl">
                                      <a:srgbClr val="000000">
                                        <a:alpha val="43137"/>
                                      </a:srgbClr>
                                    </a:outerShdw>
                                  </a:effectLst>
                                  <a:latin typeface="Cambria Math"/>
                                </a:rPr>
                                <m:t>𝑇</m:t>
                              </m:r>
                            </m:sup>
                          </m:sSup>
                          <m:r>
                            <a:rPr lang="en-US" sz="3200" i="1">
                              <a:solidFill>
                                <a:schemeClr val="bg1"/>
                              </a:solidFill>
                              <a:effectLst>
                                <a:outerShdw blurRad="38100" dist="38100" dir="2700000" algn="tl">
                                  <a:srgbClr val="000000">
                                    <a:alpha val="43137"/>
                                  </a:srgbClr>
                                </a:outerShdw>
                              </a:effectLst>
                              <a:latin typeface="Cambria Math"/>
                            </a:rPr>
                            <m:t>𝑈𝑆</m:t>
                          </m:r>
                          <m:sSup>
                            <m:sSup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pPr>
                            <m:e>
                              <m:r>
                                <a:rPr lang="en-US" sz="3200" i="1">
                                  <a:solidFill>
                                    <a:schemeClr val="bg1"/>
                                  </a:solidFill>
                                  <a:effectLst>
                                    <a:outerShdw blurRad="38100" dist="38100" dir="2700000" algn="tl">
                                      <a:srgbClr val="000000">
                                        <a:alpha val="43137"/>
                                      </a:srgbClr>
                                    </a:outerShdw>
                                  </a:effectLst>
                                  <a:latin typeface="Cambria Math"/>
                                </a:rPr>
                                <m:t>𝑊</m:t>
                              </m:r>
                            </m:e>
                            <m:sup>
                              <m:r>
                                <a:rPr lang="en-US" sz="3200" i="1">
                                  <a:solidFill>
                                    <a:schemeClr val="bg1"/>
                                  </a:solidFill>
                                  <a:effectLst>
                                    <a:outerShdw blurRad="38100" dist="38100" dir="2700000" algn="tl">
                                      <a:srgbClr val="000000">
                                        <a:alpha val="43137"/>
                                      </a:srgbClr>
                                    </a:outerShdw>
                                  </a:effectLst>
                                  <a:latin typeface="Cambria Math"/>
                                </a:rPr>
                                <m:t>𝑇</m:t>
                              </m:r>
                            </m:sup>
                          </m:sSup>
                        </m:num>
                        <m:den>
                          <m:r>
                            <a:rPr lang="en-US" sz="3200" i="1">
                              <a:solidFill>
                                <a:schemeClr val="bg1"/>
                              </a:solidFill>
                              <a:effectLst>
                                <a:outerShdw blurRad="38100" dist="38100" dir="2700000" algn="tl">
                                  <a:srgbClr val="000000">
                                    <a:alpha val="43137"/>
                                  </a:srgbClr>
                                </a:outerShdw>
                              </a:effectLst>
                              <a:latin typeface="Cambria Math"/>
                            </a:rPr>
                            <m:t>𝑛</m:t>
                          </m:r>
                          <m:r>
                            <a:rPr lang="en-US" sz="3200" i="1">
                              <a:solidFill>
                                <a:schemeClr val="bg1"/>
                              </a:solidFill>
                              <a:effectLst>
                                <a:outerShdw blurRad="38100" dist="38100" dir="2700000" algn="tl">
                                  <a:srgbClr val="000000">
                                    <a:alpha val="43137"/>
                                  </a:srgbClr>
                                </a:outerShdw>
                              </a:effectLst>
                              <a:latin typeface="Cambria Math"/>
                            </a:rPr>
                            <m:t>−1</m:t>
                          </m:r>
                        </m:den>
                      </m:f>
                      <m:r>
                        <a:rPr lang="en-US" sz="3200" i="1">
                          <a:solidFill>
                            <a:schemeClr val="bg1"/>
                          </a:solidFill>
                          <a:effectLst>
                            <a:outerShdw blurRad="38100" dist="38100" dir="2700000" algn="tl">
                              <a:srgbClr val="000000">
                                <a:alpha val="43137"/>
                              </a:srgbClr>
                            </a:outerShdw>
                          </a:effectLst>
                          <a:latin typeface="Cambria Math"/>
                        </a:rPr>
                        <m:t>=</m:t>
                      </m:r>
                      <m:r>
                        <a:rPr lang="en-US" sz="3200" i="1">
                          <a:solidFill>
                            <a:schemeClr val="bg1"/>
                          </a:solidFill>
                          <a:effectLst>
                            <a:outerShdw blurRad="38100" dist="38100" dir="2700000" algn="tl">
                              <a:srgbClr val="000000">
                                <a:alpha val="43137"/>
                              </a:srgbClr>
                            </a:outerShdw>
                          </a:effectLst>
                          <a:latin typeface="Cambria Math"/>
                        </a:rPr>
                        <m:t>𝑊</m:t>
                      </m:r>
                      <m:f>
                        <m:f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fPr>
                        <m:num>
                          <m:sSup>
                            <m:sSup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pPr>
                            <m:e>
                              <m:r>
                                <a:rPr lang="en-US" sz="3200" i="1">
                                  <a:solidFill>
                                    <a:schemeClr val="bg1"/>
                                  </a:solidFill>
                                  <a:effectLst>
                                    <a:outerShdw blurRad="38100" dist="38100" dir="2700000" algn="tl">
                                      <a:srgbClr val="000000">
                                        <a:alpha val="43137"/>
                                      </a:srgbClr>
                                    </a:outerShdw>
                                  </a:effectLst>
                                  <a:latin typeface="Cambria Math"/>
                                </a:rPr>
                                <m:t>𝑆</m:t>
                              </m:r>
                            </m:e>
                            <m:sup>
                              <m:r>
                                <a:rPr lang="en-US" sz="3200" i="1">
                                  <a:solidFill>
                                    <a:schemeClr val="bg1"/>
                                  </a:solidFill>
                                  <a:effectLst>
                                    <a:outerShdw blurRad="38100" dist="38100" dir="2700000" algn="tl">
                                      <a:srgbClr val="000000">
                                        <a:alpha val="43137"/>
                                      </a:srgbClr>
                                    </a:outerShdw>
                                  </a:effectLst>
                                  <a:latin typeface="Cambria Math"/>
                                </a:rPr>
                                <m:t>2</m:t>
                              </m:r>
                            </m:sup>
                          </m:sSup>
                        </m:num>
                        <m:den>
                          <m:r>
                            <a:rPr lang="en-US" sz="3200" i="1">
                              <a:solidFill>
                                <a:schemeClr val="bg1"/>
                              </a:solidFill>
                              <a:effectLst>
                                <a:outerShdw blurRad="38100" dist="38100" dir="2700000" algn="tl">
                                  <a:srgbClr val="000000">
                                    <a:alpha val="43137"/>
                                  </a:srgbClr>
                                </a:outerShdw>
                              </a:effectLst>
                              <a:latin typeface="Cambria Math"/>
                            </a:rPr>
                            <m:t>𝑛</m:t>
                          </m:r>
                          <m:r>
                            <a:rPr lang="en-US" sz="3200" i="1">
                              <a:solidFill>
                                <a:schemeClr val="bg1"/>
                              </a:solidFill>
                              <a:effectLst>
                                <a:outerShdw blurRad="38100" dist="38100" dir="2700000" algn="tl">
                                  <a:srgbClr val="000000">
                                    <a:alpha val="43137"/>
                                  </a:srgbClr>
                                </a:outerShdw>
                              </a:effectLst>
                              <a:latin typeface="Cambria Math"/>
                            </a:rPr>
                            <m:t>−1</m:t>
                          </m:r>
                        </m:den>
                      </m:f>
                      <m:sSup>
                        <m:sSup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pPr>
                        <m:e>
                          <m:r>
                            <a:rPr lang="en-US" sz="3200" i="1">
                              <a:solidFill>
                                <a:schemeClr val="bg1"/>
                              </a:solidFill>
                              <a:effectLst>
                                <a:outerShdw blurRad="38100" dist="38100" dir="2700000" algn="tl">
                                  <a:srgbClr val="000000">
                                    <a:alpha val="43137"/>
                                  </a:srgbClr>
                                </a:outerShdw>
                              </a:effectLst>
                              <a:latin typeface="Cambria Math"/>
                            </a:rPr>
                            <m:t>𝑊</m:t>
                          </m:r>
                        </m:e>
                        <m:sup>
                          <m:r>
                            <a:rPr lang="en-US" sz="3200" i="1">
                              <a:solidFill>
                                <a:schemeClr val="bg1"/>
                              </a:solidFill>
                              <a:effectLst>
                                <a:outerShdw blurRad="38100" dist="38100" dir="2700000" algn="tl">
                                  <a:srgbClr val="000000">
                                    <a:alpha val="43137"/>
                                  </a:srgbClr>
                                </a:outerShdw>
                              </a:effectLst>
                              <a:latin typeface="Cambria Math"/>
                            </a:rPr>
                            <m:t>𝑇</m:t>
                          </m:r>
                        </m:sup>
                      </m:sSup>
                    </m:oMath>
                  </m:oMathPara>
                </a14:m>
                <a:endParaRPr lang="en-US" sz="3200" dirty="0">
                  <a:solidFill>
                    <a:schemeClr val="bg1"/>
                  </a:solidFill>
                  <a:effectLst>
                    <a:outerShdw blurRad="38100" dist="38100" dir="2700000" algn="tl">
                      <a:srgbClr val="000000">
                        <a:alpha val="43137"/>
                      </a:srgbClr>
                    </a:outerShdw>
                  </a:effectLst>
                </a:endParaRPr>
              </a:p>
            </p:txBody>
          </p:sp>
        </mc:Choice>
        <mc:Fallback xmlns="">
          <p:sp>
            <p:nvSpPr>
              <p:cNvPr id="15" name="14 Rectángulo"/>
              <p:cNvSpPr>
                <a:spLocks noRot="1" noChangeAspect="1" noMove="1" noResize="1" noEditPoints="1" noAdjustHandles="1" noChangeArrowheads="1" noChangeShapeType="1" noTextEdit="1"/>
              </p:cNvSpPr>
              <p:nvPr/>
            </p:nvSpPr>
            <p:spPr>
              <a:xfrm>
                <a:off x="917575" y="1304787"/>
                <a:ext cx="7696466" cy="1080809"/>
              </a:xfrm>
              <a:prstGeom prst="rect">
                <a:avLst/>
              </a:prstGeom>
              <a:blipFill rotWithShape="1">
                <a:blip r:embed="rId5"/>
                <a:stretch>
                  <a:fillRect b="-16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17 Rectángulo"/>
              <p:cNvSpPr/>
              <p:nvPr/>
            </p:nvSpPr>
            <p:spPr>
              <a:xfrm>
                <a:off x="3530189" y="3507854"/>
                <a:ext cx="2116926" cy="10969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sz="3200" i="1">
                              <a:solidFill>
                                <a:schemeClr val="bg1"/>
                              </a:solidFill>
                              <a:effectLst>
                                <a:outerShdw blurRad="38100" dist="38100" dir="2700000" algn="tl">
                                  <a:srgbClr val="000000">
                                    <a:alpha val="43137"/>
                                  </a:srgbClr>
                                </a:outerShdw>
                              </a:effectLst>
                              <a:latin typeface="Cambria Math"/>
                            </a:rPr>
                            <m:t>𝜆</m:t>
                          </m:r>
                        </m:e>
                        <m:sub>
                          <m:r>
                            <a:rPr lang="en-US" sz="3200" i="1">
                              <a:solidFill>
                                <a:schemeClr val="bg1"/>
                              </a:solidFill>
                              <a:effectLst>
                                <a:outerShdw blurRad="38100" dist="38100" dir="2700000" algn="tl">
                                  <a:srgbClr val="000000">
                                    <a:alpha val="43137"/>
                                  </a:srgbClr>
                                </a:outerShdw>
                              </a:effectLst>
                              <a:latin typeface="Cambria Math"/>
                            </a:rPr>
                            <m:t>𝑖</m:t>
                          </m:r>
                        </m:sub>
                      </m:sSub>
                      <m:r>
                        <a:rPr lang="en-US" sz="3200" i="1">
                          <a:solidFill>
                            <a:schemeClr val="bg1"/>
                          </a:solidFill>
                          <a:effectLst>
                            <a:outerShdw blurRad="38100" dist="38100" dir="2700000" algn="tl">
                              <a:srgbClr val="000000">
                                <a:alpha val="43137"/>
                              </a:srgbClr>
                            </a:outerShdw>
                          </a:effectLst>
                          <a:latin typeface="Cambria Math"/>
                        </a:rPr>
                        <m:t>=</m:t>
                      </m:r>
                      <m:f>
                        <m:f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fPr>
                        <m:num>
                          <m:sSubSup>
                            <m:sSubSupPr>
                              <m:ctrlPr>
                                <a:rPr lang="en-US" sz="3200" i="1">
                                  <a:solidFill>
                                    <a:schemeClr val="bg1"/>
                                  </a:solidFill>
                                  <a:effectLst>
                                    <a:outerShdw blurRad="38100" dist="38100" dir="2700000" algn="tl">
                                      <a:srgbClr val="000000">
                                        <a:alpha val="43137"/>
                                      </a:srgbClr>
                                    </a:outerShdw>
                                  </a:effectLst>
                                  <a:latin typeface="Cambria Math" panose="02040503050406030204" pitchFamily="18" charset="0"/>
                                </a:rPr>
                              </m:ctrlPr>
                            </m:sSubSupPr>
                            <m:e>
                              <m:r>
                                <a:rPr lang="en-US" sz="3200" i="1">
                                  <a:solidFill>
                                    <a:schemeClr val="bg1"/>
                                  </a:solidFill>
                                  <a:effectLst>
                                    <a:outerShdw blurRad="38100" dist="38100" dir="2700000" algn="tl">
                                      <a:srgbClr val="000000">
                                        <a:alpha val="43137"/>
                                      </a:srgbClr>
                                    </a:outerShdw>
                                  </a:effectLst>
                                  <a:latin typeface="Cambria Math"/>
                                </a:rPr>
                                <m:t>𝑠</m:t>
                              </m:r>
                            </m:e>
                            <m:sub>
                              <m:r>
                                <a:rPr lang="en-US" sz="3200" i="1">
                                  <a:solidFill>
                                    <a:schemeClr val="bg1"/>
                                  </a:solidFill>
                                  <a:effectLst>
                                    <a:outerShdw blurRad="38100" dist="38100" dir="2700000" algn="tl">
                                      <a:srgbClr val="000000">
                                        <a:alpha val="43137"/>
                                      </a:srgbClr>
                                    </a:outerShdw>
                                  </a:effectLst>
                                  <a:latin typeface="Cambria Math"/>
                                </a:rPr>
                                <m:t>𝑖</m:t>
                              </m:r>
                            </m:sub>
                            <m:sup>
                              <m:r>
                                <a:rPr lang="en-US" sz="3200" i="1">
                                  <a:solidFill>
                                    <a:schemeClr val="bg1"/>
                                  </a:solidFill>
                                  <a:effectLst>
                                    <a:outerShdw blurRad="38100" dist="38100" dir="2700000" algn="tl">
                                      <a:srgbClr val="000000">
                                        <a:alpha val="43137"/>
                                      </a:srgbClr>
                                    </a:outerShdw>
                                  </a:effectLst>
                                  <a:latin typeface="Cambria Math"/>
                                </a:rPr>
                                <m:t>2</m:t>
                              </m:r>
                            </m:sup>
                          </m:sSubSup>
                        </m:num>
                        <m:den>
                          <m:r>
                            <a:rPr lang="en-US" sz="3200" i="1">
                              <a:solidFill>
                                <a:schemeClr val="bg1"/>
                              </a:solidFill>
                              <a:effectLst>
                                <a:outerShdw blurRad="38100" dist="38100" dir="2700000" algn="tl">
                                  <a:srgbClr val="000000">
                                    <a:alpha val="43137"/>
                                  </a:srgbClr>
                                </a:outerShdw>
                              </a:effectLst>
                              <a:latin typeface="Cambria Math"/>
                            </a:rPr>
                            <m:t>𝑛</m:t>
                          </m:r>
                          <m:r>
                            <a:rPr lang="en-US" sz="3200" i="1">
                              <a:solidFill>
                                <a:schemeClr val="bg1"/>
                              </a:solidFill>
                              <a:effectLst>
                                <a:outerShdw blurRad="38100" dist="38100" dir="2700000" algn="tl">
                                  <a:srgbClr val="000000">
                                    <a:alpha val="43137"/>
                                  </a:srgbClr>
                                </a:outerShdw>
                              </a:effectLst>
                              <a:latin typeface="Cambria Math"/>
                            </a:rPr>
                            <m:t>−1</m:t>
                          </m:r>
                        </m:den>
                      </m:f>
                    </m:oMath>
                  </m:oMathPara>
                </a14:m>
                <a:endParaRPr lang="en-US" sz="3200" dirty="0">
                  <a:solidFill>
                    <a:schemeClr val="bg1"/>
                  </a:solidFill>
                  <a:effectLst>
                    <a:outerShdw blurRad="38100" dist="38100" dir="2700000" algn="tl">
                      <a:srgbClr val="000000">
                        <a:alpha val="43137"/>
                      </a:srgbClr>
                    </a:outerShdw>
                  </a:effectLst>
                </a:endParaRPr>
              </a:p>
            </p:txBody>
          </p:sp>
        </mc:Choice>
        <mc:Fallback xmlns="">
          <p:sp>
            <p:nvSpPr>
              <p:cNvPr id="18" name="17 Rectángulo"/>
              <p:cNvSpPr>
                <a:spLocks noRot="1" noChangeAspect="1" noMove="1" noResize="1" noEditPoints="1" noAdjustHandles="1" noChangeArrowheads="1" noChangeShapeType="1" noTextEdit="1"/>
              </p:cNvSpPr>
              <p:nvPr/>
            </p:nvSpPr>
            <p:spPr>
              <a:xfrm>
                <a:off x="3530189" y="3507854"/>
                <a:ext cx="2116926" cy="1096967"/>
              </a:xfrm>
              <a:prstGeom prst="rect">
                <a:avLst/>
              </a:prstGeom>
              <a:blipFill rotWithShape="1">
                <a:blip r:embed="rId6"/>
                <a:stretch>
                  <a:fillRect b="-1667"/>
                </a:stretch>
              </a:blipFill>
            </p:spPr>
            <p:txBody>
              <a:bodyPr/>
              <a:lstStyle/>
              <a:p>
                <a:r>
                  <a:rPr lang="en-US">
                    <a:noFill/>
                  </a:rPr>
                  <a:t> </a:t>
                </a:r>
              </a:p>
            </p:txBody>
          </p:sp>
        </mc:Fallback>
      </mc:AlternateContent>
    </p:spTree>
    <p:extLst>
      <p:ext uri="{BB962C8B-B14F-4D97-AF65-F5344CB8AC3E}">
        <p14:creationId xmlns:p14="http://schemas.microsoft.com/office/powerpoint/2010/main" val="3386339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7 CuadroTexto"/>
          <p:cNvSpPr txBox="1"/>
          <p:nvPr/>
        </p:nvSpPr>
        <p:spPr>
          <a:xfrm>
            <a:off x="1043608" y="1491630"/>
            <a:ext cx="6912768" cy="1569660"/>
          </a:xfrm>
          <a:prstGeom prst="rect">
            <a:avLst/>
          </a:prstGeom>
          <a:noFill/>
        </p:spPr>
        <p:txBody>
          <a:bodyPr wrap="square" rtlCol="0">
            <a:spAutoFit/>
          </a:bodyPr>
          <a:lstStyle/>
          <a:p>
            <a:pPr algn="ctr"/>
            <a:r>
              <a:rPr lang="es-MX" sz="96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Gracias</a:t>
            </a:r>
          </a:p>
        </p:txBody>
      </p:sp>
    </p:spTree>
    <p:extLst>
      <p:ext uri="{BB962C8B-B14F-4D97-AF65-F5344CB8AC3E}">
        <p14:creationId xmlns:p14="http://schemas.microsoft.com/office/powerpoint/2010/main" val="421460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204955"/>
            <a:ext cx="8136904" cy="1102519"/>
          </a:xfrm>
        </p:spPr>
        <p:txBody>
          <a:bodyPr>
            <a:normAutofit/>
          </a:bodyPr>
          <a:lstStyle/>
          <a:p>
            <a:pPr algn="just"/>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Introducción</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FAT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Resultado de imagen para FAT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Resultado de imagen para FAT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Resultado de imagen para FATF"/>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Resultado de imagen para FATF"/>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Resultado de imagen para FAT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6553" y="2931790"/>
            <a:ext cx="3606800" cy="1656184"/>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
        <p:nvSpPr>
          <p:cNvPr id="9" name="8 Flecha abajo"/>
          <p:cNvSpPr/>
          <p:nvPr/>
        </p:nvSpPr>
        <p:spPr>
          <a:xfrm>
            <a:off x="4411941" y="1923678"/>
            <a:ext cx="216024" cy="792088"/>
          </a:xfrm>
          <a:prstGeom prst="downArrow">
            <a:avLst/>
          </a:prstGeom>
          <a:solidFill>
            <a:schemeClr val="bg1"/>
          </a:solidFill>
          <a:ln>
            <a:noFill/>
          </a:ln>
          <a:effectLst>
            <a:outerShdw blurRad="50800" dist="38100" dir="2700000" algn="tl" rotWithShape="0">
              <a:prstClr val="black">
                <a:alpha val="40000"/>
              </a:prstClr>
            </a:outerShdw>
          </a:effectLst>
          <a:scene3d>
            <a:camera prst="orthographicFront"/>
            <a:lightRig rig="threePt" dir="t"/>
          </a:scene3d>
          <a:sp3d>
            <a:bevelT w="2032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8" name="Picture 14" descr="Resultado de imagen para GAF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8697" y="497006"/>
            <a:ext cx="3218506" cy="1261307"/>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16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204955"/>
            <a:ext cx="8136904" cy="1102519"/>
          </a:xfrm>
        </p:spPr>
        <p:txBody>
          <a:bodyPr>
            <a:normAutofit/>
          </a:bodyPr>
          <a:lstStyle/>
          <a:p>
            <a:pPr algn="just"/>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Introducción</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GAFI RECOMENDACIO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Resultado de imagen para GAFI RECOMENDACION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258226"/>
            <a:ext cx="4176464" cy="2425044"/>
          </a:xfrm>
          <a:prstGeom prst="rect">
            <a:avLst/>
          </a:prstGeom>
          <a:noFill/>
          <a:scene3d>
            <a:camera prst="orthographicFront"/>
            <a:lightRig rig="threePt" dir="t"/>
          </a:scene3d>
          <a:sp3d>
            <a:bevelB/>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33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204955"/>
            <a:ext cx="8136904" cy="1102519"/>
          </a:xfrm>
        </p:spPr>
        <p:txBody>
          <a:bodyPr>
            <a:normAutofit/>
          </a:bodyPr>
          <a:lstStyle/>
          <a:p>
            <a:pPr algn="just"/>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Introducción</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3074" name="Picture 2" descr="Resultado de imagen para MEXICO Y GAF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987574"/>
            <a:ext cx="4176464" cy="321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440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3" name="2 Elipse"/>
          <p:cNvSpPr/>
          <p:nvPr/>
        </p:nvSpPr>
        <p:spPr>
          <a:xfrm>
            <a:off x="3563888" y="1995686"/>
            <a:ext cx="2088232" cy="720080"/>
          </a:xfrm>
          <a:prstGeom prst="ellipse">
            <a:avLst/>
          </a:prstGeom>
          <a:solidFill>
            <a:schemeClr val="tx1"/>
          </a:solidFill>
          <a:ln>
            <a:solidFill>
              <a:schemeClr val="tx2">
                <a:lumMod val="75000"/>
              </a:schemeClr>
            </a:solidFill>
          </a:ln>
          <a:scene3d>
            <a:camera prst="orthographicFront"/>
            <a:lightRig rig="threePt" dir="t"/>
          </a:scene3d>
          <a:sp3d>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906487" y="1515437"/>
            <a:ext cx="1944216" cy="1200329"/>
          </a:xfrm>
          <a:prstGeom prst="rect">
            <a:avLst/>
          </a:prstGeom>
          <a:noFill/>
        </p:spPr>
        <p:txBody>
          <a:bodyPr wrap="square" rtlCol="0">
            <a:spAutoFit/>
          </a:bodyPr>
          <a:lstStyle/>
          <a:p>
            <a:pPr algn="ctr"/>
            <a:r>
              <a:rPr lang="es-MX"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Medir Riesgo LD/FT</a:t>
            </a:r>
            <a:endPar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6 CuadroTexto"/>
          <p:cNvSpPr txBox="1"/>
          <p:nvPr/>
        </p:nvSpPr>
        <p:spPr>
          <a:xfrm>
            <a:off x="3527884" y="212035"/>
            <a:ext cx="1656184" cy="830997"/>
          </a:xfrm>
          <a:prstGeom prst="rect">
            <a:avLst/>
          </a:prstGeom>
          <a:noFill/>
        </p:spPr>
        <p:txBody>
          <a:bodyPr wrap="square" rtlCol="0">
            <a:spAutoFit/>
          </a:bodyPr>
          <a:lstStyle/>
          <a:p>
            <a:pPr algn="ctr"/>
            <a:r>
              <a:rPr lang="es-MX"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Detectar</a:t>
            </a:r>
          </a:p>
          <a:p>
            <a:pPr algn="ctr"/>
            <a:r>
              <a:rPr lang="es-MX"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LD/FT</a:t>
            </a:r>
            <a:endPar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7 CuadroTexto"/>
          <p:cNvSpPr txBox="1"/>
          <p:nvPr/>
        </p:nvSpPr>
        <p:spPr>
          <a:xfrm>
            <a:off x="3779912" y="3411678"/>
            <a:ext cx="1656184" cy="830997"/>
          </a:xfrm>
          <a:prstGeom prst="rect">
            <a:avLst/>
          </a:prstGeom>
          <a:noFill/>
        </p:spPr>
        <p:txBody>
          <a:bodyPr wrap="square" rtlCol="0">
            <a:spAutoFit/>
          </a:bodyPr>
          <a:lstStyle/>
          <a:p>
            <a:pPr algn="ctr"/>
            <a:r>
              <a:rPr lang="es-MX"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Variables Latentes</a:t>
            </a:r>
          </a:p>
        </p:txBody>
      </p:sp>
      <p:sp>
        <p:nvSpPr>
          <p:cNvPr id="9" name="8 CuadroTexto"/>
          <p:cNvSpPr txBox="1"/>
          <p:nvPr/>
        </p:nvSpPr>
        <p:spPr>
          <a:xfrm>
            <a:off x="6450705" y="1636299"/>
            <a:ext cx="1656184" cy="1569660"/>
          </a:xfrm>
          <a:prstGeom prst="rect">
            <a:avLst/>
          </a:prstGeom>
          <a:noFill/>
        </p:spPr>
        <p:txBody>
          <a:bodyPr wrap="square" rtlCol="0">
            <a:spAutoFit/>
          </a:bodyPr>
          <a:lstStyle/>
          <a:p>
            <a:pPr algn="ctr"/>
            <a:r>
              <a:rPr lang="es-MX"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Ausencia de Terreno de Verdad</a:t>
            </a:r>
          </a:p>
        </p:txBody>
      </p:sp>
      <p:sp>
        <p:nvSpPr>
          <p:cNvPr id="11" name="10 CuadroTexto"/>
          <p:cNvSpPr txBox="1"/>
          <p:nvPr/>
        </p:nvSpPr>
        <p:spPr>
          <a:xfrm>
            <a:off x="3862373" y="2117199"/>
            <a:ext cx="1491262" cy="477054"/>
          </a:xfrm>
          <a:prstGeom prst="rect">
            <a:avLst/>
          </a:prstGeom>
          <a:noFill/>
        </p:spPr>
        <p:txBody>
          <a:bodyPr wrap="square" rtlCol="0">
            <a:spAutoFit/>
          </a:bodyPr>
          <a:lstStyle/>
          <a:p>
            <a:r>
              <a:rPr lang="es-MX" sz="25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Contexto</a:t>
            </a:r>
            <a:endParaRPr lang="en-US" sz="25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cxnSp>
        <p:nvCxnSpPr>
          <p:cNvPr id="23" name="22 Conector curvado"/>
          <p:cNvCxnSpPr>
            <a:stCxn id="3" idx="0"/>
          </p:cNvCxnSpPr>
          <p:nvPr/>
        </p:nvCxnSpPr>
        <p:spPr>
          <a:xfrm rot="16200000" flipV="1">
            <a:off x="4049942" y="1437624"/>
            <a:ext cx="864096" cy="252028"/>
          </a:xfrm>
          <a:prstGeom prst="curvedConnector3">
            <a:avLst/>
          </a:prstGeom>
          <a:ln w="2540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24 Conector curvado"/>
          <p:cNvCxnSpPr>
            <a:stCxn id="3" idx="2"/>
          </p:cNvCxnSpPr>
          <p:nvPr/>
        </p:nvCxnSpPr>
        <p:spPr>
          <a:xfrm rot="10800000">
            <a:off x="2843808" y="2117200"/>
            <a:ext cx="720080" cy="238527"/>
          </a:xfrm>
          <a:prstGeom prst="curvedConnector3">
            <a:avLst/>
          </a:prstGeom>
          <a:ln w="2540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26 Conector curvado"/>
          <p:cNvCxnSpPr/>
          <p:nvPr/>
        </p:nvCxnSpPr>
        <p:spPr>
          <a:xfrm flipV="1">
            <a:off x="5652120" y="2236464"/>
            <a:ext cx="792088" cy="119262"/>
          </a:xfrm>
          <a:prstGeom prst="curvedConnector3">
            <a:avLst/>
          </a:prstGeom>
          <a:ln w="2540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28 Conector curvado"/>
          <p:cNvCxnSpPr/>
          <p:nvPr/>
        </p:nvCxnSpPr>
        <p:spPr>
          <a:xfrm rot="5400000">
            <a:off x="4220961" y="2976795"/>
            <a:ext cx="648072" cy="126014"/>
          </a:xfrm>
          <a:prstGeom prst="curvedConnector3">
            <a:avLst/>
          </a:prstGeom>
          <a:ln w="2540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09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164554"/>
            <a:ext cx="8423721" cy="1102519"/>
          </a:xfrm>
        </p:spPr>
        <p:txBody>
          <a:bodyPr>
            <a:normAutofit/>
          </a:bodyPr>
          <a:lstStyle/>
          <a:p>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Dinámica para la medición del riesgo (Juicio Experto)</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9" name="8 Tabla"/>
          <p:cNvGraphicFramePr>
            <a:graphicFrameLocks noGrp="1"/>
          </p:cNvGraphicFramePr>
          <p:nvPr>
            <p:extLst>
              <p:ext uri="{D42A27DB-BD31-4B8C-83A1-F6EECF244321}">
                <p14:modId xmlns:p14="http://schemas.microsoft.com/office/powerpoint/2010/main" val="124934015"/>
              </p:ext>
            </p:extLst>
          </p:nvPr>
        </p:nvGraphicFramePr>
        <p:xfrm>
          <a:off x="731356" y="1167595"/>
          <a:ext cx="7911281" cy="2680337"/>
        </p:xfrm>
        <a:graphic>
          <a:graphicData uri="http://schemas.openxmlformats.org/drawingml/2006/table">
            <a:tbl>
              <a:tblPr>
                <a:effectLst>
                  <a:outerShdw blurRad="50800" dist="38100" dir="2700000" algn="tl" rotWithShape="0">
                    <a:prstClr val="black">
                      <a:alpha val="30000"/>
                    </a:prstClr>
                  </a:outerShdw>
                </a:effectLst>
              </a:tblPr>
              <a:tblGrid>
                <a:gridCol w="3945149">
                  <a:extLst>
                    <a:ext uri="{9D8B030D-6E8A-4147-A177-3AD203B41FA5}">
                      <a16:colId xmlns:a16="http://schemas.microsoft.com/office/drawing/2014/main" val="20000"/>
                    </a:ext>
                  </a:extLst>
                </a:gridCol>
                <a:gridCol w="2115270">
                  <a:extLst>
                    <a:ext uri="{9D8B030D-6E8A-4147-A177-3AD203B41FA5}">
                      <a16:colId xmlns:a16="http://schemas.microsoft.com/office/drawing/2014/main" val="20001"/>
                    </a:ext>
                  </a:extLst>
                </a:gridCol>
                <a:gridCol w="1850862">
                  <a:extLst>
                    <a:ext uri="{9D8B030D-6E8A-4147-A177-3AD203B41FA5}">
                      <a16:colId xmlns:a16="http://schemas.microsoft.com/office/drawing/2014/main" val="20002"/>
                    </a:ext>
                  </a:extLst>
                </a:gridCol>
              </a:tblGrid>
              <a:tr h="281464">
                <a:tc>
                  <a:txBody>
                    <a:bodyPr/>
                    <a:lstStyle/>
                    <a:p>
                      <a:pPr algn="l" fontAlgn="b"/>
                      <a:r>
                        <a:rPr lang="en-US" sz="2400" b="1" i="0" u="none" strike="noStrike" dirty="0" err="1">
                          <a:solidFill>
                            <a:srgbClr val="FFFFFF"/>
                          </a:solidFill>
                          <a:effectLst>
                            <a:outerShdw blurRad="38100" dist="38100" dir="2700000" algn="tl">
                              <a:srgbClr val="000000">
                                <a:alpha val="43137"/>
                              </a:srgbClr>
                            </a:outerShdw>
                          </a:effectLst>
                          <a:latin typeface="Arial"/>
                        </a:rPr>
                        <a:t>Criterio</a:t>
                      </a:r>
                      <a:endParaRPr lang="en-US" sz="2400" b="1" i="0" u="none" strike="noStrike" dirty="0">
                        <a:solidFill>
                          <a:srgbClr val="FFFFFF"/>
                        </a:solidFill>
                        <a:effectLst>
                          <a:outerShdw blurRad="38100" dist="38100" dir="2700000" algn="tl">
                            <a:srgbClr val="000000">
                              <a:alpha val="43137"/>
                            </a:srgbClr>
                          </a:outerShdw>
                        </a:effectLst>
                        <a:latin typeface="Arial"/>
                      </a:endParaRPr>
                    </a:p>
                  </a:txBody>
                  <a:tcPr marL="9525" marR="9525" marT="7144" marB="0" anchor="b">
                    <a:lnL>
                      <a:noFill/>
                    </a:lnL>
                    <a:lnR>
                      <a:noFill/>
                    </a:lnR>
                    <a:lnT>
                      <a:noFill/>
                    </a:lnT>
                    <a:lnB>
                      <a:noFill/>
                    </a:lnB>
                    <a:solidFill>
                      <a:schemeClr val="accent1">
                        <a:lumMod val="75000"/>
                      </a:schemeClr>
                    </a:solidFill>
                  </a:tcPr>
                </a:tc>
                <a:tc>
                  <a:txBody>
                    <a:bodyPr/>
                    <a:lstStyle/>
                    <a:p>
                      <a:pPr algn="l" fontAlgn="b"/>
                      <a:r>
                        <a:rPr lang="en-US" sz="2400" b="1" i="0" u="none" strike="noStrike" dirty="0">
                          <a:solidFill>
                            <a:srgbClr val="FFFFFF"/>
                          </a:solidFill>
                          <a:effectLst>
                            <a:outerShdw blurRad="38100" dist="38100" dir="2700000" algn="tl">
                              <a:srgbClr val="000000">
                                <a:alpha val="43137"/>
                              </a:srgbClr>
                            </a:outerShdw>
                          </a:effectLst>
                          <a:latin typeface="Arial"/>
                        </a:rPr>
                        <a:t>Valor</a:t>
                      </a:r>
                    </a:p>
                  </a:txBody>
                  <a:tcPr marL="9525" marR="9525" marT="7144" marB="0" anchor="b">
                    <a:lnL>
                      <a:noFill/>
                    </a:lnL>
                    <a:lnR>
                      <a:noFill/>
                    </a:lnR>
                    <a:lnT>
                      <a:noFill/>
                    </a:lnT>
                    <a:lnB>
                      <a:noFill/>
                    </a:lnB>
                    <a:solidFill>
                      <a:schemeClr val="accent1">
                        <a:lumMod val="75000"/>
                      </a:schemeClr>
                    </a:solidFill>
                  </a:tcPr>
                </a:tc>
                <a:tc>
                  <a:txBody>
                    <a:bodyPr/>
                    <a:lstStyle/>
                    <a:p>
                      <a:pPr algn="l" fontAlgn="b"/>
                      <a:r>
                        <a:rPr lang="en-US" sz="2400" b="1" i="0" u="none" strike="noStrike" dirty="0" err="1">
                          <a:solidFill>
                            <a:srgbClr val="FFFFFF"/>
                          </a:solidFill>
                          <a:effectLst>
                            <a:outerShdw blurRad="38100" dist="38100" dir="2700000" algn="tl">
                              <a:srgbClr val="000000">
                                <a:alpha val="43137"/>
                              </a:srgbClr>
                            </a:outerShdw>
                          </a:effectLst>
                          <a:latin typeface="Arial"/>
                        </a:rPr>
                        <a:t>Calificación</a:t>
                      </a:r>
                      <a:endParaRPr lang="en-US" sz="2400" b="1" i="0" u="none" strike="noStrike" dirty="0">
                        <a:solidFill>
                          <a:srgbClr val="FFFFFF"/>
                        </a:solidFill>
                        <a:effectLst>
                          <a:outerShdw blurRad="38100" dist="38100" dir="2700000" algn="tl">
                            <a:srgbClr val="000000">
                              <a:alpha val="43137"/>
                            </a:srgbClr>
                          </a:outerShdw>
                        </a:effectLst>
                        <a:latin typeface="Arial"/>
                      </a:endParaRPr>
                    </a:p>
                  </a:txBody>
                  <a:tcPr marL="9525" marR="9525" marT="7144" marB="0" anchor="b">
                    <a:lnL>
                      <a:noFill/>
                    </a:lnL>
                    <a:lnR>
                      <a:noFill/>
                    </a:lnR>
                    <a:lnT>
                      <a:noFill/>
                    </a:lnT>
                    <a:lnB>
                      <a:noFill/>
                    </a:lnB>
                    <a:solidFill>
                      <a:schemeClr val="accent1">
                        <a:lumMod val="75000"/>
                      </a:schemeClr>
                    </a:solidFill>
                  </a:tcPr>
                </a:tc>
                <a:extLst>
                  <a:ext uri="{0D108BD9-81ED-4DB2-BD59-A6C34878D82A}">
                    <a16:rowId xmlns:a16="http://schemas.microsoft.com/office/drawing/2014/main" val="10000"/>
                  </a:ext>
                </a:extLst>
              </a:tr>
              <a:tr h="281464">
                <a:tc>
                  <a:txBody>
                    <a:bodyPr/>
                    <a:lstStyle/>
                    <a:p>
                      <a:pPr algn="l" fontAlgn="b"/>
                      <a:r>
                        <a:rPr lang="en-US" sz="2400" b="0" i="0" u="none" strike="noStrike" dirty="0" err="1">
                          <a:solidFill>
                            <a:srgbClr val="000000"/>
                          </a:solidFill>
                          <a:effectLst>
                            <a:outerShdw blurRad="38100" dist="38100" dir="2700000" algn="tl">
                              <a:srgbClr val="000000">
                                <a:alpha val="43137"/>
                              </a:srgbClr>
                            </a:outerShdw>
                          </a:effectLst>
                          <a:latin typeface="Arial"/>
                        </a:rPr>
                        <a:t>Tipo</a:t>
                      </a:r>
                      <a:r>
                        <a:rPr lang="en-US" sz="2400" b="0" i="0" u="none" strike="noStrike" dirty="0">
                          <a:solidFill>
                            <a:srgbClr val="000000"/>
                          </a:solidFill>
                          <a:effectLst>
                            <a:outerShdw blurRad="38100" dist="38100" dir="2700000" algn="tl">
                              <a:srgbClr val="000000">
                                <a:alpha val="43137"/>
                              </a:srgbClr>
                            </a:outerShdw>
                          </a:effectLst>
                          <a:latin typeface="Arial"/>
                        </a:rPr>
                        <a:t> de Persona</a:t>
                      </a:r>
                    </a:p>
                  </a:txBody>
                  <a:tcPr marL="9525" marR="9525" marT="7144" marB="0" anchor="b">
                    <a:lnL>
                      <a:noFill/>
                    </a:lnL>
                    <a:lnR>
                      <a:noFill/>
                    </a:lnR>
                    <a:lnT>
                      <a:noFill/>
                    </a:lnT>
                    <a:lnB>
                      <a:noFill/>
                    </a:lnB>
                    <a:solidFill>
                      <a:schemeClr val="tx2">
                        <a:lumMod val="20000"/>
                        <a:lumOff val="80000"/>
                      </a:schemeClr>
                    </a:solidFill>
                  </a:tcPr>
                </a:tc>
                <a:tc>
                  <a:txBody>
                    <a:bodyPr/>
                    <a:lstStyle/>
                    <a:p>
                      <a:pPr algn="l" fontAlgn="b"/>
                      <a:r>
                        <a:rPr lang="en-US" sz="2400" b="0" i="0" u="none" strike="noStrike" dirty="0" err="1">
                          <a:solidFill>
                            <a:srgbClr val="000000"/>
                          </a:solidFill>
                          <a:effectLst>
                            <a:outerShdw blurRad="38100" dist="38100" dir="2700000" algn="tl">
                              <a:srgbClr val="000000">
                                <a:alpha val="43137"/>
                              </a:srgbClr>
                            </a:outerShdw>
                          </a:effectLst>
                          <a:latin typeface="Arial"/>
                        </a:rPr>
                        <a:t>Física</a:t>
                      </a:r>
                      <a:endParaRPr lang="en-US" sz="2400" b="0" i="0" u="none" strike="noStrike" dirty="0">
                        <a:solidFill>
                          <a:srgbClr val="000000"/>
                        </a:solidFill>
                        <a:effectLst>
                          <a:outerShdw blurRad="38100" dist="38100" dir="2700000" algn="tl">
                            <a:srgbClr val="000000">
                              <a:alpha val="43137"/>
                            </a:srgbClr>
                          </a:outerShdw>
                        </a:effectLst>
                        <a:latin typeface="Arial"/>
                      </a:endParaRPr>
                    </a:p>
                  </a:txBody>
                  <a:tcPr marL="9525" marR="9525" marT="7144" marB="0" anchor="b">
                    <a:lnL>
                      <a:noFill/>
                    </a:lnL>
                    <a:lnR>
                      <a:noFill/>
                    </a:lnR>
                    <a:lnT>
                      <a:noFill/>
                    </a:lnT>
                    <a:lnB>
                      <a:noFill/>
                    </a:lnB>
                    <a:solidFill>
                      <a:schemeClr val="tx2">
                        <a:lumMod val="20000"/>
                        <a:lumOff val="80000"/>
                      </a:schemeClr>
                    </a:solidFill>
                  </a:tcPr>
                </a:tc>
                <a:tc>
                  <a:txBody>
                    <a:bodyPr/>
                    <a:lstStyle/>
                    <a:p>
                      <a:pPr algn="ctr" fontAlgn="b"/>
                      <a:r>
                        <a:rPr lang="en-US" sz="2400" b="0" i="0" u="none" strike="noStrike" dirty="0">
                          <a:solidFill>
                            <a:srgbClr val="000000"/>
                          </a:solidFill>
                          <a:effectLst>
                            <a:outerShdw blurRad="38100" dist="38100" dir="2700000" algn="tl">
                              <a:srgbClr val="000000">
                                <a:alpha val="43137"/>
                              </a:srgbClr>
                            </a:outerShdw>
                          </a:effectLst>
                          <a:latin typeface="Arial"/>
                        </a:rPr>
                        <a:t>30</a:t>
                      </a:r>
                    </a:p>
                  </a:txBody>
                  <a:tcPr marL="9525" marR="9525" marT="7144" marB="0" anchor="b">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10001"/>
                  </a:ext>
                </a:extLst>
              </a:tr>
              <a:tr h="281464">
                <a:tc>
                  <a:txBody>
                    <a:bodyPr/>
                    <a:lstStyle/>
                    <a:p>
                      <a:pPr algn="l" fontAlgn="b"/>
                      <a:r>
                        <a:rPr lang="en-US" sz="2400" b="0" i="0" u="none" strike="noStrike" dirty="0" err="1">
                          <a:solidFill>
                            <a:srgbClr val="000000"/>
                          </a:solidFill>
                          <a:effectLst>
                            <a:outerShdw blurRad="38100" dist="38100" dir="2700000" algn="tl">
                              <a:srgbClr val="000000">
                                <a:alpha val="43137"/>
                              </a:srgbClr>
                            </a:outerShdw>
                          </a:effectLst>
                          <a:latin typeface="Arial"/>
                        </a:rPr>
                        <a:t>Políticamente</a:t>
                      </a:r>
                      <a:r>
                        <a:rPr lang="en-US" sz="2400" b="0" i="0" u="none" strike="noStrike" dirty="0">
                          <a:solidFill>
                            <a:srgbClr val="000000"/>
                          </a:solidFill>
                          <a:effectLst>
                            <a:outerShdw blurRad="38100" dist="38100" dir="2700000" algn="tl">
                              <a:srgbClr val="000000">
                                <a:alpha val="43137"/>
                              </a:srgbClr>
                            </a:outerShdw>
                          </a:effectLst>
                          <a:latin typeface="Arial"/>
                        </a:rPr>
                        <a:t> </a:t>
                      </a:r>
                      <a:r>
                        <a:rPr lang="en-US" sz="2400" b="0" i="0" u="none" strike="noStrike" dirty="0" err="1">
                          <a:solidFill>
                            <a:srgbClr val="000000"/>
                          </a:solidFill>
                          <a:effectLst>
                            <a:outerShdw blurRad="38100" dist="38100" dir="2700000" algn="tl">
                              <a:srgbClr val="000000">
                                <a:alpha val="43137"/>
                              </a:srgbClr>
                            </a:outerShdw>
                          </a:effectLst>
                          <a:latin typeface="Arial"/>
                        </a:rPr>
                        <a:t>Expuesta</a:t>
                      </a:r>
                      <a:endParaRPr lang="en-US" sz="2400" b="0" i="0" u="none" strike="noStrike" dirty="0">
                        <a:solidFill>
                          <a:srgbClr val="000000"/>
                        </a:solidFill>
                        <a:effectLst>
                          <a:outerShdw blurRad="38100" dist="38100" dir="2700000" algn="tl">
                            <a:srgbClr val="000000">
                              <a:alpha val="43137"/>
                            </a:srgbClr>
                          </a:outerShdw>
                        </a:effectLst>
                        <a:latin typeface="Arial"/>
                      </a:endParaRPr>
                    </a:p>
                  </a:txBody>
                  <a:tcPr marL="9525" marR="9525" marT="7144" marB="0" anchor="b">
                    <a:lnL>
                      <a:noFill/>
                    </a:lnL>
                    <a:lnR>
                      <a:noFill/>
                    </a:lnR>
                    <a:lnT>
                      <a:noFill/>
                    </a:lnT>
                    <a:lnB>
                      <a:noFill/>
                    </a:lnB>
                    <a:solidFill>
                      <a:srgbClr val="FFFFFF"/>
                    </a:solidFill>
                  </a:tcPr>
                </a:tc>
                <a:tc>
                  <a:txBody>
                    <a:bodyPr/>
                    <a:lstStyle/>
                    <a:p>
                      <a:pPr algn="l" fontAlgn="b"/>
                      <a:r>
                        <a:rPr lang="en-US" sz="2400" b="0" i="0" u="none" strike="noStrike">
                          <a:solidFill>
                            <a:srgbClr val="000000"/>
                          </a:solidFill>
                          <a:effectLst>
                            <a:outerShdw blurRad="38100" dist="38100" dir="2700000" algn="tl">
                              <a:srgbClr val="000000">
                                <a:alpha val="43137"/>
                              </a:srgbClr>
                            </a:outerShdw>
                          </a:effectLst>
                          <a:latin typeface="Arial"/>
                        </a:rPr>
                        <a:t>NO</a:t>
                      </a:r>
                    </a:p>
                  </a:txBody>
                  <a:tcPr marL="9525" marR="9525" marT="7144" marB="0" anchor="b">
                    <a:lnL>
                      <a:noFill/>
                    </a:lnL>
                    <a:lnR>
                      <a:noFill/>
                    </a:lnR>
                    <a:lnT>
                      <a:noFill/>
                    </a:lnT>
                    <a:lnB>
                      <a:noFill/>
                    </a:lnB>
                    <a:solidFill>
                      <a:srgbClr val="FFFFFF"/>
                    </a:solidFill>
                  </a:tcPr>
                </a:tc>
                <a:tc>
                  <a:txBody>
                    <a:bodyPr/>
                    <a:lstStyle/>
                    <a:p>
                      <a:pPr algn="ctr" fontAlgn="b"/>
                      <a:r>
                        <a:rPr lang="en-US" sz="2400" b="0" i="0" u="none" strike="noStrike">
                          <a:solidFill>
                            <a:srgbClr val="000000"/>
                          </a:solidFill>
                          <a:effectLst>
                            <a:outerShdw blurRad="38100" dist="38100" dir="2700000" algn="tl">
                              <a:srgbClr val="000000">
                                <a:alpha val="43137"/>
                              </a:srgbClr>
                            </a:outerShdw>
                          </a:effectLst>
                          <a:latin typeface="Arial"/>
                        </a:rPr>
                        <a:t>20</a:t>
                      </a:r>
                    </a:p>
                  </a:txBody>
                  <a:tcPr marL="9525" marR="9525" marT="7144" marB="0" anchor="b">
                    <a:lnL>
                      <a:noFill/>
                    </a:lnL>
                    <a:lnR>
                      <a:noFill/>
                    </a:lnR>
                    <a:lnT>
                      <a:noFill/>
                    </a:lnT>
                    <a:lnB>
                      <a:noFill/>
                    </a:lnB>
                    <a:solidFill>
                      <a:srgbClr val="FFFFFF"/>
                    </a:solidFill>
                  </a:tcPr>
                </a:tc>
                <a:extLst>
                  <a:ext uri="{0D108BD9-81ED-4DB2-BD59-A6C34878D82A}">
                    <a16:rowId xmlns:a16="http://schemas.microsoft.com/office/drawing/2014/main" val="10002"/>
                  </a:ext>
                </a:extLst>
              </a:tr>
              <a:tr h="281464">
                <a:tc>
                  <a:txBody>
                    <a:bodyPr/>
                    <a:lstStyle/>
                    <a:p>
                      <a:pPr algn="l" fontAlgn="b"/>
                      <a:r>
                        <a:rPr lang="en-US" sz="2400" b="0" i="0" u="none" strike="noStrike" dirty="0">
                          <a:solidFill>
                            <a:srgbClr val="000000"/>
                          </a:solidFill>
                          <a:effectLst>
                            <a:outerShdw blurRad="38100" dist="38100" dir="2700000" algn="tl">
                              <a:srgbClr val="000000">
                                <a:alpha val="43137"/>
                              </a:srgbClr>
                            </a:outerShdw>
                          </a:effectLst>
                          <a:latin typeface="Arial"/>
                        </a:rPr>
                        <a:t>Fuente de </a:t>
                      </a:r>
                      <a:r>
                        <a:rPr lang="en-US" sz="2400" b="0" i="0" u="none" strike="noStrike" dirty="0" err="1">
                          <a:solidFill>
                            <a:srgbClr val="000000"/>
                          </a:solidFill>
                          <a:effectLst>
                            <a:outerShdw blurRad="38100" dist="38100" dir="2700000" algn="tl">
                              <a:srgbClr val="000000">
                                <a:alpha val="43137"/>
                              </a:srgbClr>
                            </a:outerShdw>
                          </a:effectLst>
                          <a:latin typeface="Arial"/>
                        </a:rPr>
                        <a:t>Ingresos</a:t>
                      </a:r>
                      <a:endParaRPr lang="en-US" sz="2400" b="0" i="0" u="none" strike="noStrike" dirty="0">
                        <a:solidFill>
                          <a:srgbClr val="000000"/>
                        </a:solidFill>
                        <a:effectLst>
                          <a:outerShdw blurRad="38100" dist="38100" dir="2700000" algn="tl">
                            <a:srgbClr val="000000">
                              <a:alpha val="43137"/>
                            </a:srgbClr>
                          </a:outerShdw>
                        </a:effectLst>
                        <a:latin typeface="Arial"/>
                      </a:endParaRPr>
                    </a:p>
                  </a:txBody>
                  <a:tcPr marL="9525" marR="9525" marT="7144" marB="0" anchor="b">
                    <a:lnL>
                      <a:noFill/>
                    </a:lnL>
                    <a:lnR>
                      <a:noFill/>
                    </a:lnR>
                    <a:lnT>
                      <a:noFill/>
                    </a:lnT>
                    <a:lnB>
                      <a:noFill/>
                    </a:lnB>
                    <a:solidFill>
                      <a:schemeClr val="tx2">
                        <a:lumMod val="20000"/>
                        <a:lumOff val="80000"/>
                      </a:schemeClr>
                    </a:solidFill>
                  </a:tcPr>
                </a:tc>
                <a:tc>
                  <a:txBody>
                    <a:bodyPr/>
                    <a:lstStyle/>
                    <a:p>
                      <a:pPr algn="l" fontAlgn="b"/>
                      <a:r>
                        <a:rPr lang="en-US" sz="2400" b="0" i="0" u="none" strike="noStrike" dirty="0" err="1">
                          <a:solidFill>
                            <a:srgbClr val="000000"/>
                          </a:solidFill>
                          <a:effectLst>
                            <a:outerShdw blurRad="38100" dist="38100" dir="2700000" algn="tl">
                              <a:srgbClr val="000000">
                                <a:alpha val="43137"/>
                              </a:srgbClr>
                            </a:outerShdw>
                          </a:effectLst>
                          <a:latin typeface="Arial"/>
                        </a:rPr>
                        <a:t>Sueldo</a:t>
                      </a:r>
                      <a:endParaRPr lang="en-US" sz="2400" b="0" i="0" u="none" strike="noStrike" dirty="0">
                        <a:solidFill>
                          <a:srgbClr val="000000"/>
                        </a:solidFill>
                        <a:effectLst>
                          <a:outerShdw blurRad="38100" dist="38100" dir="2700000" algn="tl">
                            <a:srgbClr val="000000">
                              <a:alpha val="43137"/>
                            </a:srgbClr>
                          </a:outerShdw>
                        </a:effectLst>
                        <a:latin typeface="Arial"/>
                      </a:endParaRPr>
                    </a:p>
                  </a:txBody>
                  <a:tcPr marL="9525" marR="9525" marT="7144" marB="0" anchor="b">
                    <a:lnL>
                      <a:noFill/>
                    </a:lnL>
                    <a:lnR>
                      <a:noFill/>
                    </a:lnR>
                    <a:lnT>
                      <a:noFill/>
                    </a:lnT>
                    <a:lnB>
                      <a:noFill/>
                    </a:lnB>
                    <a:solidFill>
                      <a:schemeClr val="tx2">
                        <a:lumMod val="20000"/>
                        <a:lumOff val="80000"/>
                      </a:schemeClr>
                    </a:solidFill>
                  </a:tcPr>
                </a:tc>
                <a:tc>
                  <a:txBody>
                    <a:bodyPr/>
                    <a:lstStyle/>
                    <a:p>
                      <a:pPr algn="ctr" fontAlgn="b"/>
                      <a:r>
                        <a:rPr lang="en-US" sz="2400" b="0" i="0" u="none" strike="noStrike" dirty="0">
                          <a:solidFill>
                            <a:srgbClr val="000000"/>
                          </a:solidFill>
                          <a:effectLst>
                            <a:outerShdw blurRad="38100" dist="38100" dir="2700000" algn="tl">
                              <a:srgbClr val="000000">
                                <a:alpha val="43137"/>
                              </a:srgbClr>
                            </a:outerShdw>
                          </a:effectLst>
                          <a:latin typeface="Arial"/>
                        </a:rPr>
                        <a:t>10</a:t>
                      </a:r>
                    </a:p>
                  </a:txBody>
                  <a:tcPr marL="9525" marR="9525" marT="7144" marB="0" anchor="b">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10003"/>
                  </a:ext>
                </a:extLst>
              </a:tr>
              <a:tr h="281464">
                <a:tc>
                  <a:txBody>
                    <a:bodyPr/>
                    <a:lstStyle/>
                    <a:p>
                      <a:pPr algn="l" fontAlgn="b"/>
                      <a:r>
                        <a:rPr lang="en-US" sz="2400" b="0" i="0" u="none" strike="noStrike" dirty="0" err="1">
                          <a:solidFill>
                            <a:srgbClr val="000000"/>
                          </a:solidFill>
                          <a:effectLst>
                            <a:outerShdw blurRad="38100" dist="38100" dir="2700000" algn="tl">
                              <a:srgbClr val="000000">
                                <a:alpha val="43137"/>
                              </a:srgbClr>
                            </a:outerShdw>
                          </a:effectLst>
                          <a:latin typeface="Arial"/>
                        </a:rPr>
                        <a:t>Ingreso</a:t>
                      </a:r>
                      <a:r>
                        <a:rPr lang="en-US" sz="2400" b="0" i="0" u="none" strike="noStrike" dirty="0">
                          <a:solidFill>
                            <a:srgbClr val="000000"/>
                          </a:solidFill>
                          <a:effectLst>
                            <a:outerShdw blurRad="38100" dist="38100" dir="2700000" algn="tl">
                              <a:srgbClr val="000000">
                                <a:alpha val="43137"/>
                              </a:srgbClr>
                            </a:outerShdw>
                          </a:effectLst>
                          <a:latin typeface="Arial"/>
                        </a:rPr>
                        <a:t> </a:t>
                      </a:r>
                      <a:r>
                        <a:rPr lang="en-US" sz="2400" b="0" i="0" u="none" strike="noStrike" dirty="0" err="1">
                          <a:solidFill>
                            <a:srgbClr val="000000"/>
                          </a:solidFill>
                          <a:effectLst>
                            <a:outerShdw blurRad="38100" dist="38100" dir="2700000" algn="tl">
                              <a:srgbClr val="000000">
                                <a:alpha val="43137"/>
                              </a:srgbClr>
                            </a:outerShdw>
                          </a:effectLst>
                          <a:latin typeface="Arial"/>
                        </a:rPr>
                        <a:t>Mensual</a:t>
                      </a:r>
                      <a:endParaRPr lang="en-US" sz="2400" b="0" i="0" u="none" strike="noStrike" dirty="0">
                        <a:solidFill>
                          <a:srgbClr val="000000"/>
                        </a:solidFill>
                        <a:effectLst>
                          <a:outerShdw blurRad="38100" dist="38100" dir="2700000" algn="tl">
                            <a:srgbClr val="000000">
                              <a:alpha val="43137"/>
                            </a:srgbClr>
                          </a:outerShdw>
                        </a:effectLst>
                        <a:latin typeface="Arial"/>
                      </a:endParaRPr>
                    </a:p>
                  </a:txBody>
                  <a:tcPr marL="9525" marR="9525" marT="7144" marB="0" anchor="b">
                    <a:lnL>
                      <a:noFill/>
                    </a:lnL>
                    <a:lnR>
                      <a:noFill/>
                    </a:lnR>
                    <a:lnT>
                      <a:noFill/>
                    </a:lnT>
                    <a:lnB>
                      <a:noFill/>
                    </a:lnB>
                    <a:solidFill>
                      <a:srgbClr val="FFFFFF"/>
                    </a:solidFill>
                  </a:tcPr>
                </a:tc>
                <a:tc>
                  <a:txBody>
                    <a:bodyPr/>
                    <a:lstStyle/>
                    <a:p>
                      <a:pPr algn="l" fontAlgn="b"/>
                      <a:r>
                        <a:rPr lang="en-US" sz="2400" b="0" i="0" u="none" strike="noStrike" dirty="0">
                          <a:solidFill>
                            <a:srgbClr val="000000"/>
                          </a:solidFill>
                          <a:effectLst>
                            <a:outerShdw blurRad="38100" dist="38100" dir="2700000" algn="tl">
                              <a:srgbClr val="000000">
                                <a:alpha val="43137"/>
                              </a:srgbClr>
                            </a:outerShdw>
                          </a:effectLst>
                          <a:latin typeface="Arial"/>
                        </a:rPr>
                        <a:t>0-8,000</a:t>
                      </a:r>
                    </a:p>
                  </a:txBody>
                  <a:tcPr marL="9525" marR="9525" marT="7144" marB="0" anchor="b">
                    <a:lnL>
                      <a:noFill/>
                    </a:lnL>
                    <a:lnR>
                      <a:noFill/>
                    </a:lnR>
                    <a:lnT>
                      <a:noFill/>
                    </a:lnT>
                    <a:lnB>
                      <a:noFill/>
                    </a:lnB>
                    <a:solidFill>
                      <a:srgbClr val="FFFFFF"/>
                    </a:solidFill>
                  </a:tcPr>
                </a:tc>
                <a:tc>
                  <a:txBody>
                    <a:bodyPr/>
                    <a:lstStyle/>
                    <a:p>
                      <a:pPr algn="ctr" fontAlgn="b"/>
                      <a:r>
                        <a:rPr lang="en-US" sz="2400" b="0" i="0" u="none" strike="noStrike" dirty="0">
                          <a:solidFill>
                            <a:srgbClr val="000000"/>
                          </a:solidFill>
                          <a:effectLst>
                            <a:outerShdw blurRad="38100" dist="38100" dir="2700000" algn="tl">
                              <a:srgbClr val="000000">
                                <a:alpha val="43137"/>
                              </a:srgbClr>
                            </a:outerShdw>
                          </a:effectLst>
                          <a:latin typeface="Arial"/>
                        </a:rPr>
                        <a:t>15</a:t>
                      </a:r>
                    </a:p>
                  </a:txBody>
                  <a:tcPr marL="9525" marR="9525" marT="7144" marB="0" anchor="b">
                    <a:lnL>
                      <a:noFill/>
                    </a:lnL>
                    <a:lnR>
                      <a:noFill/>
                    </a:lnR>
                    <a:lnT>
                      <a:noFill/>
                    </a:lnT>
                    <a:lnB>
                      <a:noFill/>
                    </a:lnB>
                    <a:solidFill>
                      <a:srgbClr val="FFFFFF"/>
                    </a:solidFill>
                  </a:tcPr>
                </a:tc>
                <a:extLst>
                  <a:ext uri="{0D108BD9-81ED-4DB2-BD59-A6C34878D82A}">
                    <a16:rowId xmlns:a16="http://schemas.microsoft.com/office/drawing/2014/main" val="10004"/>
                  </a:ext>
                </a:extLst>
              </a:tr>
              <a:tr h="442913">
                <a:tc>
                  <a:txBody>
                    <a:bodyPr/>
                    <a:lstStyle/>
                    <a:p>
                      <a:pPr algn="l" fontAlgn="ctr"/>
                      <a:r>
                        <a:rPr lang="en-US" sz="2400" b="0" i="0" u="none" strike="noStrike" dirty="0" err="1">
                          <a:solidFill>
                            <a:srgbClr val="000000"/>
                          </a:solidFill>
                          <a:effectLst>
                            <a:outerShdw blurRad="38100" dist="38100" dir="2700000" algn="tl">
                              <a:srgbClr val="000000">
                                <a:alpha val="43137"/>
                              </a:srgbClr>
                            </a:outerShdw>
                          </a:effectLst>
                          <a:latin typeface="Arial"/>
                        </a:rPr>
                        <a:t>Antigüedad</a:t>
                      </a:r>
                      <a:r>
                        <a:rPr lang="en-US" sz="2400" b="0" i="0" u="none" strike="noStrike" dirty="0">
                          <a:solidFill>
                            <a:srgbClr val="000000"/>
                          </a:solidFill>
                          <a:effectLst>
                            <a:outerShdw blurRad="38100" dist="38100" dir="2700000" algn="tl">
                              <a:srgbClr val="000000">
                                <a:alpha val="43137"/>
                              </a:srgbClr>
                            </a:outerShdw>
                          </a:effectLst>
                          <a:latin typeface="Arial"/>
                        </a:rPr>
                        <a:t> de la </a:t>
                      </a:r>
                      <a:r>
                        <a:rPr lang="en-US" sz="2400" b="0" i="0" u="none" strike="noStrike" dirty="0" err="1">
                          <a:solidFill>
                            <a:srgbClr val="000000"/>
                          </a:solidFill>
                          <a:effectLst>
                            <a:outerShdw blurRad="38100" dist="38100" dir="2700000" algn="tl">
                              <a:srgbClr val="000000">
                                <a:alpha val="43137"/>
                              </a:srgbClr>
                            </a:outerShdw>
                          </a:effectLst>
                          <a:latin typeface="Arial"/>
                        </a:rPr>
                        <a:t>Relación</a:t>
                      </a:r>
                      <a:endParaRPr lang="en-US" sz="2400" b="0" i="0" u="none" strike="noStrike" dirty="0">
                        <a:solidFill>
                          <a:srgbClr val="000000"/>
                        </a:solidFill>
                        <a:effectLst>
                          <a:outerShdw blurRad="38100" dist="38100" dir="2700000" algn="tl">
                            <a:srgbClr val="000000">
                              <a:alpha val="43137"/>
                            </a:srgbClr>
                          </a:outerShdw>
                        </a:effectLst>
                        <a:latin typeface="Arial"/>
                      </a:endParaRPr>
                    </a:p>
                  </a:txBody>
                  <a:tcPr marL="9525" marR="9525" marT="7144" marB="0" anchor="ctr">
                    <a:lnL>
                      <a:noFill/>
                    </a:lnL>
                    <a:lnR>
                      <a:noFill/>
                    </a:lnR>
                    <a:lnT>
                      <a:noFill/>
                    </a:lnT>
                    <a:lnB>
                      <a:noFill/>
                    </a:lnB>
                    <a:solidFill>
                      <a:schemeClr val="tx2">
                        <a:lumMod val="20000"/>
                        <a:lumOff val="80000"/>
                      </a:schemeClr>
                    </a:solidFill>
                  </a:tcPr>
                </a:tc>
                <a:tc>
                  <a:txBody>
                    <a:bodyPr/>
                    <a:lstStyle/>
                    <a:p>
                      <a:pPr algn="l" fontAlgn="ctr"/>
                      <a:r>
                        <a:rPr lang="en-US" sz="2400" b="0" i="0" u="none" strike="noStrike" dirty="0" err="1">
                          <a:solidFill>
                            <a:srgbClr val="000000"/>
                          </a:solidFill>
                          <a:effectLst>
                            <a:outerShdw blurRad="38100" dist="38100" dir="2700000" algn="tl">
                              <a:srgbClr val="000000">
                                <a:alpha val="43137"/>
                              </a:srgbClr>
                            </a:outerShdw>
                          </a:effectLst>
                          <a:latin typeface="Arial"/>
                        </a:rPr>
                        <a:t>Más</a:t>
                      </a:r>
                      <a:r>
                        <a:rPr lang="en-US" sz="2400" b="0" i="0" u="none" strike="noStrike" dirty="0">
                          <a:solidFill>
                            <a:srgbClr val="000000"/>
                          </a:solidFill>
                          <a:effectLst>
                            <a:outerShdw blurRad="38100" dist="38100" dir="2700000" algn="tl">
                              <a:srgbClr val="000000">
                                <a:alpha val="43137"/>
                              </a:srgbClr>
                            </a:outerShdw>
                          </a:effectLst>
                          <a:latin typeface="Arial"/>
                        </a:rPr>
                        <a:t> de 2 </a:t>
                      </a:r>
                      <a:r>
                        <a:rPr lang="en-US" sz="2400" b="0" i="0" u="none" strike="noStrike" dirty="0" err="1">
                          <a:solidFill>
                            <a:srgbClr val="000000"/>
                          </a:solidFill>
                          <a:effectLst>
                            <a:outerShdw blurRad="38100" dist="38100" dir="2700000" algn="tl">
                              <a:srgbClr val="000000">
                                <a:alpha val="43137"/>
                              </a:srgbClr>
                            </a:outerShdw>
                          </a:effectLst>
                          <a:latin typeface="Arial"/>
                        </a:rPr>
                        <a:t>años</a:t>
                      </a:r>
                      <a:endParaRPr lang="en-US" sz="2400" b="0" i="0" u="none" strike="noStrike" dirty="0">
                        <a:solidFill>
                          <a:srgbClr val="000000"/>
                        </a:solidFill>
                        <a:effectLst>
                          <a:outerShdw blurRad="38100" dist="38100" dir="2700000" algn="tl">
                            <a:srgbClr val="000000">
                              <a:alpha val="43137"/>
                            </a:srgbClr>
                          </a:outerShdw>
                        </a:effectLst>
                        <a:latin typeface="Arial"/>
                      </a:endParaRPr>
                    </a:p>
                  </a:txBody>
                  <a:tcPr marL="9525" marR="9525" marT="7144" marB="0" anchor="ctr">
                    <a:lnL>
                      <a:noFill/>
                    </a:lnL>
                    <a:lnR>
                      <a:noFill/>
                    </a:lnR>
                    <a:lnT>
                      <a:noFill/>
                    </a:lnT>
                    <a:lnB>
                      <a:noFill/>
                    </a:lnB>
                    <a:solidFill>
                      <a:schemeClr val="tx2">
                        <a:lumMod val="20000"/>
                        <a:lumOff val="80000"/>
                      </a:schemeClr>
                    </a:solidFill>
                  </a:tcPr>
                </a:tc>
                <a:tc>
                  <a:txBody>
                    <a:bodyPr/>
                    <a:lstStyle/>
                    <a:p>
                      <a:pPr algn="ctr" fontAlgn="ctr"/>
                      <a:r>
                        <a:rPr lang="en-US" sz="2400" b="0" i="0" u="none" strike="noStrike" dirty="0">
                          <a:solidFill>
                            <a:srgbClr val="000000"/>
                          </a:solidFill>
                          <a:effectLst>
                            <a:outerShdw blurRad="38100" dist="38100" dir="2700000" algn="tl">
                              <a:srgbClr val="000000">
                                <a:alpha val="43137"/>
                              </a:srgbClr>
                            </a:outerShdw>
                          </a:effectLst>
                          <a:latin typeface="Arial"/>
                        </a:rPr>
                        <a:t>20</a:t>
                      </a:r>
                    </a:p>
                  </a:txBody>
                  <a:tcPr marL="9525" marR="9525" marT="7144" marB="0" anchor="ctr">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10005"/>
                  </a:ext>
                </a:extLst>
              </a:tr>
              <a:tr h="281464">
                <a:tc>
                  <a:txBody>
                    <a:bodyPr/>
                    <a:lstStyle/>
                    <a:p>
                      <a:pPr algn="l" fontAlgn="b"/>
                      <a:r>
                        <a:rPr lang="en-US" sz="2400" b="1" i="0" u="none" strike="noStrike" dirty="0" err="1">
                          <a:solidFill>
                            <a:srgbClr val="FFFFFF"/>
                          </a:solidFill>
                          <a:effectLst>
                            <a:outerShdw blurRad="38100" dist="38100" dir="2700000" algn="tl">
                              <a:srgbClr val="000000">
                                <a:alpha val="43137"/>
                              </a:srgbClr>
                            </a:outerShdw>
                          </a:effectLst>
                          <a:latin typeface="Arial"/>
                        </a:rPr>
                        <a:t>Calificación</a:t>
                      </a:r>
                      <a:r>
                        <a:rPr lang="en-US" sz="2400" b="1" i="0" u="none" strike="noStrike" dirty="0">
                          <a:solidFill>
                            <a:srgbClr val="FFFFFF"/>
                          </a:solidFill>
                          <a:effectLst>
                            <a:outerShdw blurRad="38100" dist="38100" dir="2700000" algn="tl">
                              <a:srgbClr val="000000">
                                <a:alpha val="43137"/>
                              </a:srgbClr>
                            </a:outerShdw>
                          </a:effectLst>
                          <a:latin typeface="Arial"/>
                        </a:rPr>
                        <a:t> Total</a:t>
                      </a:r>
                    </a:p>
                  </a:txBody>
                  <a:tcPr marL="9525" marR="9525" marT="7144" marB="0" anchor="b">
                    <a:lnL>
                      <a:noFill/>
                    </a:lnL>
                    <a:lnR>
                      <a:noFill/>
                    </a:lnR>
                    <a:lnT>
                      <a:noFill/>
                    </a:lnT>
                    <a:lnB>
                      <a:noFill/>
                    </a:lnB>
                    <a:solidFill>
                      <a:schemeClr val="accent1">
                        <a:lumMod val="75000"/>
                      </a:schemeClr>
                    </a:solidFill>
                  </a:tcPr>
                </a:tc>
                <a:tc>
                  <a:txBody>
                    <a:bodyPr/>
                    <a:lstStyle/>
                    <a:p>
                      <a:pPr algn="l" fontAlgn="b"/>
                      <a:r>
                        <a:rPr lang="en-US" sz="2400" b="1" i="0" u="none" strike="noStrike" dirty="0" err="1">
                          <a:solidFill>
                            <a:srgbClr val="FFFFFF"/>
                          </a:solidFill>
                          <a:effectLst>
                            <a:outerShdw blurRad="38100" dist="38100" dir="2700000" algn="tl">
                              <a:srgbClr val="000000">
                                <a:alpha val="43137"/>
                              </a:srgbClr>
                            </a:outerShdw>
                          </a:effectLst>
                          <a:latin typeface="Arial"/>
                        </a:rPr>
                        <a:t>Riesgo</a:t>
                      </a:r>
                      <a:r>
                        <a:rPr lang="en-US" sz="2400" b="1" i="0" u="none" strike="noStrike" dirty="0">
                          <a:solidFill>
                            <a:srgbClr val="FFFFFF"/>
                          </a:solidFill>
                          <a:effectLst>
                            <a:outerShdw blurRad="38100" dist="38100" dir="2700000" algn="tl">
                              <a:srgbClr val="000000">
                                <a:alpha val="43137"/>
                              </a:srgbClr>
                            </a:outerShdw>
                          </a:effectLst>
                          <a:latin typeface="Arial"/>
                        </a:rPr>
                        <a:t> </a:t>
                      </a:r>
                      <a:r>
                        <a:rPr lang="en-US" sz="2400" b="1" i="0" u="none" strike="noStrike" dirty="0" err="1">
                          <a:solidFill>
                            <a:srgbClr val="FFFFFF"/>
                          </a:solidFill>
                          <a:effectLst>
                            <a:outerShdw blurRad="38100" dist="38100" dir="2700000" algn="tl">
                              <a:srgbClr val="000000">
                                <a:alpha val="43137"/>
                              </a:srgbClr>
                            </a:outerShdw>
                          </a:effectLst>
                          <a:latin typeface="Arial"/>
                        </a:rPr>
                        <a:t>Bajo</a:t>
                      </a:r>
                      <a:endParaRPr lang="en-US" sz="2400" b="1" i="0" u="none" strike="noStrike" dirty="0">
                        <a:solidFill>
                          <a:srgbClr val="FFFFFF"/>
                        </a:solidFill>
                        <a:effectLst>
                          <a:outerShdw blurRad="38100" dist="38100" dir="2700000" algn="tl">
                            <a:srgbClr val="000000">
                              <a:alpha val="43137"/>
                            </a:srgbClr>
                          </a:outerShdw>
                        </a:effectLst>
                        <a:latin typeface="Arial"/>
                      </a:endParaRPr>
                    </a:p>
                  </a:txBody>
                  <a:tcPr marL="9525" marR="9525" marT="7144" marB="0" anchor="b">
                    <a:lnL>
                      <a:noFill/>
                    </a:lnL>
                    <a:lnR>
                      <a:noFill/>
                    </a:lnR>
                    <a:lnT>
                      <a:noFill/>
                    </a:lnT>
                    <a:lnB>
                      <a:noFill/>
                    </a:lnB>
                    <a:solidFill>
                      <a:schemeClr val="accent1">
                        <a:lumMod val="75000"/>
                      </a:schemeClr>
                    </a:solidFill>
                  </a:tcPr>
                </a:tc>
                <a:tc>
                  <a:txBody>
                    <a:bodyPr/>
                    <a:lstStyle/>
                    <a:p>
                      <a:pPr algn="ctr" fontAlgn="b"/>
                      <a:r>
                        <a:rPr lang="en-US" sz="2400" b="1" i="0" u="none" strike="noStrike" dirty="0">
                          <a:solidFill>
                            <a:srgbClr val="FFFFFF"/>
                          </a:solidFill>
                          <a:effectLst>
                            <a:outerShdw blurRad="38100" dist="38100" dir="2700000" algn="tl">
                              <a:srgbClr val="000000">
                                <a:alpha val="43137"/>
                              </a:srgbClr>
                            </a:outerShdw>
                          </a:effectLst>
                          <a:latin typeface="Arial"/>
                        </a:rPr>
                        <a:t>19</a:t>
                      </a:r>
                    </a:p>
                  </a:txBody>
                  <a:tcPr marL="9525" marR="9525" marT="7144" marB="0" anchor="b">
                    <a:lnL>
                      <a:noFill/>
                    </a:lnL>
                    <a:lnR>
                      <a:noFill/>
                    </a:lnR>
                    <a:lnT>
                      <a:noFill/>
                    </a:lnT>
                    <a:lnB>
                      <a:noFill/>
                    </a:lnB>
                    <a:solidFill>
                      <a:schemeClr val="accent1">
                        <a:lumMod val="7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35106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694586" y="-186953"/>
            <a:ext cx="8136904" cy="1102519"/>
          </a:xfrm>
        </p:spPr>
        <p:txBody>
          <a:bodyPr>
            <a:normAutofit/>
          </a:bodyPr>
          <a:lstStyle/>
          <a:p>
            <a:r>
              <a:rPr lang="es-MX"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Dinámica para detección de LD/FT.</a:t>
            </a:r>
            <a:endParaRPr lang="en-US" sz="25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5" name="Picture 2" descr="Resultado de imagen para institucion financier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353" y="817307"/>
            <a:ext cx="1927442" cy="129614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Resultado de imagen para personas"/>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esultado de imagen para personas"/>
          <p:cNvSpPr>
            <a:spLocks noChangeAspect="1" noChangeArrowheads="1"/>
          </p:cNvSpPr>
          <p:nvPr/>
        </p:nvSpPr>
        <p:spPr bwMode="auto">
          <a:xfrm>
            <a:off x="307975" y="59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Resultado de imagen para personas"/>
          <p:cNvSpPr>
            <a:spLocks noChangeAspect="1" noChangeArrowheads="1"/>
          </p:cNvSpPr>
          <p:nvPr/>
        </p:nvSpPr>
        <p:spPr bwMode="auto">
          <a:xfrm>
            <a:off x="460375" y="1202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626" y="2922854"/>
            <a:ext cx="2391817" cy="1053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2" descr="Resultado de imagen para ANALISTAS"/>
          <p:cNvSpPr>
            <a:spLocks noChangeAspect="1" noChangeArrowheads="1"/>
          </p:cNvSpPr>
          <p:nvPr/>
        </p:nvSpPr>
        <p:spPr bwMode="auto">
          <a:xfrm>
            <a:off x="612775" y="2345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6383" y="1095521"/>
            <a:ext cx="2279332" cy="1221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4939" y="3139553"/>
            <a:ext cx="3499589"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12 Conector curvado"/>
          <p:cNvCxnSpPr/>
          <p:nvPr/>
        </p:nvCxnSpPr>
        <p:spPr>
          <a:xfrm rot="5400000" flipH="1" flipV="1">
            <a:off x="1152895" y="2201325"/>
            <a:ext cx="650363" cy="551892"/>
          </a:xfrm>
          <a:prstGeom prst="curvedConnector3">
            <a:avLst/>
          </a:prstGeom>
          <a:ln w="38100">
            <a:solidFill>
              <a:schemeClr val="bg1"/>
            </a:solidFill>
            <a:tailEnd type="arrow"/>
          </a:ln>
          <a:scene3d>
            <a:camera prst="orthographicFront"/>
            <a:lightRig rig="threePt" dir="t"/>
          </a:scene3d>
          <a:sp3d>
            <a:bevelT w="203200"/>
          </a:sp3d>
        </p:spPr>
        <p:style>
          <a:lnRef idx="1">
            <a:schemeClr val="accent1"/>
          </a:lnRef>
          <a:fillRef idx="0">
            <a:schemeClr val="accent1"/>
          </a:fillRef>
          <a:effectRef idx="0">
            <a:schemeClr val="accent1"/>
          </a:effectRef>
          <a:fontRef idx="minor">
            <a:schemeClr val="tx1"/>
          </a:fontRef>
        </p:style>
      </p:cxnSp>
      <p:cxnSp>
        <p:nvCxnSpPr>
          <p:cNvPr id="19" name="18 Conector curvado"/>
          <p:cNvCxnSpPr/>
          <p:nvPr/>
        </p:nvCxnSpPr>
        <p:spPr>
          <a:xfrm flipV="1">
            <a:off x="5467751" y="1396318"/>
            <a:ext cx="792088" cy="378849"/>
          </a:xfrm>
          <a:prstGeom prst="curvedConnector3">
            <a:avLst/>
          </a:prstGeom>
          <a:ln w="38100">
            <a:solidFill>
              <a:schemeClr val="bg1"/>
            </a:solidFill>
            <a:tailEnd type="arrow"/>
          </a:ln>
          <a:scene3d>
            <a:camera prst="orthographicFront"/>
            <a:lightRig rig="threePt" dir="t"/>
          </a:scene3d>
          <a:sp3d>
            <a:bevelT w="203200"/>
          </a:sp3d>
        </p:spPr>
        <p:style>
          <a:lnRef idx="1">
            <a:schemeClr val="accent1"/>
          </a:lnRef>
          <a:fillRef idx="0">
            <a:schemeClr val="accent1"/>
          </a:fillRef>
          <a:effectRef idx="0">
            <a:schemeClr val="accent1"/>
          </a:effectRef>
          <a:fontRef idx="minor">
            <a:schemeClr val="tx1"/>
          </a:fontRef>
        </p:style>
      </p:cxnSp>
      <p:cxnSp>
        <p:nvCxnSpPr>
          <p:cNvPr id="21" name="20 Conector curvado"/>
          <p:cNvCxnSpPr/>
          <p:nvPr/>
        </p:nvCxnSpPr>
        <p:spPr>
          <a:xfrm rot="5400000">
            <a:off x="6997536" y="2419936"/>
            <a:ext cx="702078" cy="551139"/>
          </a:xfrm>
          <a:prstGeom prst="curvedConnector3">
            <a:avLst>
              <a:gd name="adj1" fmla="val 48330"/>
            </a:avLst>
          </a:prstGeom>
          <a:ln w="38100">
            <a:solidFill>
              <a:schemeClr val="bg1"/>
            </a:solidFill>
            <a:tailEnd type="arrow"/>
          </a:ln>
          <a:scene3d>
            <a:camera prst="orthographicFront"/>
            <a:lightRig rig="threePt" dir="t"/>
          </a:scene3d>
          <a:sp3d>
            <a:bevelT w="203200"/>
          </a:sp3d>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752347" y="4191930"/>
            <a:ext cx="1262373" cy="369332"/>
          </a:xfrm>
          <a:prstGeom prst="rect">
            <a:avLst/>
          </a:prstGeom>
          <a:noFill/>
        </p:spPr>
        <p:txBody>
          <a:bodyPr wrap="square" rtlCol="0">
            <a:spAutoFit/>
          </a:bodyPr>
          <a:lstStyle/>
          <a:p>
            <a:r>
              <a:rPr lang="es-MX"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Clientes</a:t>
            </a:r>
            <a:endParaRPr lang="en-U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7" name="26 CuadroTexto"/>
          <p:cNvSpPr txBox="1"/>
          <p:nvPr/>
        </p:nvSpPr>
        <p:spPr>
          <a:xfrm>
            <a:off x="7211372" y="735546"/>
            <a:ext cx="1262373" cy="369332"/>
          </a:xfrm>
          <a:prstGeom prst="rect">
            <a:avLst/>
          </a:prstGeom>
          <a:noFill/>
        </p:spPr>
        <p:txBody>
          <a:bodyPr wrap="square" rtlCol="0">
            <a:spAutoFit/>
          </a:bodyPr>
          <a:lstStyle/>
          <a:p>
            <a:r>
              <a:rPr lang="es-MX"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Analistas</a:t>
            </a:r>
            <a:endParaRPr lang="en-U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3" name="22 CuadroTexto"/>
          <p:cNvSpPr txBox="1"/>
          <p:nvPr/>
        </p:nvSpPr>
        <p:spPr>
          <a:xfrm>
            <a:off x="2843808" y="2152089"/>
            <a:ext cx="2232248" cy="1200329"/>
          </a:xfrm>
          <a:prstGeom prst="rect">
            <a:avLst/>
          </a:prstGeom>
          <a:noFill/>
        </p:spPr>
        <p:txBody>
          <a:bodyPr wrap="square" rtlCol="0">
            <a:spAutoFit/>
          </a:bodyPr>
          <a:lstStyle/>
          <a:p>
            <a:pPr algn="ct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20%-30% de alertas reportadas</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AutoShape 2" descr="Resultado de imagen para motor de reglas"/>
          <p:cNvSpPr>
            <a:spLocks noChangeAspect="1" noChangeArrowheads="1"/>
          </p:cNvSpPr>
          <p:nvPr/>
        </p:nvSpPr>
        <p:spPr bwMode="auto">
          <a:xfrm>
            <a:off x="765175" y="3488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Resultado de imagen para motor de reglas"/>
          <p:cNvSpPr>
            <a:spLocks noChangeAspect="1" noChangeArrowheads="1"/>
          </p:cNvSpPr>
          <p:nvPr/>
        </p:nvSpPr>
        <p:spPr bwMode="auto">
          <a:xfrm>
            <a:off x="917575" y="463154"/>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Resultado de imagen para motor de regla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47290" y="713087"/>
            <a:ext cx="1854618" cy="1390964"/>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23 Conector curvado"/>
          <p:cNvCxnSpPr/>
          <p:nvPr/>
        </p:nvCxnSpPr>
        <p:spPr>
          <a:xfrm flipV="1">
            <a:off x="2579443" y="1237708"/>
            <a:ext cx="792088" cy="378849"/>
          </a:xfrm>
          <a:prstGeom prst="curvedConnector3">
            <a:avLst/>
          </a:prstGeom>
          <a:ln w="38100">
            <a:solidFill>
              <a:schemeClr val="bg1"/>
            </a:solidFill>
            <a:tailEnd type="arrow"/>
          </a:ln>
          <a:scene3d>
            <a:camera prst="orthographicFront"/>
            <a:lightRig rig="threePt" dir="t"/>
          </a:scene3d>
          <a:sp3d>
            <a:bevelT w="203200"/>
          </a:sp3d>
        </p:spPr>
        <p:style>
          <a:lnRef idx="1">
            <a:schemeClr val="accent1"/>
          </a:lnRef>
          <a:fillRef idx="0">
            <a:schemeClr val="accent1"/>
          </a:fillRef>
          <a:effectRef idx="0">
            <a:schemeClr val="accent1"/>
          </a:effectRef>
          <a:fontRef idx="minor">
            <a:schemeClr val="tx1"/>
          </a:fontRef>
        </p:style>
      </p:cxnSp>
      <p:sp>
        <p:nvSpPr>
          <p:cNvPr id="25" name="24 CuadroTexto"/>
          <p:cNvSpPr txBox="1"/>
          <p:nvPr/>
        </p:nvSpPr>
        <p:spPr>
          <a:xfrm>
            <a:off x="5354013" y="868376"/>
            <a:ext cx="1262373" cy="369332"/>
          </a:xfrm>
          <a:prstGeom prst="rect">
            <a:avLst/>
          </a:prstGeom>
          <a:noFill/>
        </p:spPr>
        <p:txBody>
          <a:bodyPr wrap="square" rtlCol="0">
            <a:spAutoFit/>
          </a:bodyPr>
          <a:lstStyle/>
          <a:p>
            <a:r>
              <a:rPr lang="es-MX"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Alertas</a:t>
            </a:r>
            <a:endParaRPr lang="en-U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6" name="25 CuadroTexto"/>
          <p:cNvSpPr txBox="1"/>
          <p:nvPr/>
        </p:nvSpPr>
        <p:spPr>
          <a:xfrm>
            <a:off x="7308304" y="2372340"/>
            <a:ext cx="1653099" cy="646331"/>
          </a:xfrm>
          <a:prstGeom prst="rect">
            <a:avLst/>
          </a:prstGeom>
          <a:noFill/>
        </p:spPr>
        <p:txBody>
          <a:bodyPr wrap="square" rtlCol="0">
            <a:spAutoFit/>
          </a:bodyPr>
          <a:lstStyle/>
          <a:p>
            <a:pPr algn="ctr"/>
            <a:r>
              <a:rPr lang="es-MX"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Casos Potenciales</a:t>
            </a:r>
            <a:endParaRPr lang="en-U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0" name="9 Flecha abajo"/>
          <p:cNvSpPr/>
          <p:nvPr/>
        </p:nvSpPr>
        <p:spPr>
          <a:xfrm>
            <a:off x="3851919" y="3282912"/>
            <a:ext cx="255589" cy="545221"/>
          </a:xfrm>
          <a:prstGeom prst="downArrow">
            <a:avLst/>
          </a:prstGeom>
          <a:solidFill>
            <a:schemeClr val="bg1"/>
          </a:solidFill>
          <a:ln>
            <a:noFill/>
          </a:ln>
          <a:scene3d>
            <a:camera prst="orthographicFront"/>
            <a:lightRig rig="threePt" dir="t"/>
          </a:scene3d>
          <a:sp3d>
            <a:bevelT w="2032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27 CuadroTexto"/>
          <p:cNvSpPr txBox="1"/>
          <p:nvPr/>
        </p:nvSpPr>
        <p:spPr>
          <a:xfrm>
            <a:off x="3059832" y="3819693"/>
            <a:ext cx="1838962" cy="1200329"/>
          </a:xfrm>
          <a:prstGeom prst="rect">
            <a:avLst/>
          </a:prstGeom>
          <a:noFill/>
        </p:spPr>
        <p:txBody>
          <a:bodyPr wrap="square" rtlCol="0">
            <a:spAutoFit/>
          </a:bodyPr>
          <a:lstStyle/>
          <a:p>
            <a:pPr algn="ctr"/>
            <a:r>
              <a:rPr lang="es-MX"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70%-80% de falsos positivos</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2529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227CF2C0904A047B1D69E65EB13B587" ma:contentTypeVersion="4" ma:contentTypeDescription="Crear nuevo documento." ma:contentTypeScope="" ma:versionID="91f55cc64d01d967f23abcfff148151e">
  <xsd:schema xmlns:xsd="http://www.w3.org/2001/XMLSchema" xmlns:xs="http://www.w3.org/2001/XMLSchema" xmlns:p="http://schemas.microsoft.com/office/2006/metadata/properties" xmlns:ns2="87f09ac3-369a-476b-b21d-47e77e4c7ab3" targetNamespace="http://schemas.microsoft.com/office/2006/metadata/properties" ma:root="true" ma:fieldsID="6ab54f0746b05e4d1bbb8c22b48c184e" ns2:_="">
    <xsd:import namespace="87f09ac3-369a-476b-b21d-47e77e4c7ab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f09ac3-369a-476b-b21d-47e77e4c7a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1F35D7-4ED8-4657-A106-6E0CEA3934CE}"/>
</file>

<file path=customXml/itemProps2.xml><?xml version="1.0" encoding="utf-8"?>
<ds:datastoreItem xmlns:ds="http://schemas.openxmlformats.org/officeDocument/2006/customXml" ds:itemID="{5E30B40E-335F-4ED8-B5AB-F34739399526}"/>
</file>

<file path=customXml/itemProps3.xml><?xml version="1.0" encoding="utf-8"?>
<ds:datastoreItem xmlns:ds="http://schemas.openxmlformats.org/officeDocument/2006/customXml" ds:itemID="{6D62004B-1FE6-4B10-944C-56892855E7CC}"/>
</file>

<file path=docProps/app.xml><?xml version="1.0" encoding="utf-8"?>
<Properties xmlns="http://schemas.openxmlformats.org/officeDocument/2006/extended-properties" xmlns:vt="http://schemas.openxmlformats.org/officeDocument/2006/docPropsVTypes">
  <Template/>
  <TotalTime>3793</TotalTime>
  <Words>1370</Words>
  <Application>Microsoft Office PowerPoint</Application>
  <PresentationFormat>Presentación en pantalla (16:9)</PresentationFormat>
  <Paragraphs>220</Paragraphs>
  <Slides>31</Slides>
  <Notes>31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Calibri</vt:lpstr>
      <vt:lpstr>Cambria Math</vt:lpstr>
      <vt:lpstr>Times New Roman</vt:lpstr>
      <vt:lpstr>Tema de Office</vt:lpstr>
      <vt:lpstr>Presentación de PowerPoint</vt:lpstr>
      <vt:lpstr>Presentación de PowerPoint</vt:lpstr>
      <vt:lpstr>Introducción</vt:lpstr>
      <vt:lpstr>Introducción</vt:lpstr>
      <vt:lpstr>Introducción</vt:lpstr>
      <vt:lpstr>Introducción</vt:lpstr>
      <vt:lpstr>Presentación de PowerPoint</vt:lpstr>
      <vt:lpstr>Dinámica para la medición del riesgo (Juicio Experto)</vt:lpstr>
      <vt:lpstr>Dinámica para detección de LD/FT.</vt:lpstr>
      <vt:lpstr>Solución</vt:lpstr>
      <vt:lpstr>Fuente de las Tipologías</vt:lpstr>
      <vt:lpstr>Variables identificadas</vt:lpstr>
      <vt:lpstr>Variables identificadas</vt:lpstr>
      <vt:lpstr>Variables identificadas</vt:lpstr>
      <vt:lpstr>Variables identificadas</vt:lpstr>
      <vt:lpstr>Índice por Zonas Geográficas</vt:lpstr>
      <vt:lpstr>Índice por Zonas Geográficas</vt:lpstr>
      <vt:lpstr>Asignación de Métricas de Riesgo (Fuzzy Logic)</vt:lpstr>
      <vt:lpstr>Asignación de Métricas de Riesgo</vt:lpstr>
      <vt:lpstr>Medición del riesgo de exposición usando ACP</vt:lpstr>
      <vt:lpstr>Medición del riesgo de exposición usando ACP</vt:lpstr>
      <vt:lpstr>Medición del riesgo de exposición usando ACP</vt:lpstr>
      <vt:lpstr>Medición del riesgo de exposición usando ACP</vt:lpstr>
      <vt:lpstr>Descomposición Espectral</vt:lpstr>
      <vt:lpstr>Medición del riesgo de exposición usando ACP</vt:lpstr>
      <vt:lpstr>Medición del riesgo de exposición usando ACP</vt:lpstr>
      <vt:lpstr>Medición del riesgo de exposición usando ACP</vt:lpstr>
      <vt:lpstr>Nota acerca del código para ACP</vt:lpstr>
      <vt:lpstr>Cómo la máquina realiza el ACP</vt:lpstr>
      <vt:lpstr>Cómo la máquina realiza el ACP</vt:lpstr>
      <vt:lpstr>Presentación de PowerPoint</vt:lpstr>
    </vt:vector>
  </TitlesOfParts>
  <Company>Grupo Financiero Mercantil del Norte, S.A. de C.V.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DE JESUS ROCHA SALAZAR</dc:creator>
  <cp:lastModifiedBy>JESUS ROCHA SALAZAR</cp:lastModifiedBy>
  <cp:revision>240</cp:revision>
  <dcterms:created xsi:type="dcterms:W3CDTF">2019-10-30T18:24:59Z</dcterms:created>
  <dcterms:modified xsi:type="dcterms:W3CDTF">2022-06-06T21:49:58Z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0x0101006227CF2C0904A047B1D69E65EB13B587</vt:lpwstr>
  </property>
</Properties>
</file>