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74" r:id="rId5"/>
    <p:sldId id="261" r:id="rId6"/>
    <p:sldId id="262" r:id="rId7"/>
    <p:sldId id="275" r:id="rId8"/>
    <p:sldId id="276" r:id="rId9"/>
    <p:sldId id="273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57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" id="{1561CE17-0B3A-4723-865E-0A919A2A9242}">
          <p14:sldIdLst>
            <p14:sldId id="256"/>
          </p14:sldIdLst>
        </p14:section>
        <p14:section name="Introducción" id="{3284BDBD-3CCA-4EA8-869F-931366E71F40}">
          <p14:sldIdLst>
            <p14:sldId id="259"/>
            <p14:sldId id="260"/>
          </p14:sldIdLst>
        </p14:section>
        <p14:section name="Extracción de datos" id="{162BD8B6-AEEC-4D13-935A-343896ACA966}">
          <p14:sldIdLst>
            <p14:sldId id="274"/>
            <p14:sldId id="261"/>
            <p14:sldId id="262"/>
            <p14:sldId id="275"/>
            <p14:sldId id="276"/>
            <p14:sldId id="273"/>
          </p14:sldIdLst>
        </p14:section>
        <p14:section name="Preprocesamiento de datos" id="{97C6916A-E39A-45C8-9090-E3789E904FA0}">
          <p14:sldIdLst>
            <p14:sldId id="263"/>
            <p14:sldId id="265"/>
            <p14:sldId id="266"/>
            <p14:sldId id="267"/>
            <p14:sldId id="268"/>
          </p14:sldIdLst>
        </p14:section>
        <p14:section name="Descripción del modelo y prueba" id="{8C5CDE38-32CD-40EE-A6FC-D07F6B7DDA2B}">
          <p14:sldIdLst>
            <p14:sldId id="269"/>
            <p14:sldId id="270"/>
            <p14:sldId id="271"/>
          </p14:sldIdLst>
        </p14:section>
        <p14:section name="Final" id="{FEED2B05-23BB-4C20-AE08-501D8A7A6F00}">
          <p14:sldIdLst>
            <p14:sldId id="272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12A4-FBFB-4FF4-88AB-FD28882FE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9C30E-6B74-4015-8A0B-57FC0FA1B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A53A-A575-45E0-A316-8AFAF7DF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61AFC-AF69-42F9-B37D-10114A0A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4C377-5EF5-484F-8A8B-12EFA20B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24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6B7B-ED85-4EE5-B87D-566C363B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22A13-2468-443F-B457-36AA317F3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2D73-5D41-4F81-A093-B946120D6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1588C-654C-4E96-8C78-66CDD0D8E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E1FF0-A1F6-4E76-AF05-4909BAD4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456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626F4-2A14-4122-BBFB-A37123F09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B6942-FC93-4545-B5A3-B403F0093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39298-B6B2-4E7B-B1E5-D54739AB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8CF7-24D3-429F-8F9C-257829A8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40907-0371-4B08-87D8-FB4055AF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553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B1D8-FDD1-4D73-9DC6-3D3C8F19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F4E7D-5D0E-4275-B491-B1E61C397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DC537-83EB-44BA-B26F-F91ED9C8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E0570-C950-4B1D-ADC0-A0A24261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1D482-372F-408A-A3C4-C8EB751A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182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0F63-3080-4C79-97B9-DE302076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410DC-02ED-47DF-8916-39B0345A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37128-2E9F-449E-B004-D84C0E74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44B2B-035F-4085-8C43-7025C123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8C517-5161-4878-ABFB-AF81B8AB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051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2C16-0460-4983-AC97-74FB840C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E1B64-496C-4052-A555-8D6D60DFE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980E1-F753-463F-A117-96FE2B10B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1F80C-FEA7-41A1-89FC-0C171144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F5540-9513-4EF3-B4CD-E47E1028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8A8A3-3650-4C70-96D2-05B3604E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512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19DC-3E6D-4F20-B0FF-A4E22F9A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F810-A9F3-4B3D-9B7F-0A4A3F1D1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29F8A-83FE-4A99-A66E-F2F9BD9CC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FA885-E97A-4097-B543-F2D08CF6C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C6D0-7A44-44B2-B978-0BCC15572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6E3E9-E4E7-45F7-BA07-1CE5E92F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2BE5C-6B1D-4024-A084-20A35ED6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F3985-7E08-465F-9507-A1612057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99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90DD-72C8-44BB-B90A-13E9C301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AC90F-820A-4DF1-B3C3-0B7475D6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9A632-E4A4-4B6C-800B-B3679C54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ED87F-CD8F-49AD-990B-F36A2D8D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066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41A2D-A993-4028-BBA3-9F09C56F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0C436-CF7B-4DE8-8A37-7AFAD140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4039C-0E47-4849-A5DF-41B57114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64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0828-F510-4D94-BD83-FE12F47C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571C-0EA3-4723-A4D8-A3025FD5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8ABDC-2DF6-4984-80B8-A4645B669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82ED3-031F-40E1-AB87-AD18D0DE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5AF47-F801-490C-94BC-D4D4CBEB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C6E90-D659-4EF4-BBF4-18051EB7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301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2C3B-42B4-4257-812D-05355267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6A1CC-8CF7-42AB-B5DC-2D803FDCB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D9205-4FF2-4242-9AA4-1F0A054E9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1F915-BBD7-43F5-ABA3-6929E869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A5A54-6706-419D-B62C-457787BA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325F5-6454-4D76-AB88-AF51EA3D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689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3ED90-B3C0-4EB6-B237-B73F0D86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ACAA2-66C6-48FE-89A4-5EE05568A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4D957-D0FC-4DD6-B1B8-78E8B74A2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87368-F36A-4067-A08E-31EEA2A84189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8B1C-6406-44DA-BEE5-477C40B12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646C8-1B68-4664-8D03-F51B7C112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010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jksuci.2021.09.014" TargetMode="External"/><Relationship Id="rId2" Type="http://schemas.openxmlformats.org/officeDocument/2006/relationships/hyperlink" Target="https://www.inegi.org.mx/temas/ticshogar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optimizing-hyperparameters/hyperparameters-tuning-in-practice-pandas-vs-caviar-82ab9763d8af" TargetMode="External"/><Relationship Id="rId4" Type="http://schemas.openxmlformats.org/officeDocument/2006/relationships/hyperlink" Target="https://towardsdatascience.com/hands-on-content-based-recommender-system-using-python-1d643bf314e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themoviedb.org/3/movie/20?api_key=fhk6739847hsj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5197-1CCE-4ADB-B330-0BF21B1B5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Filtrado basado en contenido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F9DFC-CAA5-4B79-8F0F-D16E44FE0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707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B24A-D7F2-4D2B-B78F-F9F6CD1A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Preprocesado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705A0-8091-48A4-BD6D-B1E2344D2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959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71E9-9841-4CC6-8EC9-75AD5D1D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59A53-A677-483E-A73C-10C40C848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062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9796-0532-4ED4-85D4-CDC9ADA34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 de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2E0D1-2115-46C2-960F-717504533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2595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ED6D-9C85-4E35-A1D5-58F8594A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BoxPlot</a:t>
            </a:r>
            <a:r>
              <a:rPr lang="es-MX" dirty="0"/>
              <a:t> de datos Normalizados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776E-2660-40CE-83B7-C04F73AB6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52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E55F-F64C-4801-9DBE-42B3CF00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Conjunto de datos normalizado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C4B2F-F7EA-4E09-8340-7C3A404EB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A29A3-1A84-435F-A96C-4A086C1E8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960" y="2034381"/>
            <a:ext cx="74390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48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EC8C-C563-4C8A-B3E8-B71177DD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Métrica utilizada en el modelo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E4359-9658-4042-B6F3-AA18AC51E0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indent="0" algn="just">
                  <a:lnSpc>
                    <a:spcPct val="1070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es-MX" sz="18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Distancia Euclidiana </a:t>
                </a:r>
                <a:r>
                  <a:rPr lang="es-MX" sz="1800" dirty="0" err="1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Nan</a:t>
                </a:r>
                <a:endParaRPr lang="es-MX" sz="18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 algn="just">
                  <a:lnSpc>
                    <a:spcPct val="1070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es-MX" sz="1800" dirty="0" err="1">
                    <a:ea typeface="Calibri" panose="020F0502020204030204" pitchFamily="34" charset="0"/>
                    <a:cs typeface="Arial" panose="020B0604020202020204" pitchFamily="34" charset="0"/>
                  </a:rPr>
                  <a:t>sdfdf</a:t>
                </a:r>
                <a:endParaRPr lang="es-MX" sz="18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 algn="just">
                  <a:lnSpc>
                    <a:spcPct val="1070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d</m:t>
                      </m:r>
                      <m:d>
                        <m:d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MX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u</m:t>
                              </m:r>
                            </m:e>
                          </m:acc>
                          <m:r>
                            <a:rPr lang="es-MX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MX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v</m:t>
                              </m:r>
                            </m:e>
                          </m:acc>
                        </m:e>
                      </m:d>
                      <m:r>
                        <a:rPr lang="es-MX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s-MX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w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MX" sz="18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MX" sz="18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es-MX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MX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MX" sz="18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MX" sz="18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MX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s-MX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 algn="just">
                  <a:lnSpc>
                    <a:spcPct val="1070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es-MX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es-MX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es el peso y se define como: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w</m:t>
                    </m:r>
                    <m:r>
                      <a:rPr lang="es-MX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s-MX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MX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Dimensi</m:t>
                        </m:r>
                        <m:r>
                          <a:rPr lang="es-MX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ó</m:t>
                        </m:r>
                        <m:r>
                          <m:rPr>
                            <m:sty m:val="p"/>
                          </m:rPr>
                          <a:rPr lang="es-MX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n</m:t>
                        </m:r>
                        <m:r>
                          <a:rPr lang="es-MX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MX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del</m:t>
                        </m:r>
                        <m:r>
                          <a:rPr lang="es-MX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MX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vector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MX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Coordenadas</m:t>
                        </m:r>
                        <m:r>
                          <a:rPr lang="es-MX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MX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presentes</m:t>
                        </m:r>
                      </m:den>
                    </m:f>
                  </m:oMath>
                </a14:m>
                <a:endParaRPr lang="es-MX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E4359-9658-4042-B6F3-AA18AC51E0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56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860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AEB5-A8AD-42F5-ABA3-F476D14A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 del 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CA01D-3C19-445B-8A11-935A6FCA7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8161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6CA0-61B4-47EB-959A-2B5EBFC5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Parámetros para mejorar el 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DD28-20AE-421F-9B37-686788F80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121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CE8B-F771-4847-8BB9-9C11D98A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2CB98-3BA1-4F63-8560-656689986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6970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581A-4F4D-4993-8591-E276C5EA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20568-6D63-44AF-A49B-479EE635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63975"/>
          </a:xfrm>
        </p:spPr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2013 a 2014: INEGI. Módulo sobre Disponibilidad y Uso de Tecnologías de la Información en los Hogares. Consultado </a:t>
            </a:r>
            <a:r>
              <a:rPr lang="es-MX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https://www.inegi.org.mx/temas/ticshogares/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Fkih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F. (2021). Similarity measures for Collaborative Filtering-based Recommender Systems: Review and experimental comparison. Journal of King Saud University - Computer and Information Sciences.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https://doi.org/10.1016/j.jksuci.2021.09.014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Paialunga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P. (2022, 22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enero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 Hands-on Content Based Recommender System using Python. 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Medium. Recuperado 27 de marzo de 2022, de </a:t>
            </a:r>
            <a:r>
              <a:rPr lang="es-MX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https://towardsdatascience.com/hands-on-content-based-recommender-system-using-python-1d643bf314e4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Shankhar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B. S. (2021, 14 diciembre).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Hyperparameters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tuning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practice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Pandas vs. Caviar. Medium. Recuperado 28 de marzo de 2022, de </a:t>
            </a:r>
            <a:r>
              <a:rPr lang="es-MX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https://medium.com/optimizing-hyperparameters/hyperparameters-tuning-in-practice-pandas-vs-caviar-82ab9763d8af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 design for machine learning software: experiences from the scikit-learn project,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Buitinck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al., 2013.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30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7A14-AF57-4694-8FEA-5E51F1C9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Filtrado basado en contenido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94F7D-6EBD-4053-B858-315D1800A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605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DB58-6009-4C3B-A9CD-4D7C547A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conjunto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2516-1A04-412E-ACF6-3277C4C5F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401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38EE-FDD3-43E1-80DF-50B8EFA8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Extracción de datos mediante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CBFA-4220-40AE-B9F6-CC496A77E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883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29F5-4132-41A5-806D-6072F7C1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Extracción de datos mediante API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B0A5EB8-C8A2-466D-94E5-0794FBA11C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502091"/>
              </p:ext>
            </p:extLst>
          </p:nvPr>
        </p:nvGraphicFramePr>
        <p:xfrm>
          <a:off x="1079211" y="5129788"/>
          <a:ext cx="4558868" cy="13795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8868">
                  <a:extLst>
                    <a:ext uri="{9D8B030D-6E8A-4147-A177-3AD203B41FA5}">
                      <a16:colId xmlns:a16="http://schemas.microsoft.com/office/drawing/2014/main" val="2565811239"/>
                    </a:ext>
                  </a:extLst>
                </a:gridCol>
              </a:tblGrid>
              <a:tr h="13795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</a:rPr>
                        <a:t>Identificador y nombre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200" b="0" dirty="0">
                          <a:solidFill>
                            <a:schemeClr val="tx1"/>
                          </a:solidFill>
                          <a:effectLst/>
                        </a:rPr>
                        <a:t>Id = 20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200" b="0" dirty="0">
                          <a:solidFill>
                            <a:schemeClr val="tx1"/>
                          </a:solidFill>
                          <a:effectLst/>
                        </a:rPr>
                        <a:t>Nombre: </a:t>
                      </a:r>
                      <a:r>
                        <a:rPr lang="es-MX" sz="1200" b="0" dirty="0" err="1">
                          <a:solidFill>
                            <a:schemeClr val="tx1"/>
                          </a:solidFill>
                          <a:effectLst/>
                        </a:rPr>
                        <a:t>My</a:t>
                      </a:r>
                      <a:r>
                        <a:rPr lang="es-MX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chemeClr val="tx1"/>
                          </a:solidFill>
                          <a:effectLst/>
                        </a:rPr>
                        <a:t>Life</a:t>
                      </a:r>
                      <a:r>
                        <a:rPr lang="es-MX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chemeClr val="tx1"/>
                          </a:solidFill>
                          <a:effectLst/>
                        </a:rPr>
                        <a:t>Without</a:t>
                      </a:r>
                      <a:r>
                        <a:rPr lang="es-MX" sz="1200" b="0" dirty="0">
                          <a:solidFill>
                            <a:schemeClr val="tx1"/>
                          </a:solidFill>
                          <a:effectLst/>
                        </a:rPr>
                        <a:t> Me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</a:rPr>
                        <a:t>Sintaxis de consulta: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200" b="0" u="sng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https://api.themoviedb.org/3/movie/20?api_key=fhk6739847hsjdf</a:t>
                      </a:r>
                      <a:endParaRPr lang="es-MX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323" marR="64323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3212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E9A7E2-E9AF-41B2-BE90-9F9A2934B95D}"/>
              </a:ext>
            </a:extLst>
          </p:cNvPr>
          <p:cNvSpPr txBox="1"/>
          <p:nvPr/>
        </p:nvSpPr>
        <p:spPr>
          <a:xfrm>
            <a:off x="6899564" y="1853724"/>
            <a:ext cx="4558869" cy="4288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s-MX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{'</a:t>
            </a:r>
            <a:r>
              <a:rPr lang="es-MX" sz="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adult</a:t>
            </a:r>
            <a:r>
              <a:rPr lang="es-MX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False,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s-MX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</a:t>
            </a:r>
            <a:r>
              <a:rPr lang="es-MX" sz="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backdrop_path</a:t>
            </a:r>
            <a:r>
              <a:rPr lang="es-MX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'/kZyurQjTMLHalUxs7sHgH5XeiwO.jpg',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s-MX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belongs_to_collection</a:t>
            </a: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None,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'budget': 2500000,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'genres': [{'id': 18, 'name': 'Drama'}, {'id': 10749, 'name': 'Romance'}],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'homepage': 'http://www.clubcultura.com/clubcine/clubcineastas/isabelcoixet/mividasinmi/index.htm',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'id': 20,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</a:t>
            </a:r>
            <a:r>
              <a:rPr lang="en-US" sz="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imdb_id</a:t>
            </a: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'tt0314412',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</a:t>
            </a:r>
            <a:r>
              <a:rPr lang="en-US" sz="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original_language</a:t>
            </a: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'</a:t>
            </a:r>
            <a:r>
              <a:rPr lang="en-US" sz="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en</a:t>
            </a: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</a:t>
            </a:r>
            <a:r>
              <a:rPr lang="en-US" sz="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original_title</a:t>
            </a: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'My Life Without Me',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'overview': 'A fatally ill mother with only two months to live creates a list of things she wants to do before she dies without telling her family of her illness.',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'popularity': 13.863,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</a:t>
            </a:r>
            <a:r>
              <a:rPr lang="en-US" sz="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poster_path</a:t>
            </a: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'/9Fa7tCEKIha1llGH7E41mxSpaF6.jpg',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</a:t>
            </a:r>
            <a:r>
              <a:rPr lang="en-US" sz="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production_companies</a:t>
            </a: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[{'id': 49,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'</a:t>
            </a:r>
            <a:r>
              <a:rPr lang="en-US" sz="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logo_path</a:t>
            </a: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'/xpf5iHdvvBtsH8jBMlgIJHAET0c.png',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'name': 'El </a:t>
            </a:r>
            <a:r>
              <a:rPr lang="en-US" sz="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Deseo</a:t>
            </a: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'</a:t>
            </a:r>
            <a:r>
              <a:rPr lang="en-US" sz="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origin_country</a:t>
            </a: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'ES'},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{'id': 77,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'</a:t>
            </a:r>
            <a:r>
              <a:rPr lang="en-US" sz="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logo_path</a:t>
            </a: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None,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'name': 'Milestone Productions',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'</a:t>
            </a:r>
            <a:r>
              <a:rPr lang="en-US" sz="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origin_country</a:t>
            </a: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''}],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</a:t>
            </a:r>
            <a:r>
              <a:rPr lang="en-US" sz="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production_countries</a:t>
            </a: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[{'iso_3166_1': 'CA', 'name': 'Canada'},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{'iso_3166_1': 'ES', 'name': 'Spain'}],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</a:t>
            </a:r>
            <a:r>
              <a:rPr lang="en-US" sz="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release_date</a:t>
            </a: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'2003-03-07',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'revenue': 12300000,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'runtime': 106,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</a:t>
            </a:r>
            <a:r>
              <a:rPr lang="en-US" sz="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spoken_languages</a:t>
            </a: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[{'</a:t>
            </a:r>
            <a:r>
              <a:rPr lang="en-US" sz="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english_name</a:t>
            </a: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'English',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'iso_639_1': '</a:t>
            </a:r>
            <a:r>
              <a:rPr lang="en-US" sz="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en</a:t>
            </a: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'name': 'English'}],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'status': 'Released',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'tagline': '',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'title': 'My Life Without Me',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'video': False,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</a:t>
            </a:r>
            <a:r>
              <a:rPr lang="en-US" sz="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vote_average</a:t>
            </a: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5.8,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</a:t>
            </a:r>
            <a:r>
              <a:rPr lang="en-US" sz="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vote_count</a:t>
            </a:r>
            <a:r>
              <a:rPr lang="en-US" sz="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364}</a:t>
            </a:r>
            <a:endParaRPr lang="es-MX" sz="6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18">
            <a:extLst>
              <a:ext uri="{FF2B5EF4-FFF2-40B4-BE49-F238E27FC236}">
                <a16:creationId xmlns:a16="http://schemas.microsoft.com/office/drawing/2014/main" id="{CC69AA3F-2AD8-4DFF-AD00-DADDAA865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230" y="1570897"/>
            <a:ext cx="2356830" cy="350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80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D205-5954-429C-A122-BAC1FC73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Atributos por película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D2280-EFD4-40E4-ABCE-BC6157243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35" y="1613188"/>
            <a:ext cx="10963565" cy="4528994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los propósitos de este proyecto, solo utilizaremos una porción de los atributos mostrados, concretamente éstos son:</a:t>
            </a:r>
          </a:p>
          <a:p>
            <a:pPr lvl="1" algn="just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id: identificador de la película.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original_title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título original de la película.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budget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presupuesto de la película.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genres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lista de géneros a los que pertenece.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popularity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popularidad de la película (métrica generada por el sitio).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release_date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fecha de lanzamiento.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revenue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ingresos recaudados.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runtime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duración de la película.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vote_average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calificación media otorgada por usuarios.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vote_count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cantidad de usuarios que calificaron la película.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collection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atributo binario que muestra si una película pertenece a una colección.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s-MX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keywords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las palabras clave utilizadas por película (top 100 </a:t>
            </a:r>
            <a:r>
              <a:rPr lang="es-MX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keywords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1813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8863-9590-41A0-B808-004DFEB2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Atributo </a:t>
            </a:r>
            <a:r>
              <a:rPr lang="es-MX" dirty="0" err="1"/>
              <a:t>genres</a:t>
            </a:r>
            <a:r>
              <a:rPr lang="es-MX" dirty="0"/>
              <a:t> y </a:t>
            </a:r>
            <a:r>
              <a:rPr lang="es-MX" dirty="0" err="1"/>
              <a:t>keywords</a:t>
            </a:r>
            <a:endParaRPr lang="es-MX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548AF-B1BF-41B9-BB74-D36E319656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Diccionario de todos los géneros:</a:t>
            </a:r>
          </a:p>
          <a:p>
            <a:r>
              <a:rPr lang="es-MX" dirty="0"/>
              <a:t>**</a:t>
            </a:r>
            <a:r>
              <a:rPr lang="es-MX" dirty="0" err="1"/>
              <a:t>Dfdf</a:t>
            </a:r>
            <a:endParaRPr lang="es-MX" dirty="0"/>
          </a:p>
          <a:p>
            <a:r>
              <a:rPr lang="es-MX" dirty="0" err="1"/>
              <a:t>Binarización</a:t>
            </a:r>
            <a:r>
              <a:rPr lang="es-MX" dirty="0"/>
              <a:t> del género por película:</a:t>
            </a:r>
          </a:p>
          <a:p>
            <a:r>
              <a:rPr lang="es-MX" dirty="0"/>
              <a:t>**Antes y después……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D0E70D-EABD-4AF6-A4A6-7A6886A9C8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Obtención del top 100 palabras clave (</a:t>
            </a:r>
            <a:r>
              <a:rPr lang="es-MX" dirty="0" err="1"/>
              <a:t>keywords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Muestreo de 100,000 películas .</a:t>
            </a:r>
          </a:p>
          <a:p>
            <a:r>
              <a:rPr lang="es-MX" dirty="0" err="1"/>
              <a:t>Binarización</a:t>
            </a:r>
            <a:r>
              <a:rPr lang="es-MX" dirty="0"/>
              <a:t> del palabras clave por película:</a:t>
            </a:r>
          </a:p>
          <a:p>
            <a:pPr lvl="1"/>
            <a:r>
              <a:rPr lang="es-MX" dirty="0"/>
              <a:t>**similar al género</a:t>
            </a:r>
          </a:p>
        </p:txBody>
      </p:sp>
    </p:spTree>
    <p:extLst>
      <p:ext uri="{BB962C8B-B14F-4D97-AF65-F5344CB8AC3E}">
        <p14:creationId xmlns:p14="http://schemas.microsoft.com/office/powerpoint/2010/main" val="13784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EEC8F7-895F-4D47-BD4D-254C54EF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Atributos por película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CF51024-6300-407B-857B-51B48568EB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128959"/>
              </p:ext>
            </p:extLst>
          </p:nvPr>
        </p:nvGraphicFramePr>
        <p:xfrm>
          <a:off x="686547" y="2646434"/>
          <a:ext cx="10818906" cy="3517466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491583345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12844590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00055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32676167"/>
                    </a:ext>
                  </a:extLst>
                </a:gridCol>
                <a:gridCol w="366614">
                  <a:extLst>
                    <a:ext uri="{9D8B030D-6E8A-4147-A177-3AD203B41FA5}">
                      <a16:colId xmlns:a16="http://schemas.microsoft.com/office/drawing/2014/main" val="3053886234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4223497993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458962816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2410227720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3763948524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32372836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1434474515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3191690635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4140772064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2321308190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1972179297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4058351756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144665909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3288790737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313204229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1086496123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3786585828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3921839208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3236714196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3663426154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2877315235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2368056532"/>
                    </a:ext>
                  </a:extLst>
                </a:gridCol>
              </a:tblGrid>
              <a:tr h="18832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budget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popularity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release_date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runtime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vote_average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vote_count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Adventure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Comedy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Documentary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Drama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Fantasy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Horror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Mystery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Romance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Science Fiction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 Movie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Thriller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Western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581979"/>
                  </a:ext>
                </a:extLst>
              </a:tr>
              <a:tr h="1263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2500000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13.604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3/7/2003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12300000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134733"/>
                  </a:ext>
                </a:extLst>
              </a:tr>
              <a:tr h="126389"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41222"/>
                  </a:ext>
                </a:extLst>
              </a:tr>
              <a:tr h="27932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collection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short film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woman director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based on novel or book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murder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musical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concert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silent film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biography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stand-up comedy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lgbt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christmas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world war ii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revenge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love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based on true story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martial arts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friendship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romance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coming of age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softcore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 and white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471447"/>
                  </a:ext>
                </a:extLst>
              </a:tr>
              <a:tr h="1263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888589"/>
                  </a:ext>
                </a:extLst>
              </a:tr>
              <a:tr h="126389"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614393"/>
                  </a:ext>
                </a:extLst>
              </a:tr>
              <a:tr h="27932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kidnapping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wrestling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 city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ghost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based on play or musical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sequel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politics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serial killer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horror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pre-code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found footage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prison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holiday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erotic movie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drugs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vampire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zombie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 child relationship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death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gay interest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dance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remake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school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532584"/>
                  </a:ext>
                </a:extLst>
              </a:tr>
              <a:tr h="1263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921967"/>
                  </a:ext>
                </a:extLst>
              </a:tr>
              <a:tr h="126389"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217716"/>
                  </a:ext>
                </a:extLst>
              </a:tr>
              <a:tr h="18832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comedy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monster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slasher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religion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 motion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dog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gore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travel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supernatural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 film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marriage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alien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football (soccer)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gangster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detective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superhero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nazi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suicide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rock 'n' roll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mockumentary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racism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783573"/>
                  </a:ext>
                </a:extLst>
              </a:tr>
              <a:tr h="1263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873424"/>
                  </a:ext>
                </a:extLst>
              </a:tr>
              <a:tr h="126389"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66474"/>
                  </a:ext>
                </a:extLst>
              </a:tr>
              <a:tr h="18832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cartoon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fairy tale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road trip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satire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pregnancy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 town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mystery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infidelity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investigation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thriller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noir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angeles, california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avant-garde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school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dutch cabaret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london, england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1970s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sibling relationship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surrealism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anthology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265074"/>
                  </a:ext>
                </a:extLst>
              </a:tr>
              <a:tr h="1263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342929"/>
                  </a:ext>
                </a:extLst>
              </a:tr>
            </a:tbl>
          </a:graphicData>
        </a:graphic>
      </p:graphicFrame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9928FF0D-F94B-496E-A435-27CF3F397E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7435981"/>
              </p:ext>
            </p:extLst>
          </p:nvPr>
        </p:nvGraphicFramePr>
        <p:xfrm>
          <a:off x="612656" y="1598863"/>
          <a:ext cx="4558868" cy="728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8868">
                  <a:extLst>
                    <a:ext uri="{9D8B030D-6E8A-4147-A177-3AD203B41FA5}">
                      <a16:colId xmlns:a16="http://schemas.microsoft.com/office/drawing/2014/main" val="2565811239"/>
                    </a:ext>
                  </a:extLst>
                </a:gridCol>
              </a:tblGrid>
              <a:tr h="7287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2800" b="1" dirty="0">
                          <a:solidFill>
                            <a:schemeClr val="tx1"/>
                          </a:solidFill>
                          <a:effectLst/>
                        </a:rPr>
                        <a:t>Película: </a:t>
                      </a:r>
                      <a:r>
                        <a:rPr lang="es-MX" sz="2800" b="0" dirty="0" err="1">
                          <a:solidFill>
                            <a:schemeClr val="tx1"/>
                          </a:solidFill>
                          <a:effectLst/>
                        </a:rPr>
                        <a:t>My</a:t>
                      </a:r>
                      <a:r>
                        <a:rPr lang="es-MX" sz="2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MX" sz="2800" b="0" dirty="0" err="1">
                          <a:solidFill>
                            <a:schemeClr val="tx1"/>
                          </a:solidFill>
                          <a:effectLst/>
                        </a:rPr>
                        <a:t>Life</a:t>
                      </a:r>
                      <a:r>
                        <a:rPr lang="es-MX" sz="2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MX" sz="2800" b="0" dirty="0" err="1">
                          <a:solidFill>
                            <a:schemeClr val="tx1"/>
                          </a:solidFill>
                          <a:effectLst/>
                        </a:rPr>
                        <a:t>Without</a:t>
                      </a:r>
                      <a:r>
                        <a:rPr lang="es-MX" sz="2800" b="0" dirty="0">
                          <a:solidFill>
                            <a:schemeClr val="tx1"/>
                          </a:solidFill>
                          <a:effectLst/>
                        </a:rPr>
                        <a:t> Me</a:t>
                      </a:r>
                    </a:p>
                  </a:txBody>
                  <a:tcPr marL="64323" marR="64323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321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08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A152-D416-4071-8D94-4C862A66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Conjunto de datos final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FEC919-A4D8-4831-B1AA-88BD8ABAC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30350"/>
            <a:ext cx="100584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4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1115</Words>
  <Application>Microsoft Office PowerPoint</Application>
  <PresentationFormat>Widescreen</PresentationFormat>
  <Paragraphs>344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Filtrado basado en contenido</vt:lpstr>
      <vt:lpstr>Filtrado basado en contenido</vt:lpstr>
      <vt:lpstr>Descripción del conjunto de datos</vt:lpstr>
      <vt:lpstr>Extracción de datos mediante API</vt:lpstr>
      <vt:lpstr>Extracción de datos mediante API</vt:lpstr>
      <vt:lpstr>Atributos por película</vt:lpstr>
      <vt:lpstr>Atributo genres y keywords</vt:lpstr>
      <vt:lpstr>Atributos por película</vt:lpstr>
      <vt:lpstr>Conjunto de datos final</vt:lpstr>
      <vt:lpstr>Preprocesado de datos</vt:lpstr>
      <vt:lpstr>Descripción de los datos</vt:lpstr>
      <vt:lpstr>Normalización de los datos</vt:lpstr>
      <vt:lpstr>BoxPlot de datos Normalizados</vt:lpstr>
      <vt:lpstr>Conjunto de datos normalizado</vt:lpstr>
      <vt:lpstr>Métrica utilizada en el modelo</vt:lpstr>
      <vt:lpstr>Prueba del modelo</vt:lpstr>
      <vt:lpstr>Parámetros para mejorar el modelo</vt:lpstr>
      <vt:lpstr>Conclusiones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Filtrado basado en contenido</dc:title>
  <dc:creator>JUAN DE JESUS AGUILAR SOLANO</dc:creator>
  <cp:lastModifiedBy>JUAN DE JESUS AGUILAR SOLANO</cp:lastModifiedBy>
  <cp:revision>40</cp:revision>
  <dcterms:created xsi:type="dcterms:W3CDTF">2022-03-28T21:28:38Z</dcterms:created>
  <dcterms:modified xsi:type="dcterms:W3CDTF">2022-03-29T20:52:35Z</dcterms:modified>
</cp:coreProperties>
</file>