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064" autoAdjust="0"/>
  </p:normalViewPr>
  <p:slideViewPr>
    <p:cSldViewPr snapToGrid="0">
      <p:cViewPr varScale="1">
        <p:scale>
          <a:sx n="80" d="100"/>
          <a:sy n="80" d="100"/>
        </p:scale>
        <p:origin x="3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5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1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4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A8B8-93CE-43B9-9601-4CF31BEC7115}" type="datetimeFigureOut">
              <a:rPr lang="es-MX" smtClean="0"/>
              <a:t>17/06/2016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ABADA6-7CB4-4E41-ABD8-6FF050632A3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9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11 </a:t>
            </a:r>
            <a:r>
              <a:rPr lang="es-MX" dirty="0" err="1"/>
              <a:t>Scaling</a:t>
            </a:r>
            <a:r>
              <a:rPr lang="es-MX" dirty="0"/>
              <a:t> up </a:t>
            </a:r>
            <a:r>
              <a:rPr lang="es-MX" dirty="0" err="1"/>
              <a:t>the</a:t>
            </a:r>
            <a:r>
              <a:rPr lang="es-MX" dirty="0"/>
              <a:t> personal software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Alberto Gutiérrez canto</a:t>
            </a:r>
          </a:p>
          <a:p>
            <a:r>
              <a:rPr lang="es-MX" dirty="0"/>
              <a:t>Mat.-24400063</a:t>
            </a:r>
          </a:p>
        </p:txBody>
      </p:sp>
    </p:spTree>
    <p:extLst>
      <p:ext uri="{BB962C8B-B14F-4D97-AF65-F5344CB8AC3E}">
        <p14:creationId xmlns:p14="http://schemas.microsoft.com/office/powerpoint/2010/main" val="343393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11.6.5 </a:t>
            </a:r>
            <a:r>
              <a:rPr lang="es-MX" dirty="0" err="1"/>
              <a:t>reassess</a:t>
            </a:r>
            <a:r>
              <a:rPr lang="es-MX" dirty="0"/>
              <a:t> and </a:t>
            </a:r>
            <a:r>
              <a:rPr lang="es-MX" dirty="0" err="1"/>
              <a:t>recycle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Reexaminar el trabajo, determinar el status y reevaluar el plan.</a:t>
            </a:r>
          </a:p>
          <a:p>
            <a:r>
              <a:rPr lang="es-MX" dirty="0"/>
              <a:t>Puedes solamente considerar el reporte de el final del ciclo.</a:t>
            </a:r>
          </a:p>
          <a:p>
            <a:r>
              <a:rPr lang="es-MX" dirty="0"/>
              <a:t>Si indica desviación de tu plan original, ajusta el plan y alerta al administrador del proyecto.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60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11.7 </a:t>
            </a:r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tamaño de las proyectos de software incremento en los últimos 30 años</a:t>
            </a:r>
          </a:p>
          <a:p>
            <a:r>
              <a:rPr lang="es-MX" dirty="0"/>
              <a:t>Los proyectos que se desarrollen en el futuro, van a ser mas largos aun.</a:t>
            </a:r>
          </a:p>
          <a:p>
            <a:r>
              <a:rPr lang="es-MX" dirty="0"/>
              <a:t>El proceso funciona bien para proyectos pequeños, pero para mas grandes de 5 a 10 veces es recomendable cambiar de proceso.</a:t>
            </a:r>
          </a:p>
          <a:p>
            <a:r>
              <a:rPr lang="es-MX" dirty="0"/>
              <a:t>La fase de diseño a gran escala del software, comienza con el diseño de alto novel el cual hace que se divida en componentes.</a:t>
            </a:r>
          </a:p>
          <a:p>
            <a:r>
              <a:rPr lang="es-MX" dirty="0"/>
              <a:t>Los componentes se separan en desarrollo e integración</a:t>
            </a:r>
          </a:p>
          <a:p>
            <a:r>
              <a:rPr lang="es-MX" dirty="0"/>
              <a:t>Los componentes se pueden desarrollar con métodos de pequeña escala de tamaño.</a:t>
            </a:r>
          </a:p>
        </p:txBody>
      </p:sp>
    </p:spTree>
    <p:extLst>
      <p:ext uri="{BB962C8B-B14F-4D97-AF65-F5344CB8AC3E}">
        <p14:creationId xmlns:p14="http://schemas.microsoft.com/office/powerpoint/2010/main" val="73644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11.7 </a:t>
            </a:r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tamaño del software para un proyecto grande se puede dividir por rangos que son respecto a las habilidades:</a:t>
            </a:r>
          </a:p>
          <a:p>
            <a:pPr lvl="1"/>
            <a:r>
              <a:rPr lang="es-MX" dirty="0"/>
              <a:t>Etapa 0.- bloques pequeños de trabajo.</a:t>
            </a:r>
          </a:p>
          <a:p>
            <a:pPr lvl="1"/>
            <a:r>
              <a:rPr lang="es-MX" dirty="0"/>
              <a:t>Etapa 1.- desarrollar programas por módulos.</a:t>
            </a:r>
          </a:p>
          <a:p>
            <a:pPr lvl="1"/>
            <a:r>
              <a:rPr lang="es-MX" dirty="0"/>
              <a:t>Etapa 2.- definir componentes por módulos (enfocándose en los detalles de la etapa 1).</a:t>
            </a:r>
          </a:p>
          <a:p>
            <a:pPr lvl="1"/>
            <a:r>
              <a:rPr lang="es-MX" dirty="0"/>
              <a:t>Etapa 3.- abstracción de los componentes.</a:t>
            </a:r>
          </a:p>
          <a:p>
            <a:pPr lvl="1"/>
            <a:r>
              <a:rPr lang="es-MX" dirty="0"/>
              <a:t>Etapa 4.- subsistemas autónomos a cargo de manejar responsabilidades del sistema.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45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11.7 </a:t>
            </a:r>
            <a:r>
              <a:rPr lang="es-MX" dirty="0" err="1"/>
              <a:t>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PSP3 es un ejemplo de proceso para proyectos largos.</a:t>
            </a:r>
          </a:p>
          <a:p>
            <a:r>
              <a:rPr lang="es-MX" dirty="0"/>
              <a:t>La estrategia es un proceso cíclico.</a:t>
            </a:r>
          </a:p>
          <a:p>
            <a:r>
              <a:rPr lang="es-MX" dirty="0"/>
              <a:t>Un buen fundamento de estrategia es construir estructuras naturales para la planeación del producto.</a:t>
            </a:r>
          </a:p>
          <a:p>
            <a:pPr lvl="1"/>
            <a:r>
              <a:rPr lang="es-MX" dirty="0"/>
              <a:t>Ciclos para desarrollo e implementación.</a:t>
            </a:r>
          </a:p>
          <a:p>
            <a:pPr lvl="1"/>
            <a:r>
              <a:rPr lang="es-MX" dirty="0"/>
              <a:t>Cada ciclo tiene su prueba y su integración.</a:t>
            </a:r>
          </a:p>
          <a:p>
            <a:r>
              <a:rPr lang="es-MX" dirty="0"/>
              <a:t>Al final se integra todo el sistema y se prueba.</a:t>
            </a:r>
          </a:p>
        </p:txBody>
      </p:sp>
    </p:spTree>
    <p:extLst>
      <p:ext uri="{BB962C8B-B14F-4D97-AF65-F5344CB8AC3E}">
        <p14:creationId xmlns:p14="http://schemas.microsoft.com/office/powerpoint/2010/main" val="327845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28" y="804519"/>
            <a:ext cx="4196239" cy="4196239"/>
          </a:xfrm>
        </p:spPr>
      </p:pic>
    </p:spTree>
    <p:extLst>
      <p:ext uri="{BB962C8B-B14F-4D97-AF65-F5344CB8AC3E}">
        <p14:creationId xmlns:p14="http://schemas.microsoft.com/office/powerpoint/2010/main" val="33362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 PSP3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principal papel de PSP3 es ser un ejemplo de la fundación del proceso personal para el desarrollo de software a gran escala.</a:t>
            </a:r>
          </a:p>
          <a:p>
            <a:endParaRPr lang="es-MX" dirty="0"/>
          </a:p>
          <a:p>
            <a:r>
              <a:rPr lang="es-MX" dirty="0"/>
              <a:t>PSP  es capaz de manejar el crecimiento de la complejidad de un producto y debe relacionarlo con un proceso largo de desarrollo en equipo.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89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/>
          <p:cNvSpPr/>
          <p:nvPr/>
        </p:nvSpPr>
        <p:spPr>
          <a:xfrm>
            <a:off x="1634490" y="814786"/>
            <a:ext cx="9121140" cy="54690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132" y="140885"/>
            <a:ext cx="9603275" cy="1049235"/>
          </a:xfrm>
        </p:spPr>
        <p:txBody>
          <a:bodyPr/>
          <a:lstStyle/>
          <a:p>
            <a:r>
              <a:rPr lang="es-MX" dirty="0"/>
              <a:t>11.6 PSP3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94476" y="1339404"/>
            <a:ext cx="1725963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Requirements</a:t>
            </a:r>
            <a:r>
              <a:rPr lang="es-MX" dirty="0"/>
              <a:t> and </a:t>
            </a:r>
            <a:r>
              <a:rPr lang="es-MX" dirty="0" err="1"/>
              <a:t>planning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794476" y="2101281"/>
            <a:ext cx="1725964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High-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794475" y="2863158"/>
            <a:ext cx="1725965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High-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rewiew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824957" y="3625035"/>
            <a:ext cx="1695483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Cyclic</a:t>
            </a:r>
            <a:r>
              <a:rPr lang="es-MX" dirty="0"/>
              <a:t> </a:t>
            </a:r>
            <a:r>
              <a:rPr lang="es-MX" dirty="0" err="1"/>
              <a:t>development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794474" y="4390722"/>
            <a:ext cx="1725966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Postmortem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1794473" y="5156409"/>
            <a:ext cx="1725967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Integration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test Use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809717" y="814786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Specifications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24957" y="5914476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Product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10" idx="2"/>
            <a:endCxn id="4" idx="0"/>
          </p:cNvCxnSpPr>
          <p:nvPr/>
        </p:nvCxnSpPr>
        <p:spPr>
          <a:xfrm flipH="1">
            <a:off x="2657458" y="1184118"/>
            <a:ext cx="7620" cy="15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2"/>
            <a:endCxn id="5" idx="0"/>
          </p:cNvCxnSpPr>
          <p:nvPr/>
        </p:nvCxnSpPr>
        <p:spPr>
          <a:xfrm>
            <a:off x="2657458" y="1945194"/>
            <a:ext cx="0" cy="15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2"/>
            <a:endCxn id="6" idx="0"/>
          </p:cNvCxnSpPr>
          <p:nvPr/>
        </p:nvCxnSpPr>
        <p:spPr>
          <a:xfrm>
            <a:off x="2657458" y="2707071"/>
            <a:ext cx="0" cy="15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6" idx="2"/>
            <a:endCxn id="7" idx="0"/>
          </p:cNvCxnSpPr>
          <p:nvPr/>
        </p:nvCxnSpPr>
        <p:spPr>
          <a:xfrm>
            <a:off x="2657458" y="3468948"/>
            <a:ext cx="15241" cy="15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7" idx="2"/>
            <a:endCxn id="8" idx="0"/>
          </p:cNvCxnSpPr>
          <p:nvPr/>
        </p:nvCxnSpPr>
        <p:spPr>
          <a:xfrm flipH="1">
            <a:off x="2657457" y="4230825"/>
            <a:ext cx="15242" cy="1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2"/>
            <a:endCxn id="9" idx="0"/>
          </p:cNvCxnSpPr>
          <p:nvPr/>
        </p:nvCxnSpPr>
        <p:spPr>
          <a:xfrm>
            <a:off x="2657457" y="4996512"/>
            <a:ext cx="0" cy="1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9" idx="2"/>
            <a:endCxn id="11" idx="0"/>
          </p:cNvCxnSpPr>
          <p:nvPr/>
        </p:nvCxnSpPr>
        <p:spPr>
          <a:xfrm>
            <a:off x="2657457" y="5762199"/>
            <a:ext cx="22861" cy="15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8503920" y="1339404"/>
            <a:ext cx="1855469" cy="36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Specify</a:t>
            </a:r>
            <a:r>
              <a:rPr lang="es-MX" dirty="0"/>
              <a:t> </a:t>
            </a:r>
            <a:r>
              <a:rPr lang="es-MX" dirty="0" err="1"/>
              <a:t>cycle</a:t>
            </a:r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8503915" y="1839755"/>
            <a:ext cx="1855469" cy="89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Detalied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and </a:t>
            </a:r>
          </a:p>
          <a:p>
            <a:pPr algn="ctr"/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reviews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8503915" y="2863158"/>
            <a:ext cx="1855469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</a:t>
            </a:r>
            <a:r>
              <a:rPr lang="es-MX" dirty="0" err="1"/>
              <a:t>development</a:t>
            </a:r>
            <a:r>
              <a:rPr lang="es-MX" dirty="0"/>
              <a:t> and </a:t>
            </a:r>
            <a:r>
              <a:rPr lang="es-MX" dirty="0" err="1"/>
              <a:t>reviews</a:t>
            </a:r>
            <a:endParaRPr lang="es-MX" dirty="0"/>
          </a:p>
        </p:txBody>
      </p:sp>
      <p:cxnSp>
        <p:nvCxnSpPr>
          <p:cNvPr id="35" name="Conector recto de flecha 34"/>
          <p:cNvCxnSpPr>
            <a:stCxn id="32" idx="2"/>
            <a:endCxn id="33" idx="0"/>
          </p:cNvCxnSpPr>
          <p:nvPr/>
        </p:nvCxnSpPr>
        <p:spPr>
          <a:xfrm flipH="1">
            <a:off x="9431650" y="1704689"/>
            <a:ext cx="5" cy="1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8503915" y="3599203"/>
            <a:ext cx="1855469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Implementation</a:t>
            </a:r>
            <a:r>
              <a:rPr lang="es-MX" dirty="0"/>
              <a:t> and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reviews</a:t>
            </a:r>
            <a:endParaRPr lang="es-MX" dirty="0"/>
          </a:p>
        </p:txBody>
      </p:sp>
      <p:sp>
        <p:nvSpPr>
          <p:cNvPr id="39" name="Rectángulo 38"/>
          <p:cNvSpPr/>
          <p:nvPr/>
        </p:nvSpPr>
        <p:spPr>
          <a:xfrm>
            <a:off x="8503915" y="4335248"/>
            <a:ext cx="1855469" cy="26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Compile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503914" y="4734927"/>
            <a:ext cx="1855469" cy="26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503913" y="5124479"/>
            <a:ext cx="1855469" cy="67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Reassess</a:t>
            </a:r>
            <a:r>
              <a:rPr lang="es-MX" dirty="0"/>
              <a:t> and </a:t>
            </a:r>
            <a:r>
              <a:rPr lang="es-MX" dirty="0" err="1"/>
              <a:t>recycle</a:t>
            </a:r>
            <a:endParaRPr lang="es-MX" dirty="0"/>
          </a:p>
        </p:txBody>
      </p:sp>
      <p:cxnSp>
        <p:nvCxnSpPr>
          <p:cNvPr id="44" name="Conector recto de flecha 43"/>
          <p:cNvCxnSpPr>
            <a:stCxn id="33" idx="2"/>
            <a:endCxn id="34" idx="0"/>
          </p:cNvCxnSpPr>
          <p:nvPr/>
        </p:nvCxnSpPr>
        <p:spPr>
          <a:xfrm>
            <a:off x="9431650" y="2732903"/>
            <a:ext cx="0" cy="13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4" idx="2"/>
            <a:endCxn id="38" idx="0"/>
          </p:cNvCxnSpPr>
          <p:nvPr/>
        </p:nvCxnSpPr>
        <p:spPr>
          <a:xfrm>
            <a:off x="9431650" y="3468948"/>
            <a:ext cx="0" cy="13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8" idx="2"/>
            <a:endCxn id="39" idx="0"/>
          </p:cNvCxnSpPr>
          <p:nvPr/>
        </p:nvCxnSpPr>
        <p:spPr>
          <a:xfrm>
            <a:off x="9431650" y="4204993"/>
            <a:ext cx="0" cy="13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39" idx="2"/>
            <a:endCxn id="40" idx="0"/>
          </p:cNvCxnSpPr>
          <p:nvPr/>
        </p:nvCxnSpPr>
        <p:spPr>
          <a:xfrm flipH="1">
            <a:off x="9431649" y="4604671"/>
            <a:ext cx="1" cy="13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40" idx="2"/>
            <a:endCxn id="41" idx="0"/>
          </p:cNvCxnSpPr>
          <p:nvPr/>
        </p:nvCxnSpPr>
        <p:spPr>
          <a:xfrm flipH="1">
            <a:off x="9431648" y="4996513"/>
            <a:ext cx="1" cy="12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41" idx="3"/>
            <a:endCxn id="32" idx="3"/>
          </p:cNvCxnSpPr>
          <p:nvPr/>
        </p:nvCxnSpPr>
        <p:spPr>
          <a:xfrm flipV="1">
            <a:off x="10359382" y="1522047"/>
            <a:ext cx="7" cy="3939380"/>
          </a:xfrm>
          <a:prstGeom prst="bentConnector3">
            <a:avLst>
              <a:gd name="adj1" fmla="val 3265814286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7" idx="3"/>
            <a:endCxn id="32" idx="1"/>
          </p:cNvCxnSpPr>
          <p:nvPr/>
        </p:nvCxnSpPr>
        <p:spPr>
          <a:xfrm flipV="1">
            <a:off x="3520440" y="1522047"/>
            <a:ext cx="4983480" cy="2405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7" idx="3"/>
            <a:endCxn id="33" idx="1"/>
          </p:cNvCxnSpPr>
          <p:nvPr/>
        </p:nvCxnSpPr>
        <p:spPr>
          <a:xfrm flipV="1">
            <a:off x="3520440" y="2286329"/>
            <a:ext cx="4983475" cy="164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41" idx="1"/>
            <a:endCxn id="7" idx="3"/>
          </p:cNvCxnSpPr>
          <p:nvPr/>
        </p:nvCxnSpPr>
        <p:spPr>
          <a:xfrm flipH="1" flipV="1">
            <a:off x="3520440" y="3927930"/>
            <a:ext cx="4983473" cy="1533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3"/>
          </p:cNvCxnSpPr>
          <p:nvPr/>
        </p:nvCxnSpPr>
        <p:spPr>
          <a:xfrm flipH="1" flipV="1">
            <a:off x="3520440" y="3927930"/>
            <a:ext cx="4838700" cy="2171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Diagrama de flujo: conector 73"/>
          <p:cNvSpPr/>
          <p:nvPr/>
        </p:nvSpPr>
        <p:spPr>
          <a:xfrm flipH="1">
            <a:off x="8115300" y="1772222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Diagrama de flujo: conector 74"/>
          <p:cNvSpPr/>
          <p:nvPr/>
        </p:nvSpPr>
        <p:spPr>
          <a:xfrm flipH="1">
            <a:off x="8115300" y="1947141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Diagrama de flujo: conector 75"/>
          <p:cNvSpPr/>
          <p:nvPr/>
        </p:nvSpPr>
        <p:spPr>
          <a:xfrm flipH="1">
            <a:off x="8119108" y="2150799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Diagrama de flujo: conector 76"/>
          <p:cNvSpPr/>
          <p:nvPr/>
        </p:nvSpPr>
        <p:spPr>
          <a:xfrm flipH="1">
            <a:off x="8267700" y="5445062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Diagrama de flujo: conector 77"/>
          <p:cNvSpPr/>
          <p:nvPr/>
        </p:nvSpPr>
        <p:spPr>
          <a:xfrm flipH="1">
            <a:off x="8267700" y="5619981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Diagrama de flujo: conector 78"/>
          <p:cNvSpPr/>
          <p:nvPr/>
        </p:nvSpPr>
        <p:spPr>
          <a:xfrm flipH="1">
            <a:off x="8271508" y="5823639"/>
            <a:ext cx="91440" cy="1067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7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11.6.1 </a:t>
            </a:r>
            <a:r>
              <a:rPr lang="es-MX" dirty="0" err="1"/>
              <a:t>requirements</a:t>
            </a:r>
            <a:r>
              <a:rPr lang="es-MX" dirty="0"/>
              <a:t> and </a:t>
            </a:r>
            <a:r>
              <a:rPr lang="es-MX" dirty="0" err="1"/>
              <a:t>planning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Comienza construyendo:</a:t>
            </a:r>
          </a:p>
          <a:p>
            <a:pPr lvl="1"/>
            <a:r>
              <a:rPr lang="es-MX" dirty="0"/>
              <a:t>Diseño conceptual de todo el sistema.</a:t>
            </a:r>
          </a:p>
          <a:p>
            <a:pPr lvl="1"/>
            <a:r>
              <a:rPr lang="es-MX" dirty="0"/>
              <a:t>Estimaciones de tamaño.</a:t>
            </a:r>
          </a:p>
          <a:p>
            <a:pPr lvl="1"/>
            <a:r>
              <a:rPr lang="es-MX" dirty="0"/>
              <a:t>Planeación del trabajo de desarrollo.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62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11.6.2 High-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 la división natural del producto y divise la estrategia cíclica.</a:t>
            </a:r>
          </a:p>
          <a:p>
            <a:r>
              <a:rPr lang="es-MX" dirty="0"/>
              <a:t>si muchas partes son largas:</a:t>
            </a:r>
          </a:p>
          <a:p>
            <a:pPr lvl="1"/>
            <a:r>
              <a:rPr lang="es-MX" dirty="0"/>
              <a:t>Adoptar un enfoque para esas partes.</a:t>
            </a:r>
          </a:p>
          <a:p>
            <a:pPr lvl="1"/>
            <a:r>
              <a:rPr lang="es-MX" dirty="0"/>
              <a:t>Una buena idea para purgar es mantener los ciclos de 100 a 300 líneas de código nuevo o modificado.</a:t>
            </a:r>
          </a:p>
          <a:p>
            <a:pPr lvl="1"/>
            <a:r>
              <a:rPr lang="es-MX" dirty="0"/>
              <a:t>Estos ciclos crecen mas de lo esperado, pero hay que tratar de mantenerlos cortos</a:t>
            </a:r>
          </a:p>
          <a:p>
            <a:r>
              <a:rPr lang="es-MX" dirty="0"/>
              <a:t>Combine varias funciones en un solo ciclo si son fáciles de entender y simples.</a:t>
            </a:r>
          </a:p>
          <a:p>
            <a:r>
              <a:rPr lang="es-MX" dirty="0"/>
              <a:t>Después de la revisión de diseño de alto nivel, sigue el ciclo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38007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11.6.3 </a:t>
            </a:r>
            <a:r>
              <a:rPr lang="es-MX" dirty="0" err="1"/>
              <a:t>Cyclic</a:t>
            </a:r>
            <a:r>
              <a:rPr lang="es-MX" dirty="0"/>
              <a:t> </a:t>
            </a:r>
            <a:r>
              <a:rPr lang="es-MX" dirty="0" err="1"/>
              <a:t>development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Establecer las especificación para el ciclo concurrente.</a:t>
            </a:r>
          </a:p>
          <a:p>
            <a:pPr lvl="1"/>
            <a:r>
              <a:rPr lang="es-MX" dirty="0"/>
              <a:t>Producirlas muy temprano en el ciclo puede causar perdidas de tiempo por que a menudo afecta la subsecuencia de los ciclos de desarrollo.</a:t>
            </a:r>
          </a:p>
          <a:p>
            <a:r>
              <a:rPr lang="es-MX" dirty="0"/>
              <a:t>Es esencial para el PSP2.1</a:t>
            </a:r>
            <a:r>
              <a:rPr lang="es-MX" dirty="0">
                <a:sym typeface="Wingdings" panose="05000000000000000000" pitchFamily="2" charset="2"/>
              </a:rPr>
              <a:t> produce parte del producto.</a:t>
            </a:r>
          </a:p>
          <a:p>
            <a:r>
              <a:rPr lang="es-MX" dirty="0"/>
              <a:t>Durante el ciclo las revisiones y pruebas pueden estar completas.</a:t>
            </a:r>
          </a:p>
          <a:p>
            <a:r>
              <a:rPr lang="es-MX" dirty="0"/>
              <a:t>Este ciclo es la base para la siguiente fase, por que muchos defectos que se quedan en esta fase, pueden causar problemas después.</a:t>
            </a:r>
          </a:p>
          <a:p>
            <a:r>
              <a:rPr lang="es-MX" dirty="0"/>
              <a:t>El ciclo de desarrollo es efectivo por que crea y prueba nuevas funciones en una base solida. La escalabilidad es preservada, no obstante un desarrollo largo incremental es autónomo y esencialmente libre de defectos.</a:t>
            </a:r>
          </a:p>
        </p:txBody>
      </p:sp>
    </p:spTree>
    <p:extLst>
      <p:ext uri="{BB962C8B-B14F-4D97-AF65-F5344CB8AC3E}">
        <p14:creationId xmlns:p14="http://schemas.microsoft.com/office/powerpoint/2010/main" val="116183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11.6.4 TEST </a:t>
            </a:r>
            <a:r>
              <a:rPr lang="es-MX" dirty="0" err="1"/>
              <a:t>development</a:t>
            </a:r>
            <a:r>
              <a:rPr lang="es-MX" dirty="0"/>
              <a:t> and </a:t>
            </a:r>
            <a:r>
              <a:rPr lang="es-MX" dirty="0" err="1"/>
              <a:t>review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ciclo de desarrollo también incluye una fase de pruebas.</a:t>
            </a:r>
          </a:p>
          <a:p>
            <a:r>
              <a:rPr lang="es-MX" dirty="0"/>
              <a:t>El desarrollo de pruebas a menudo revela problemas de diseño, por lo que es deseable desarrollar pruebas antes de que escribas código.[</a:t>
            </a:r>
            <a:r>
              <a:rPr lang="es-MX" dirty="0" err="1"/>
              <a:t>Beizer</a:t>
            </a:r>
            <a:r>
              <a:rPr lang="es-MX" dirty="0"/>
              <a:t>]</a:t>
            </a:r>
          </a:p>
          <a:p>
            <a:r>
              <a:rPr lang="es-MX" dirty="0"/>
              <a:t>Las pruebas revelan problemas de diseño, como:</a:t>
            </a:r>
          </a:p>
          <a:p>
            <a:pPr lvl="1"/>
            <a:r>
              <a:rPr lang="es-MX" dirty="0"/>
              <a:t>Manejo de excepciones</a:t>
            </a:r>
          </a:p>
          <a:p>
            <a:pPr lvl="1"/>
            <a:r>
              <a:rPr lang="es-MX" dirty="0"/>
              <a:t>Respuesta a los errores</a:t>
            </a:r>
          </a:p>
          <a:p>
            <a:pPr lvl="1"/>
            <a:r>
              <a:rPr lang="es-MX" dirty="0"/>
              <a:t>Condiciones fuera de limites</a:t>
            </a:r>
          </a:p>
        </p:txBody>
      </p:sp>
    </p:spTree>
    <p:extLst>
      <p:ext uri="{BB962C8B-B14F-4D97-AF65-F5344CB8AC3E}">
        <p14:creationId xmlns:p14="http://schemas.microsoft.com/office/powerpoint/2010/main" val="41837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11.6.4 TEST </a:t>
            </a:r>
            <a:r>
              <a:rPr lang="es-MX" dirty="0" err="1"/>
              <a:t>development</a:t>
            </a:r>
            <a:r>
              <a:rPr lang="es-MX" dirty="0"/>
              <a:t> and </a:t>
            </a:r>
            <a:r>
              <a:rPr lang="es-MX" dirty="0" err="1"/>
              <a:t>review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Otras cosas mas como:</a:t>
            </a:r>
          </a:p>
          <a:p>
            <a:pPr lvl="1"/>
            <a:r>
              <a:rPr lang="es-MX" dirty="0"/>
              <a:t>Datos de prueba</a:t>
            </a:r>
          </a:p>
          <a:p>
            <a:pPr lvl="1"/>
            <a:r>
              <a:rPr lang="es-MX" dirty="0"/>
              <a:t>Pruebas para módulos especiales</a:t>
            </a:r>
          </a:p>
          <a:p>
            <a:pPr lvl="1"/>
            <a:r>
              <a:rPr lang="es-MX" dirty="0"/>
              <a:t>Escenarios de uso</a:t>
            </a:r>
          </a:p>
          <a:p>
            <a:pPr lvl="1"/>
            <a:r>
              <a:rPr lang="es-MX" dirty="0"/>
              <a:t>Pruebas de facilidad de soporte.</a:t>
            </a:r>
          </a:p>
          <a:p>
            <a:r>
              <a:rPr lang="es-MX" dirty="0"/>
              <a:t>Una ventaja de planear las pruebas, es que el desarrollo del producto es enfocado a las pruebas.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994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11.6.4 TEST </a:t>
            </a:r>
            <a:r>
              <a:rPr lang="es-MX" dirty="0" err="1"/>
              <a:t>development</a:t>
            </a:r>
            <a:r>
              <a:rPr lang="es-MX" dirty="0"/>
              <a:t> and </a:t>
            </a:r>
            <a:r>
              <a:rPr lang="es-MX" dirty="0" err="1"/>
              <a:t>review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pruebas son las primeras que hacen que cambie el diseño, después de eso, los diseños cambian por las revisiones de diseño que hacen rehacer la planeación de pruebas.</a:t>
            </a:r>
          </a:p>
          <a:p>
            <a:r>
              <a:rPr lang="es-MX" dirty="0"/>
              <a:t>En el ciclo de pruebas, la primera prueba normalmente es borrón y cuenta nueva.</a:t>
            </a:r>
          </a:p>
          <a:p>
            <a:r>
              <a:rPr lang="es-MX" dirty="0"/>
              <a:t>Cada subsecuencia del ciclo, añade funcionabilidad que se integra al producto probado.</a:t>
            </a:r>
          </a:p>
          <a:p>
            <a:r>
              <a:rPr lang="es-MX" dirty="0"/>
              <a:t>Mientras de combinen unidad e integración en las pruebas, puede parecer extraño, pero es una estrategia de PSP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4586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2181</TotalTime>
  <Words>818</Words>
  <Application>Microsoft Office PowerPoint</Application>
  <PresentationFormat>Panorámica</PresentationFormat>
  <Paragraphs>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Galería</vt:lpstr>
      <vt:lpstr>11 Scaling up the personal software process</vt:lpstr>
      <vt:lpstr>11.6 PSP3</vt:lpstr>
      <vt:lpstr>11.6 PSP3</vt:lpstr>
      <vt:lpstr>11.6.1 requirements and planning</vt:lpstr>
      <vt:lpstr>11.6.2 High-Level design</vt:lpstr>
      <vt:lpstr>11.6.3 Cyclic development</vt:lpstr>
      <vt:lpstr>11.6.4 TEST development and review</vt:lpstr>
      <vt:lpstr>11.6.4 TEST development and review</vt:lpstr>
      <vt:lpstr>11.6.4 TEST development and review</vt:lpstr>
      <vt:lpstr>11.6.5 reassess and recycle</vt:lpstr>
      <vt:lpstr>11.7 Summary</vt:lpstr>
      <vt:lpstr>11.7 Summary</vt:lpstr>
      <vt:lpstr>11.7 Summary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Scaling up the personal software process</dc:title>
  <dc:creator>equipo</dc:creator>
  <cp:lastModifiedBy>equipo</cp:lastModifiedBy>
  <cp:revision>24</cp:revision>
  <dcterms:created xsi:type="dcterms:W3CDTF">2016-06-16T19:16:26Z</dcterms:created>
  <dcterms:modified xsi:type="dcterms:W3CDTF">2016-06-19T02:33:43Z</dcterms:modified>
</cp:coreProperties>
</file>