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503-77A5-4F29-BA05-F0FC356E0D2D}" type="datetimeFigureOut">
              <a:rPr lang="es-MX" smtClean="0"/>
              <a:t>08/06/2016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5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503-77A5-4F29-BA05-F0FC356E0D2D}" type="datetimeFigureOut">
              <a:rPr lang="es-MX" smtClean="0"/>
              <a:t>08/06/2016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2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503-77A5-4F29-BA05-F0FC356E0D2D}" type="datetimeFigureOut">
              <a:rPr lang="es-MX" smtClean="0"/>
              <a:t>08/06/2016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4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503-77A5-4F29-BA05-F0FC356E0D2D}" type="datetimeFigureOut">
              <a:rPr lang="es-MX" smtClean="0"/>
              <a:t>08/06/2016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11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503-77A5-4F29-BA05-F0FC356E0D2D}" type="datetimeFigureOut">
              <a:rPr lang="es-MX" smtClean="0"/>
              <a:t>08/06/2016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5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503-77A5-4F29-BA05-F0FC356E0D2D}" type="datetimeFigureOut">
              <a:rPr lang="es-MX" smtClean="0"/>
              <a:t>08/06/2016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78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503-77A5-4F29-BA05-F0FC356E0D2D}" type="datetimeFigureOut">
              <a:rPr lang="es-MX" smtClean="0"/>
              <a:t>08/06/2016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3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503-77A5-4F29-BA05-F0FC356E0D2D}" type="datetimeFigureOut">
              <a:rPr lang="es-MX" smtClean="0"/>
              <a:t>08/06/2016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74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503-77A5-4F29-BA05-F0FC356E0D2D}" type="datetimeFigureOut">
              <a:rPr lang="es-MX" smtClean="0"/>
              <a:t>08/06/2016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005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503-77A5-4F29-BA05-F0FC356E0D2D}" type="datetimeFigureOut">
              <a:rPr lang="es-MX" smtClean="0"/>
              <a:t>08/06/2016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CE0503-77A5-4F29-BA05-F0FC356E0D2D}" type="datetimeFigureOut">
              <a:rPr lang="es-MX" smtClean="0"/>
              <a:t>08/06/2016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77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0503-77A5-4F29-BA05-F0FC356E0D2D}" type="datetimeFigureOut">
              <a:rPr lang="es-MX" smtClean="0"/>
              <a:t>08/06/2016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02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MX" dirty="0"/>
              <a:t>PSP 2</a:t>
            </a:r>
            <a:br>
              <a:rPr lang="es-MX" dirty="0"/>
            </a:br>
            <a:r>
              <a:rPr lang="es-MX" dirty="0"/>
              <a:t>Capitulo 10</a:t>
            </a:r>
            <a:br>
              <a:rPr lang="es-MX" dirty="0"/>
            </a:br>
            <a:r>
              <a:rPr lang="es-MX" dirty="0"/>
              <a:t>software </a:t>
            </a:r>
            <a:r>
              <a:rPr lang="es-MX" dirty="0" err="1"/>
              <a:t>Design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Juan Alberto Gutiérrez canto</a:t>
            </a:r>
          </a:p>
          <a:p>
            <a:r>
              <a:rPr lang="es-MX" dirty="0"/>
              <a:t>Matricula: 24400063 </a:t>
            </a:r>
          </a:p>
          <a:p>
            <a:r>
              <a:rPr lang="es-MX" dirty="0"/>
              <a:t>Id 94419</a:t>
            </a:r>
          </a:p>
        </p:txBody>
      </p:sp>
    </p:spTree>
    <p:extLst>
      <p:ext uri="{BB962C8B-B14F-4D97-AF65-F5344CB8AC3E}">
        <p14:creationId xmlns:p14="http://schemas.microsoft.com/office/powerpoint/2010/main" val="330684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10.2 </a:t>
            </a:r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/>
              <a:t>quality</a:t>
            </a:r>
            <a:endParaRPr lang="es-MX" dirty="0"/>
          </a:p>
        </p:txBody>
      </p:sp>
      <p:pic>
        <p:nvPicPr>
          <p:cNvPr id="3074" name="Picture 2" descr="https://scontent-dfw1-1.xx.fbcdn.net/v/t34.0-12/13401016_10210251586069920_1856096597_n.jpg?oh=694ebf4f244e3b93e2d0af1571cbd589&amp;oe=575B14A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32767" y="626634"/>
            <a:ext cx="4072270" cy="65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47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10 software </a:t>
            </a:r>
            <a:r>
              <a:rPr lang="es-MX" dirty="0" err="1"/>
              <a:t>design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>
                <a:sym typeface="Wingdings" panose="05000000000000000000" pitchFamily="2" charset="2"/>
              </a:rPr>
              <a:t>Design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quelity</a:t>
            </a:r>
            <a:r>
              <a:rPr lang="es-MX" dirty="0">
                <a:sym typeface="Wingdings" panose="05000000000000000000" pitchFamily="2" charset="2"/>
              </a:rPr>
              <a:t> has </a:t>
            </a:r>
            <a:r>
              <a:rPr lang="es-MX" dirty="0" err="1">
                <a:sym typeface="Wingdings" panose="05000000000000000000" pitchFamily="2" charset="2"/>
              </a:rPr>
              <a:t>two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parts</a:t>
            </a:r>
            <a:r>
              <a:rPr lang="es-MX" dirty="0">
                <a:sym typeface="Wingdings" panose="05000000000000000000" pitchFamily="2" charset="2"/>
              </a:rPr>
              <a:t>: </a:t>
            </a:r>
            <a:r>
              <a:rPr lang="es-MX" dirty="0" err="1">
                <a:sym typeface="Wingdings" panose="05000000000000000000" pitchFamily="2" charset="2"/>
              </a:rPr>
              <a:t>the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quality</a:t>
            </a:r>
            <a:r>
              <a:rPr lang="es-MX" dirty="0">
                <a:sym typeface="Wingdings" panose="05000000000000000000" pitchFamily="2" charset="2"/>
              </a:rPr>
              <a:t> has </a:t>
            </a:r>
            <a:r>
              <a:rPr lang="es-MX" dirty="0" err="1">
                <a:sym typeface="Wingdings" panose="05000000000000000000" pitchFamily="2" charset="2"/>
              </a:rPr>
              <a:t>two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parts</a:t>
            </a:r>
            <a:r>
              <a:rPr lang="es-MX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s-MX" dirty="0" err="1">
                <a:sym typeface="Wingdings" panose="05000000000000000000" pitchFamily="2" charset="2"/>
              </a:rPr>
              <a:t>Quality</a:t>
            </a:r>
            <a:r>
              <a:rPr lang="es-MX" dirty="0">
                <a:sym typeface="Wingdings" panose="05000000000000000000" pitchFamily="2" charset="2"/>
              </a:rPr>
              <a:t> of </a:t>
            </a:r>
            <a:r>
              <a:rPr lang="es-MX" dirty="0" err="1">
                <a:sym typeface="Wingdings" panose="05000000000000000000" pitchFamily="2" charset="2"/>
              </a:rPr>
              <a:t>the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design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content</a:t>
            </a:r>
            <a:r>
              <a:rPr lang="es-MX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s-MX" dirty="0" err="1">
                <a:sym typeface="Wingdings" panose="05000000000000000000" pitchFamily="2" charset="2"/>
              </a:rPr>
              <a:t>Queality</a:t>
            </a:r>
            <a:r>
              <a:rPr lang="es-MX" dirty="0">
                <a:sym typeface="Wingdings" panose="05000000000000000000" pitchFamily="2" charset="2"/>
              </a:rPr>
              <a:t> of </a:t>
            </a:r>
            <a:r>
              <a:rPr lang="es-MX" dirty="0" err="1">
                <a:sym typeface="Wingdings" panose="05000000000000000000" pitchFamily="2" charset="2"/>
              </a:rPr>
              <a:t>the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design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representation</a:t>
            </a:r>
            <a:r>
              <a:rPr lang="es-MX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A </a:t>
            </a:r>
            <a:r>
              <a:rPr lang="es-MX" dirty="0" err="1">
                <a:sym typeface="Wingdings" panose="05000000000000000000" pitchFamily="2" charset="2"/>
              </a:rPr>
              <a:t>poor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representation</a:t>
            </a:r>
            <a:r>
              <a:rPr lang="es-MX" dirty="0">
                <a:sym typeface="Wingdings" panose="05000000000000000000" pitchFamily="2" charset="2"/>
              </a:rPr>
              <a:t> can </a:t>
            </a:r>
            <a:r>
              <a:rPr lang="es-MX" dirty="0" err="1">
                <a:sym typeface="Wingdings" panose="05000000000000000000" pitchFamily="2" charset="2"/>
              </a:rPr>
              <a:t>also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make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the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design</a:t>
            </a:r>
            <a:r>
              <a:rPr lang="es-MX" dirty="0">
                <a:sym typeface="Wingdings" panose="05000000000000000000" pitchFamily="2" charset="2"/>
              </a:rPr>
              <a:t> so </a:t>
            </a:r>
            <a:r>
              <a:rPr lang="es-MX" dirty="0" err="1">
                <a:sym typeface="Wingdings" panose="05000000000000000000" pitchFamily="2" charset="2"/>
              </a:rPr>
              <a:t>hard</a:t>
            </a:r>
            <a:r>
              <a:rPr lang="es-MX" dirty="0">
                <a:sym typeface="Wingdings" panose="05000000000000000000" pitchFamily="2" charset="2"/>
              </a:rPr>
              <a:t> to </a:t>
            </a:r>
            <a:r>
              <a:rPr lang="es-MX" dirty="0" err="1">
                <a:sym typeface="Wingdings" panose="05000000000000000000" pitchFamily="2" charset="2"/>
              </a:rPr>
              <a:t>understand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that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its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problems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will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not</a:t>
            </a:r>
            <a:r>
              <a:rPr lang="es-MX" dirty="0">
                <a:sym typeface="Wingdings" panose="05000000000000000000" pitchFamily="2" charset="2"/>
              </a:rPr>
              <a:t> be </a:t>
            </a:r>
            <a:r>
              <a:rPr lang="es-MX" dirty="0" err="1">
                <a:sym typeface="Wingdings" panose="05000000000000000000" pitchFamily="2" charset="2"/>
              </a:rPr>
              <a:t>recognized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unit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implementation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or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even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later</a:t>
            </a:r>
            <a:r>
              <a:rPr lang="es-MX" dirty="0">
                <a:sym typeface="Wingdings" panose="05000000000000000000" pitchFamily="2" charset="2"/>
              </a:rPr>
              <a:t>.</a:t>
            </a:r>
          </a:p>
          <a:p>
            <a:r>
              <a:rPr lang="es-MX" dirty="0">
                <a:sym typeface="Wingdings" panose="05000000000000000000" pitchFamily="2" charset="2"/>
              </a:rPr>
              <a:t>Framework in </a:t>
            </a:r>
            <a:r>
              <a:rPr lang="es-MX" dirty="0" err="1">
                <a:sym typeface="Wingdings" panose="05000000000000000000" pitchFamily="2" charset="2"/>
              </a:rPr>
              <a:t>the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object-oriented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design</a:t>
            </a:r>
            <a:r>
              <a:rPr lang="es-MX" dirty="0">
                <a:sym typeface="Wingdings" panose="05000000000000000000" pitchFamily="2" charset="2"/>
              </a:rPr>
              <a:t>(OOD)</a:t>
            </a:r>
          </a:p>
          <a:p>
            <a:pPr lvl="1"/>
            <a:r>
              <a:rPr lang="es-MX" dirty="0" err="1">
                <a:sym typeface="Wingdings" panose="05000000000000000000" pitchFamily="2" charset="2"/>
              </a:rPr>
              <a:t>Sustitute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either</a:t>
            </a:r>
            <a:r>
              <a:rPr lang="es-MX" dirty="0">
                <a:sym typeface="Wingdings" panose="05000000000000000000" pitchFamily="2" charset="2"/>
              </a:rPr>
              <a:t> of </a:t>
            </a:r>
            <a:r>
              <a:rPr lang="es-MX" dirty="0" err="1">
                <a:sym typeface="Wingdings" panose="05000000000000000000" pitchFamily="2" charset="2"/>
              </a:rPr>
              <a:t>the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words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procedure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or</a:t>
            </a:r>
            <a:r>
              <a:rPr lang="es-MX" dirty="0">
                <a:sym typeface="Wingdings" panose="05000000000000000000" pitchFamily="2" charset="2"/>
              </a:rPr>
              <a:t> función </a:t>
            </a:r>
            <a:r>
              <a:rPr lang="es-MX" dirty="0" err="1">
                <a:sym typeface="Wingdings" panose="05000000000000000000" pitchFamily="2" charset="2"/>
              </a:rPr>
              <a:t>for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the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words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class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 err="1">
                <a:sym typeface="Wingdings" panose="05000000000000000000" pitchFamily="2" charset="2"/>
              </a:rPr>
              <a:t>method</a:t>
            </a:r>
            <a:r>
              <a:rPr lang="es-MX" dirty="0">
                <a:sym typeface="Wingdings" panose="05000000000000000000" pitchFamily="2" charset="2"/>
              </a:rPr>
              <a:t> and </a:t>
            </a:r>
            <a:r>
              <a:rPr lang="es-MX" dirty="0" err="1">
                <a:sym typeface="Wingdings" panose="05000000000000000000" pitchFamily="2" charset="2"/>
              </a:rPr>
              <a:t>object</a:t>
            </a:r>
            <a:r>
              <a:rPr lang="es-MX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12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10.1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Process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generaly</a:t>
            </a:r>
            <a:r>
              <a:rPr lang="es-MX" dirty="0"/>
              <a:t> </a:t>
            </a:r>
            <a:r>
              <a:rPr lang="es-MX" dirty="0" err="1"/>
              <a:t>start</a:t>
            </a:r>
            <a:r>
              <a:rPr lang="es-MX" dirty="0"/>
              <a:t> a </a:t>
            </a:r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:</a:t>
            </a:r>
          </a:p>
          <a:p>
            <a:pPr lvl="1"/>
            <a:r>
              <a:rPr lang="es-MX" dirty="0" err="1"/>
              <a:t>defining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prouduct´s</a:t>
            </a:r>
            <a:r>
              <a:rPr lang="es-MX" dirty="0"/>
              <a:t> </a:t>
            </a:r>
            <a:r>
              <a:rPr lang="es-MX" dirty="0" err="1"/>
              <a:t>purpuse</a:t>
            </a:r>
            <a:endParaRPr lang="es-MX" dirty="0"/>
          </a:p>
          <a:p>
            <a:pPr lvl="1"/>
            <a:r>
              <a:rPr lang="es-MX" dirty="0" err="1"/>
              <a:t>Gathering</a:t>
            </a:r>
            <a:r>
              <a:rPr lang="es-MX" dirty="0"/>
              <a:t> </a:t>
            </a:r>
            <a:r>
              <a:rPr lang="es-MX" dirty="0" err="1"/>
              <a:t>relevant</a:t>
            </a:r>
            <a:r>
              <a:rPr lang="es-MX" dirty="0"/>
              <a:t> data</a:t>
            </a:r>
          </a:p>
          <a:p>
            <a:pPr lvl="1"/>
            <a:r>
              <a:rPr lang="es-MX" dirty="0" err="1"/>
              <a:t>Producing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overview</a:t>
            </a:r>
            <a:r>
              <a:rPr lang="es-MX" dirty="0"/>
              <a:t> </a:t>
            </a:r>
            <a:r>
              <a:rPr lang="es-MX" dirty="0" err="1"/>
              <a:t>design</a:t>
            </a:r>
            <a:endParaRPr lang="es-MX" dirty="0"/>
          </a:p>
          <a:p>
            <a:pPr lvl="1"/>
            <a:r>
              <a:rPr lang="es-MX" dirty="0" err="1"/>
              <a:t>Filling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details</a:t>
            </a:r>
            <a:endParaRPr lang="es-MX" dirty="0"/>
          </a:p>
          <a:p>
            <a:r>
              <a:rPr lang="es-MX" dirty="0" err="1"/>
              <a:t>These</a:t>
            </a:r>
            <a:r>
              <a:rPr lang="es-MX" dirty="0"/>
              <a:t> </a:t>
            </a:r>
            <a:r>
              <a:rPr lang="es-MX" dirty="0" err="1"/>
              <a:t>steps</a:t>
            </a:r>
            <a:r>
              <a:rPr lang="es-MX" dirty="0"/>
              <a:t> are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isolated</a:t>
            </a:r>
            <a:r>
              <a:rPr lang="es-MX" dirty="0"/>
              <a:t> </a:t>
            </a:r>
            <a:r>
              <a:rPr lang="es-MX" dirty="0" err="1"/>
              <a:t>sequential</a:t>
            </a:r>
            <a:r>
              <a:rPr lang="es-MX" dirty="0"/>
              <a:t> </a:t>
            </a:r>
            <a:r>
              <a:rPr lang="es-MX" dirty="0" err="1"/>
              <a:t>task</a:t>
            </a:r>
            <a:r>
              <a:rPr lang="es-MX" dirty="0"/>
              <a:t>, </a:t>
            </a:r>
            <a:r>
              <a:rPr lang="es-MX" dirty="0" err="1"/>
              <a:t>however</a:t>
            </a:r>
            <a:r>
              <a:rPr lang="es-MX" dirty="0"/>
              <a:t>:</a:t>
            </a:r>
          </a:p>
          <a:p>
            <a:pPr lvl="1"/>
            <a:r>
              <a:rPr lang="es-MX" dirty="0" err="1"/>
              <a:t>They</a:t>
            </a:r>
            <a:r>
              <a:rPr lang="es-MX" dirty="0"/>
              <a:t> are </a:t>
            </a:r>
            <a:r>
              <a:rPr lang="es-MX" dirty="0" err="1"/>
              <a:t>cooperative</a:t>
            </a:r>
            <a:endParaRPr lang="es-MX" dirty="0"/>
          </a:p>
          <a:p>
            <a:pPr lvl="1"/>
            <a:r>
              <a:rPr lang="es-MX" dirty="0" err="1"/>
              <a:t>Parallel</a:t>
            </a:r>
            <a:r>
              <a:rPr lang="es-MX" dirty="0"/>
              <a:t> </a:t>
            </a:r>
            <a:r>
              <a:rPr lang="es-MX" dirty="0" err="1"/>
              <a:t>activities</a:t>
            </a:r>
            <a:endParaRPr lang="es-MX" dirty="0"/>
          </a:p>
          <a:p>
            <a:pPr lvl="1"/>
            <a:endParaRPr lang="es-MX" dirty="0"/>
          </a:p>
          <a:p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involves</a:t>
            </a:r>
            <a:r>
              <a:rPr lang="es-MX" dirty="0"/>
              <a:t> Discovery and </a:t>
            </a:r>
            <a:r>
              <a:rPr lang="es-MX" dirty="0" err="1"/>
              <a:t>invention</a:t>
            </a:r>
            <a:r>
              <a:rPr lang="es-MX" dirty="0"/>
              <a:t>, and </a:t>
            </a:r>
            <a:r>
              <a:rPr lang="es-MX" dirty="0" err="1"/>
              <a:t>frecuently</a:t>
            </a:r>
            <a:r>
              <a:rPr lang="es-MX" dirty="0"/>
              <a:t> </a:t>
            </a:r>
            <a:r>
              <a:rPr lang="es-MX" dirty="0" err="1"/>
              <a:t>requires</a:t>
            </a:r>
            <a:r>
              <a:rPr lang="es-MX" dirty="0"/>
              <a:t> </a:t>
            </a:r>
            <a:r>
              <a:rPr lang="es-MX" dirty="0" err="1"/>
              <a:t>intuitive</a:t>
            </a:r>
            <a:r>
              <a:rPr lang="es-MX" dirty="0"/>
              <a:t> </a:t>
            </a:r>
            <a:r>
              <a:rPr lang="es-MX" dirty="0" err="1"/>
              <a:t>leaps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abstraction</a:t>
            </a:r>
            <a:r>
              <a:rPr lang="es-MX" dirty="0"/>
              <a:t> </a:t>
            </a:r>
            <a:r>
              <a:rPr lang="es-MX" dirty="0" err="1"/>
              <a:t>level</a:t>
            </a:r>
            <a:r>
              <a:rPr lang="es-MX" dirty="0"/>
              <a:t> to </a:t>
            </a:r>
            <a:r>
              <a:rPr lang="es-MX" dirty="0" err="1"/>
              <a:t>another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843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10.1.1 </a:t>
            </a:r>
            <a:r>
              <a:rPr lang="es-MX" dirty="0" err="1"/>
              <a:t>Design</a:t>
            </a:r>
            <a:r>
              <a:rPr lang="es-MX" dirty="0"/>
              <a:t> as a </a:t>
            </a:r>
            <a:r>
              <a:rPr lang="es-MX" dirty="0" err="1"/>
              <a:t>learning</a:t>
            </a:r>
            <a:r>
              <a:rPr lang="es-MX" dirty="0"/>
              <a:t> </a:t>
            </a:r>
            <a:r>
              <a:rPr lang="es-MX" dirty="0" err="1"/>
              <a:t>process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1579" y="2015732"/>
            <a:ext cx="4766341" cy="3450613"/>
          </a:xfrm>
        </p:spPr>
        <p:txBody>
          <a:bodyPr>
            <a:normAutofit/>
          </a:bodyPr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thus</a:t>
            </a:r>
            <a:r>
              <a:rPr lang="es-MX" dirty="0"/>
              <a:t> </a:t>
            </a:r>
            <a:r>
              <a:rPr lang="es-MX" dirty="0" err="1"/>
              <a:t>there</a:t>
            </a:r>
            <a:r>
              <a:rPr lang="es-MX" dirty="0"/>
              <a:t>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likely</a:t>
            </a:r>
            <a:r>
              <a:rPr lang="es-MX" dirty="0"/>
              <a:t> be </a:t>
            </a:r>
            <a:r>
              <a:rPr lang="es-MX" dirty="0" err="1"/>
              <a:t>many</a:t>
            </a:r>
            <a:r>
              <a:rPr lang="es-MX" dirty="0"/>
              <a:t> </a:t>
            </a:r>
            <a:r>
              <a:rPr lang="es-MX" dirty="0" err="1"/>
              <a:t>feedback</a:t>
            </a:r>
            <a:r>
              <a:rPr lang="es-MX" dirty="0"/>
              <a:t> </a:t>
            </a:r>
            <a:r>
              <a:rPr lang="es-MX" dirty="0" err="1"/>
              <a:t>loops</a:t>
            </a:r>
            <a:r>
              <a:rPr lang="es-MX" dirty="0"/>
              <a:t> and </a:t>
            </a:r>
            <a:r>
              <a:rPr lang="es-MX" dirty="0" err="1"/>
              <a:t>iterative</a:t>
            </a:r>
            <a:r>
              <a:rPr lang="es-MX" dirty="0"/>
              <a:t> </a:t>
            </a:r>
            <a:r>
              <a:rPr lang="es-MX" dirty="0" err="1"/>
              <a:t>cycles</a:t>
            </a:r>
            <a:r>
              <a:rPr lang="es-MX" dirty="0"/>
              <a:t>.</a:t>
            </a:r>
          </a:p>
          <a:p>
            <a:r>
              <a:rPr lang="es-MX" dirty="0"/>
              <a:t>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steps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changes</a:t>
            </a:r>
            <a:r>
              <a:rPr lang="es-MX" dirty="0"/>
              <a:t> </a:t>
            </a:r>
            <a:r>
              <a:rPr lang="es-MX" dirty="0" err="1"/>
              <a:t>enormously</a:t>
            </a:r>
            <a:r>
              <a:rPr lang="es-MX" dirty="0"/>
              <a:t> </a:t>
            </a:r>
            <a:r>
              <a:rPr lang="es-MX" dirty="0" err="1"/>
              <a:t>complicate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process</a:t>
            </a:r>
            <a:r>
              <a:rPr lang="es-MX" dirty="0"/>
              <a:t>.</a:t>
            </a:r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users</a:t>
            </a:r>
            <a:r>
              <a:rPr lang="es-MX" dirty="0"/>
              <a:t> </a:t>
            </a:r>
            <a:r>
              <a:rPr lang="es-MX" dirty="0" err="1"/>
              <a:t>defined</a:t>
            </a:r>
            <a:r>
              <a:rPr lang="es-MX" dirty="0"/>
              <a:t> new </a:t>
            </a:r>
            <a:r>
              <a:rPr lang="es-MX" dirty="0" err="1"/>
              <a:t>need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designers</a:t>
            </a:r>
            <a:r>
              <a:rPr lang="es-MX" dirty="0"/>
              <a:t> </a:t>
            </a:r>
            <a:r>
              <a:rPr lang="es-MX" dirty="0" err="1"/>
              <a:t>make</a:t>
            </a:r>
            <a:r>
              <a:rPr lang="es-MX" dirty="0"/>
              <a:t>  </a:t>
            </a:r>
            <a:r>
              <a:rPr lang="es-MX" dirty="0" err="1"/>
              <a:t>changes</a:t>
            </a:r>
            <a:r>
              <a:rPr lang="es-MX" dirty="0"/>
              <a:t>,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implementers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and </a:t>
            </a:r>
            <a:r>
              <a:rPr lang="es-MX" dirty="0" err="1"/>
              <a:t>fix</a:t>
            </a:r>
            <a:r>
              <a:rPr lang="es-MX" dirty="0"/>
              <a:t> </a:t>
            </a:r>
            <a:r>
              <a:rPr lang="es-MX" dirty="0" err="1"/>
              <a:t>defects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pic>
        <p:nvPicPr>
          <p:cNvPr id="5" name="Picture 2" descr="https://scontent-dfw1-1.xx.fbcdn.net/v/t34.0-12/13390804_10210251515628159_15277345_n.jpg?oh=468e20ecb656da434672d3f311ab6d16&amp;oe=575B3C2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2" b="11215"/>
          <a:stretch/>
        </p:blipFill>
        <p:spPr bwMode="auto">
          <a:xfrm>
            <a:off x="7076879" y="1835838"/>
            <a:ext cx="3977975" cy="437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81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10.1.2 </a:t>
            </a:r>
            <a:r>
              <a:rPr lang="es-MX" dirty="0" err="1"/>
              <a:t>Freezing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design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1580" y="2015732"/>
            <a:ext cx="4372446" cy="3450613"/>
          </a:xfrm>
        </p:spPr>
        <p:txBody>
          <a:bodyPr>
            <a:normAutofit fontScale="85000" lnSpcReduction="10000"/>
          </a:bodyPr>
          <a:lstStyle/>
          <a:p>
            <a:r>
              <a:rPr lang="es-MX" dirty="0" err="1"/>
              <a:t>Every</a:t>
            </a:r>
            <a:r>
              <a:rPr lang="es-MX" dirty="0"/>
              <a:t> new </a:t>
            </a:r>
            <a:r>
              <a:rPr lang="es-MX" dirty="0" err="1"/>
              <a:t>exposure</a:t>
            </a:r>
            <a:r>
              <a:rPr lang="es-MX" dirty="0"/>
              <a:t> leads to new </a:t>
            </a:r>
            <a:r>
              <a:rPr lang="es-MX" dirty="0" err="1"/>
              <a:t>knowledge</a:t>
            </a:r>
            <a:r>
              <a:rPr lang="es-MX" dirty="0"/>
              <a:t>, new ideas, and more </a:t>
            </a:r>
            <a:r>
              <a:rPr lang="es-MX" dirty="0" err="1"/>
              <a:t>changes</a:t>
            </a:r>
            <a:r>
              <a:rPr lang="es-MX" dirty="0"/>
              <a:t>.</a:t>
            </a:r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tricky</a:t>
            </a:r>
            <a:r>
              <a:rPr lang="es-MX" dirty="0"/>
              <a:t> </a:t>
            </a:r>
            <a:r>
              <a:rPr lang="es-MX" dirty="0" err="1"/>
              <a:t>problem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developers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to </a:t>
            </a:r>
            <a:r>
              <a:rPr lang="es-MX" dirty="0" err="1"/>
              <a:t>trucate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learning</a:t>
            </a:r>
            <a:r>
              <a:rPr lang="es-MX" dirty="0"/>
              <a:t> </a:t>
            </a:r>
            <a:r>
              <a:rPr lang="es-MX" dirty="0" err="1"/>
              <a:t>process</a:t>
            </a:r>
            <a:r>
              <a:rPr lang="es-MX" dirty="0"/>
              <a:t> at </a:t>
            </a:r>
            <a:r>
              <a:rPr lang="es-MX" dirty="0" err="1"/>
              <a:t>just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right</a:t>
            </a:r>
            <a:r>
              <a:rPr lang="es-MX" dirty="0"/>
              <a:t> </a:t>
            </a:r>
            <a:r>
              <a:rPr lang="es-MX" dirty="0" err="1"/>
              <a:t>point</a:t>
            </a:r>
            <a:r>
              <a:rPr lang="es-MX" dirty="0"/>
              <a:t> so </a:t>
            </a:r>
            <a:r>
              <a:rPr lang="es-MX" dirty="0" err="1"/>
              <a:t>that</a:t>
            </a:r>
            <a:r>
              <a:rPr lang="es-MX" dirty="0"/>
              <a:t> a </a:t>
            </a:r>
            <a:r>
              <a:rPr lang="es-MX" dirty="0" err="1"/>
              <a:t>suitable</a:t>
            </a:r>
            <a:r>
              <a:rPr lang="es-MX" dirty="0"/>
              <a:t> </a:t>
            </a:r>
            <a:r>
              <a:rPr lang="es-MX" dirty="0" err="1"/>
              <a:t>product</a:t>
            </a:r>
            <a:r>
              <a:rPr lang="es-MX" dirty="0"/>
              <a:t> can be </a:t>
            </a:r>
            <a:r>
              <a:rPr lang="es-MX" dirty="0" err="1"/>
              <a:t>delivered</a:t>
            </a:r>
            <a:r>
              <a:rPr lang="es-MX" dirty="0"/>
              <a:t> in a </a:t>
            </a:r>
            <a:r>
              <a:rPr lang="es-MX" dirty="0" err="1"/>
              <a:t>reasonable</a:t>
            </a:r>
            <a:r>
              <a:rPr lang="es-MX" dirty="0"/>
              <a:t> time and at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affordable</a:t>
            </a:r>
            <a:r>
              <a:rPr lang="es-MX" dirty="0"/>
              <a:t> </a:t>
            </a:r>
            <a:r>
              <a:rPr lang="es-MX" dirty="0" err="1"/>
              <a:t>cost</a:t>
            </a:r>
            <a:r>
              <a:rPr lang="es-MX" dirty="0"/>
              <a:t>.</a:t>
            </a:r>
          </a:p>
          <a:p>
            <a:r>
              <a:rPr lang="es-MX" dirty="0" err="1"/>
              <a:t>The</a:t>
            </a:r>
            <a:r>
              <a:rPr lang="es-MX" dirty="0"/>
              <a:t> PSP </a:t>
            </a:r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process</a:t>
            </a:r>
            <a:r>
              <a:rPr lang="es-MX" dirty="0"/>
              <a:t> can </a:t>
            </a:r>
            <a:r>
              <a:rPr lang="es-MX" dirty="0" err="1"/>
              <a:t>help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make</a:t>
            </a:r>
            <a:r>
              <a:rPr lang="es-MX" dirty="0"/>
              <a:t> </a:t>
            </a:r>
            <a:r>
              <a:rPr lang="es-MX" dirty="0" err="1"/>
              <a:t>accurate</a:t>
            </a:r>
            <a:r>
              <a:rPr lang="es-MX" dirty="0"/>
              <a:t> </a:t>
            </a:r>
            <a:r>
              <a:rPr lang="es-MX" dirty="0" err="1"/>
              <a:t>plans</a:t>
            </a:r>
            <a:r>
              <a:rPr lang="es-MX" dirty="0"/>
              <a:t> and </a:t>
            </a: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quality</a:t>
            </a:r>
            <a:r>
              <a:rPr lang="es-MX" dirty="0"/>
              <a:t> </a:t>
            </a:r>
            <a:r>
              <a:rPr lang="es-MX" dirty="0" err="1"/>
              <a:t>products</a:t>
            </a:r>
            <a:r>
              <a:rPr lang="es-MX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6311" b="23962"/>
          <a:stretch/>
        </p:blipFill>
        <p:spPr>
          <a:xfrm>
            <a:off x="7358722" y="2015732"/>
            <a:ext cx="4012081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4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9.1.2 </a:t>
            </a:r>
            <a:r>
              <a:rPr lang="es-MX" dirty="0" err="1"/>
              <a:t>the</a:t>
            </a:r>
            <a:r>
              <a:rPr lang="es-MX" dirty="0"/>
              <a:t> conceptual </a:t>
            </a:r>
            <a:r>
              <a:rPr lang="es-MX" dirty="0" err="1"/>
              <a:t>design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Focuse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hight</a:t>
            </a:r>
            <a:r>
              <a:rPr lang="es-MX" dirty="0"/>
              <a:t>- </a:t>
            </a:r>
            <a:r>
              <a:rPr lang="es-MX" dirty="0" err="1"/>
              <a:t>level</a:t>
            </a:r>
            <a:r>
              <a:rPr lang="es-MX" dirty="0"/>
              <a:t> </a:t>
            </a:r>
            <a:r>
              <a:rPr lang="es-MX" dirty="0" err="1"/>
              <a:t>issues</a:t>
            </a:r>
            <a:r>
              <a:rPr lang="es-MX" dirty="0"/>
              <a:t> </a:t>
            </a:r>
            <a:r>
              <a:rPr lang="es-MX" dirty="0" err="1"/>
              <a:t>unit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know</a:t>
            </a:r>
            <a:r>
              <a:rPr lang="es-MX" dirty="0"/>
              <a:t> </a:t>
            </a:r>
            <a:r>
              <a:rPr lang="es-MX" dirty="0" err="1"/>
              <a:t>enought</a:t>
            </a:r>
            <a:r>
              <a:rPr lang="es-MX" dirty="0"/>
              <a:t> to produce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overall</a:t>
            </a:r>
            <a:r>
              <a:rPr lang="es-MX" dirty="0"/>
              <a:t> conceptual </a:t>
            </a:r>
            <a:r>
              <a:rPr lang="es-MX" dirty="0" err="1"/>
              <a:t>design</a:t>
            </a:r>
            <a:r>
              <a:rPr lang="es-MX" dirty="0"/>
              <a:t>.</a:t>
            </a:r>
          </a:p>
          <a:p>
            <a:r>
              <a:rPr lang="es-MX" dirty="0">
                <a:sym typeface="Wingdings" panose="05000000000000000000" pitchFamily="2" charset="2"/>
              </a:rPr>
              <a:t>Complete and </a:t>
            </a:r>
            <a:r>
              <a:rPr lang="es-MX" dirty="0" err="1">
                <a:sym typeface="Wingdings" panose="05000000000000000000" pitchFamily="2" charset="2"/>
              </a:rPr>
              <a:t>document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the</a:t>
            </a:r>
            <a:r>
              <a:rPr lang="es-MX" dirty="0">
                <a:sym typeface="Wingdings" panose="05000000000000000000" pitchFamily="2" charset="2"/>
              </a:rPr>
              <a:t> conceptual </a:t>
            </a:r>
            <a:r>
              <a:rPr lang="es-MX" dirty="0" err="1">
                <a:sym typeface="Wingdings" panose="05000000000000000000" pitchFamily="2" charset="2"/>
              </a:rPr>
              <a:t>design</a:t>
            </a:r>
            <a:r>
              <a:rPr lang="es-MX" dirty="0">
                <a:sym typeface="Wingdings" panose="05000000000000000000" pitchFamily="2" charset="2"/>
              </a:rPr>
              <a:t>.</a:t>
            </a:r>
          </a:p>
          <a:p>
            <a:r>
              <a:rPr lang="es-MX" dirty="0" err="1">
                <a:sym typeface="Wingdings" panose="05000000000000000000" pitchFamily="2" charset="2"/>
              </a:rPr>
              <a:t>Now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make</a:t>
            </a:r>
            <a:r>
              <a:rPr lang="es-MX" dirty="0">
                <a:sym typeface="Wingdings" panose="05000000000000000000" pitchFamily="2" charset="2"/>
              </a:rPr>
              <a:t> and </a:t>
            </a:r>
            <a:r>
              <a:rPr lang="es-MX" dirty="0" err="1">
                <a:sym typeface="Wingdings" panose="05000000000000000000" pitchFamily="2" charset="2"/>
              </a:rPr>
              <a:t>document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your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development</a:t>
            </a:r>
            <a:r>
              <a:rPr lang="es-MX" dirty="0">
                <a:sym typeface="Wingdings" panose="05000000000000000000" pitchFamily="2" charset="2"/>
              </a:rPr>
              <a:t> plan.</a:t>
            </a:r>
          </a:p>
          <a:p>
            <a:r>
              <a:rPr lang="es-MX" dirty="0" err="1">
                <a:sym typeface="Wingdings" panose="05000000000000000000" pitchFamily="2" charset="2"/>
              </a:rPr>
              <a:t>An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immediate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objective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is</a:t>
            </a:r>
            <a:r>
              <a:rPr lang="es-MX" dirty="0">
                <a:sym typeface="Wingdings" panose="05000000000000000000" pitchFamily="2" charset="2"/>
              </a:rPr>
              <a:t> to test </a:t>
            </a:r>
            <a:r>
              <a:rPr lang="es-MX" dirty="0" err="1">
                <a:sym typeface="Wingdings" panose="05000000000000000000" pitchFamily="2" charset="2"/>
              </a:rPr>
              <a:t>the</a:t>
            </a:r>
            <a:r>
              <a:rPr lang="es-MX" dirty="0">
                <a:sym typeface="Wingdings" panose="05000000000000000000" pitchFamily="2" charset="2"/>
              </a:rPr>
              <a:t> conceptual </a:t>
            </a:r>
            <a:r>
              <a:rPr lang="es-MX" dirty="0" err="1">
                <a:sym typeface="Wingdings" panose="05000000000000000000" pitchFamily="2" charset="2"/>
              </a:rPr>
              <a:t>design</a:t>
            </a:r>
            <a:r>
              <a:rPr lang="es-MX" dirty="0">
                <a:sym typeface="Wingdings" panose="05000000000000000000" pitchFamily="2" charset="2"/>
              </a:rPr>
              <a:t>.</a:t>
            </a:r>
          </a:p>
          <a:p>
            <a:r>
              <a:rPr lang="es-MX" dirty="0" err="1">
                <a:sym typeface="Wingdings" panose="05000000000000000000" pitchFamily="2" charset="2"/>
              </a:rPr>
              <a:t>Satisfafield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yourself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that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th</a:t>
            </a:r>
            <a:r>
              <a:rPr lang="es-MX" dirty="0">
                <a:sym typeface="Wingdings" panose="05000000000000000000" pitchFamily="2" charset="2"/>
              </a:rPr>
              <a:t> conceptual </a:t>
            </a:r>
            <a:r>
              <a:rPr lang="es-MX" dirty="0" err="1">
                <a:sym typeface="Wingdings" panose="05000000000000000000" pitchFamily="2" charset="2"/>
              </a:rPr>
              <a:t>design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is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solid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 err="1">
                <a:sym typeface="Wingdings" panose="05000000000000000000" pitchFamily="2" charset="2"/>
              </a:rPr>
              <a:t>you</a:t>
            </a:r>
            <a:r>
              <a:rPr lang="es-MX" dirty="0">
                <a:sym typeface="Wingdings" panose="05000000000000000000" pitchFamily="2" charset="2"/>
              </a:rPr>
              <a:t> can </a:t>
            </a:r>
            <a:r>
              <a:rPr lang="es-MX" dirty="0" err="1">
                <a:sym typeface="Wingdings" panose="05000000000000000000" pitchFamily="2" charset="2"/>
              </a:rPr>
              <a:t>begin</a:t>
            </a:r>
            <a:r>
              <a:rPr lang="es-MX" dirty="0">
                <a:sym typeface="Wingdings" panose="05000000000000000000" pitchFamily="2" charset="2"/>
              </a:rPr>
              <a:t> to </a:t>
            </a:r>
            <a:r>
              <a:rPr lang="es-MX" dirty="0" err="1">
                <a:sym typeface="Wingdings" panose="05000000000000000000" pitchFamily="2" charset="2"/>
              </a:rPr>
              <a:t>focues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on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details</a:t>
            </a:r>
            <a:r>
              <a:rPr lang="es-MX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002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10.2 </a:t>
            </a:r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quality</a:t>
            </a:r>
            <a:br>
              <a:rPr lang="es-MX" dirty="0"/>
            </a:b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35" r="13823"/>
          <a:stretch/>
        </p:blipFill>
        <p:spPr>
          <a:xfrm rot="16200000">
            <a:off x="4149242" y="224355"/>
            <a:ext cx="3615398" cy="741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4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10.2 </a:t>
            </a:r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quality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91" r="40899"/>
          <a:stretch/>
        </p:blipFill>
        <p:spPr>
          <a:xfrm rot="16200000">
            <a:off x="5055871" y="-1005077"/>
            <a:ext cx="2394689" cy="81123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67937" t="9641" r="17269"/>
          <a:stretch/>
        </p:blipFill>
        <p:spPr>
          <a:xfrm rot="16200000">
            <a:off x="5906222" y="744432"/>
            <a:ext cx="844060" cy="82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8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10.2 </a:t>
            </a:r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quality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IBM</a:t>
            </a:r>
          </a:p>
          <a:p>
            <a:pPr lvl="1"/>
            <a:r>
              <a:rPr lang="es-MX" dirty="0" err="1"/>
              <a:t>During</a:t>
            </a:r>
            <a:r>
              <a:rPr lang="es-MX" dirty="0"/>
              <a:t> </a:t>
            </a:r>
            <a:r>
              <a:rPr lang="es-MX" dirty="0" err="1"/>
              <a:t>design</a:t>
            </a:r>
            <a:r>
              <a:rPr lang="es-MX" dirty="0"/>
              <a:t> 1.5</a:t>
            </a:r>
          </a:p>
          <a:p>
            <a:pPr lvl="1"/>
            <a:r>
              <a:rPr lang="es-MX" dirty="0"/>
              <a:t>Prior </a:t>
            </a:r>
            <a:r>
              <a:rPr lang="es-MX" dirty="0" err="1"/>
              <a:t>coding</a:t>
            </a:r>
            <a:r>
              <a:rPr lang="es-MX" dirty="0"/>
              <a:t> 1</a:t>
            </a:r>
          </a:p>
          <a:p>
            <a:pPr lvl="1"/>
            <a:r>
              <a:rPr lang="es-MX" dirty="0" err="1"/>
              <a:t>During</a:t>
            </a:r>
            <a:r>
              <a:rPr lang="es-MX" dirty="0"/>
              <a:t> </a:t>
            </a:r>
            <a:r>
              <a:rPr lang="es-MX" dirty="0" err="1"/>
              <a:t>coding</a:t>
            </a:r>
            <a:r>
              <a:rPr lang="es-MX" dirty="0"/>
              <a:t> 1.5</a:t>
            </a:r>
          </a:p>
          <a:p>
            <a:pPr lvl="1"/>
            <a:r>
              <a:rPr lang="es-MX" dirty="0"/>
              <a:t>Prior test 10</a:t>
            </a:r>
          </a:p>
          <a:p>
            <a:pPr lvl="1"/>
            <a:r>
              <a:rPr lang="es-MX" dirty="0" err="1"/>
              <a:t>During</a:t>
            </a:r>
            <a:r>
              <a:rPr lang="es-MX" dirty="0"/>
              <a:t> test 60</a:t>
            </a:r>
          </a:p>
          <a:p>
            <a:pPr lvl="1"/>
            <a:r>
              <a:rPr lang="es-MX" dirty="0"/>
              <a:t>In use 100</a:t>
            </a:r>
          </a:p>
        </p:txBody>
      </p:sp>
      <p:pic>
        <p:nvPicPr>
          <p:cNvPr id="2050" name="Picture 2" descr="https://scontent-dfw1-1.xx.fbcdn.net/v/t34.0-12/13414632_10210251585629909_1095401569_n.jpg?oh=64fdd9631919f2a3b7f3b26b4fe92e33&amp;oe=575B139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3" t="10254" r="31750" b="7285"/>
          <a:stretch/>
        </p:blipFill>
        <p:spPr bwMode="auto">
          <a:xfrm rot="16200000">
            <a:off x="4145329" y="-947910"/>
            <a:ext cx="3319978" cy="924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66634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143</TotalTime>
  <Words>358</Words>
  <Application>Microsoft Office PowerPoint</Application>
  <PresentationFormat>Panorámica</PresentationFormat>
  <Paragraphs>48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Galería</vt:lpstr>
      <vt:lpstr> PSP 2 Capitulo 10 software Design</vt:lpstr>
      <vt:lpstr>10 software design</vt:lpstr>
      <vt:lpstr>10.1 the design Process</vt:lpstr>
      <vt:lpstr>10.1.1 Design as a learning process</vt:lpstr>
      <vt:lpstr>10.1.2 Freezing the design</vt:lpstr>
      <vt:lpstr>9.1.2 the conceptual design</vt:lpstr>
      <vt:lpstr>10.2 Design quality </vt:lpstr>
      <vt:lpstr>10.2 Design quality</vt:lpstr>
      <vt:lpstr>10.2 Design quality</vt:lpstr>
      <vt:lpstr>10.2 Design 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 2 Capitulo 9  software quality management</dc:title>
  <dc:creator>equipo</dc:creator>
  <cp:lastModifiedBy>equipo</cp:lastModifiedBy>
  <cp:revision>17</cp:revision>
  <dcterms:created xsi:type="dcterms:W3CDTF">2016-06-01T17:18:07Z</dcterms:created>
  <dcterms:modified xsi:type="dcterms:W3CDTF">2016-06-08T19:06:01Z</dcterms:modified>
</cp:coreProperties>
</file>