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6"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A02BB2F8-C21D-4020-A942-D8138015F85B}" type="datetimeFigureOut">
              <a:rPr lang="es-MX" smtClean="0"/>
              <a:t>04/07/2016</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BB5271F8-099C-455F-81F1-178D0AE377ED}"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467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2BB2F8-C21D-4020-A942-D8138015F85B}" type="datetimeFigureOut">
              <a:rPr lang="es-MX" smtClean="0"/>
              <a:t>04/07/2016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5271F8-099C-455F-81F1-178D0AE377ED}"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183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2BB2F8-C21D-4020-A942-D8138015F85B}" type="datetimeFigureOut">
              <a:rPr lang="es-MX" smtClean="0"/>
              <a:t>04/07/2016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5271F8-099C-455F-81F1-178D0AE377ED}"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191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2BB2F8-C21D-4020-A942-D8138015F85B}" type="datetimeFigureOut">
              <a:rPr lang="es-MX" smtClean="0"/>
              <a:t>04/07/2016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5271F8-099C-455F-81F1-178D0AE377ED}"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511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02BB2F8-C21D-4020-A942-D8138015F85B}" type="datetimeFigureOut">
              <a:rPr lang="es-MX" smtClean="0"/>
              <a:t>04/07/2016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5271F8-099C-455F-81F1-178D0AE377ED}"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041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02BB2F8-C21D-4020-A942-D8138015F85B}" type="datetimeFigureOut">
              <a:rPr lang="es-MX" smtClean="0"/>
              <a:t>04/07/2016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5271F8-099C-455F-81F1-178D0AE377ED}"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023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02BB2F8-C21D-4020-A942-D8138015F85B}" type="datetimeFigureOut">
              <a:rPr lang="es-MX" smtClean="0"/>
              <a:t>04/07/2016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B5271F8-099C-455F-81F1-178D0AE377ED}"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3548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02BB2F8-C21D-4020-A942-D8138015F85B}" type="datetimeFigureOut">
              <a:rPr lang="es-MX" smtClean="0"/>
              <a:t>04/07/2016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B5271F8-099C-455F-81F1-178D0AE377ED}"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121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BB2F8-C21D-4020-A942-D8138015F85B}" type="datetimeFigureOut">
              <a:rPr lang="es-MX" smtClean="0"/>
              <a:t>04/07/2016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B5271F8-099C-455F-81F1-178D0AE377ED}" type="slidenum">
              <a:rPr lang="es-MX" smtClean="0"/>
              <a:t>‹Nº›</a:t>
            </a:fld>
            <a:endParaRPr lang="es-MX"/>
          </a:p>
        </p:txBody>
      </p:sp>
    </p:spTree>
    <p:extLst>
      <p:ext uri="{BB962C8B-B14F-4D97-AF65-F5344CB8AC3E}">
        <p14:creationId xmlns:p14="http://schemas.microsoft.com/office/powerpoint/2010/main" val="42361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A02BB2F8-C21D-4020-A942-D8138015F85B}" type="datetimeFigureOut">
              <a:rPr lang="es-MX" smtClean="0"/>
              <a:t>04/07/2016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5271F8-099C-455F-81F1-178D0AE377ED}"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792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02BB2F8-C21D-4020-A942-D8138015F85B}" type="datetimeFigureOut">
              <a:rPr lang="es-MX" smtClean="0"/>
              <a:t>04/07/2016</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BB5271F8-099C-455F-81F1-178D0AE377ED}"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828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02BB2F8-C21D-4020-A942-D8138015F85B}" type="datetimeFigureOut">
              <a:rPr lang="es-MX" smtClean="0"/>
              <a:t>04/07/2016</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5271F8-099C-455F-81F1-178D0AE377ED}"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4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err="1"/>
              <a:t>Chapter</a:t>
            </a:r>
            <a:r>
              <a:rPr lang="es-MX" dirty="0"/>
              <a:t> 12 </a:t>
            </a:r>
            <a:r>
              <a:rPr lang="es-MX" dirty="0" err="1"/>
              <a:t>design</a:t>
            </a:r>
            <a:r>
              <a:rPr lang="es-MX" dirty="0"/>
              <a:t> </a:t>
            </a:r>
            <a:r>
              <a:rPr lang="es-MX" dirty="0" err="1"/>
              <a:t>verification</a:t>
            </a:r>
            <a:endParaRPr lang="es-MX" dirty="0"/>
          </a:p>
        </p:txBody>
      </p:sp>
      <p:sp>
        <p:nvSpPr>
          <p:cNvPr id="3" name="Subtítulo 2"/>
          <p:cNvSpPr>
            <a:spLocks noGrp="1"/>
          </p:cNvSpPr>
          <p:nvPr>
            <p:ph type="subTitle" idx="1"/>
          </p:nvPr>
        </p:nvSpPr>
        <p:spPr/>
        <p:txBody>
          <a:bodyPr/>
          <a:lstStyle/>
          <a:p>
            <a:r>
              <a:rPr lang="es-MX"/>
              <a:t>Juan Alberto </a:t>
            </a:r>
            <a:r>
              <a:rPr lang="es-MX" dirty="0"/>
              <a:t>Gutiérrez Canto</a:t>
            </a:r>
          </a:p>
          <a:p>
            <a:r>
              <a:rPr lang="es-MX" dirty="0"/>
              <a:t>Mat.-24400063</a:t>
            </a:r>
          </a:p>
        </p:txBody>
      </p:sp>
    </p:spTree>
    <p:extLst>
      <p:ext uri="{BB962C8B-B14F-4D97-AF65-F5344CB8AC3E}">
        <p14:creationId xmlns:p14="http://schemas.microsoft.com/office/powerpoint/2010/main" val="379143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12.4.2 </a:t>
            </a:r>
            <a:r>
              <a:rPr lang="es-MX" dirty="0" err="1"/>
              <a:t>the</a:t>
            </a:r>
            <a:r>
              <a:rPr lang="es-MX" dirty="0"/>
              <a:t> </a:t>
            </a:r>
            <a:r>
              <a:rPr lang="es-MX" dirty="0" err="1"/>
              <a:t>cdata</a:t>
            </a:r>
            <a:r>
              <a:rPr lang="es-MX" dirty="0"/>
              <a:t> </a:t>
            </a:r>
            <a:r>
              <a:rPr lang="es-MX" dirty="0" err="1"/>
              <a:t>state</a:t>
            </a:r>
            <a:r>
              <a:rPr lang="es-MX" dirty="0"/>
              <a:t> machine </a:t>
            </a:r>
            <a:r>
              <a:rPr lang="es-MX" dirty="0" err="1"/>
              <a:t>example</a:t>
            </a:r>
            <a:endParaRPr lang="es-MX" dirty="0"/>
          </a:p>
        </p:txBody>
      </p:sp>
      <p:sp>
        <p:nvSpPr>
          <p:cNvPr id="3" name="Marcador de contenido 2"/>
          <p:cNvSpPr>
            <a:spLocks noGrp="1"/>
          </p:cNvSpPr>
          <p:nvPr>
            <p:ph idx="1"/>
          </p:nvPr>
        </p:nvSpPr>
        <p:spPr>
          <a:xfrm>
            <a:off x="1451578" y="1432802"/>
            <a:ext cx="9603275" cy="3450613"/>
          </a:xfrm>
        </p:spPr>
        <p:txBody>
          <a:bodyPr/>
          <a:lstStyle/>
          <a:p>
            <a:r>
              <a:rPr lang="es-MX" dirty="0"/>
              <a:t>Checar todos los posibles estados.</a:t>
            </a:r>
          </a:p>
          <a:p>
            <a:endParaRPr lang="es-MX" dirty="0"/>
          </a:p>
        </p:txBody>
      </p:sp>
      <p:pic>
        <p:nvPicPr>
          <p:cNvPr id="4"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10319" t="4245" r="17548" b="12194"/>
          <a:stretch/>
        </p:blipFill>
        <p:spPr>
          <a:xfrm>
            <a:off x="80009" y="1900645"/>
            <a:ext cx="5218821" cy="4522811"/>
          </a:xfrm>
          <a:prstGeom prst="rect">
            <a:avLst/>
          </a:prstGeo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22028" t="17667" r="9020" b="25333"/>
          <a:stretch/>
        </p:blipFill>
        <p:spPr>
          <a:xfrm>
            <a:off x="5669280" y="2045970"/>
            <a:ext cx="6320790" cy="3909060"/>
          </a:xfrm>
          <a:prstGeom prst="rect">
            <a:avLst/>
          </a:prstGeom>
        </p:spPr>
      </p:pic>
    </p:spTree>
    <p:extLst>
      <p:ext uri="{BB962C8B-B14F-4D97-AF65-F5344CB8AC3E}">
        <p14:creationId xmlns:p14="http://schemas.microsoft.com/office/powerpoint/2010/main" val="286517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12.4.2 </a:t>
            </a:r>
            <a:r>
              <a:rPr lang="es-MX" dirty="0" err="1"/>
              <a:t>the</a:t>
            </a:r>
            <a:r>
              <a:rPr lang="es-MX" dirty="0"/>
              <a:t> </a:t>
            </a:r>
            <a:r>
              <a:rPr lang="es-MX" dirty="0" err="1"/>
              <a:t>cdata</a:t>
            </a:r>
            <a:r>
              <a:rPr lang="es-MX" dirty="0"/>
              <a:t> </a:t>
            </a:r>
            <a:r>
              <a:rPr lang="es-MX" dirty="0" err="1"/>
              <a:t>state</a:t>
            </a:r>
            <a:r>
              <a:rPr lang="es-MX" dirty="0"/>
              <a:t> machine </a:t>
            </a:r>
            <a:r>
              <a:rPr lang="es-MX" dirty="0" err="1"/>
              <a:t>example</a:t>
            </a:r>
            <a:endParaRPr lang="es-MX" dirty="0"/>
          </a:p>
        </p:txBody>
      </p:sp>
      <p:pic>
        <p:nvPicPr>
          <p:cNvPr id="6" name="Marcador de contenido 5"/>
          <p:cNvPicPr>
            <a:picLocks noGrp="1" noChangeAspect="1"/>
          </p:cNvPicPr>
          <p:nvPr>
            <p:ph idx="1"/>
          </p:nvPr>
        </p:nvPicPr>
        <p:blipFill rotWithShape="1">
          <a:blip r:embed="rId2">
            <a:extLst>
              <a:ext uri="{28A0092B-C50C-407E-A947-70E740481C1C}">
                <a14:useLocalDpi xmlns:a14="http://schemas.microsoft.com/office/drawing/2010/main" val="0"/>
              </a:ext>
            </a:extLst>
          </a:blip>
          <a:srcRect l="4369" t="4177" r="4164" b="9342"/>
          <a:stretch/>
        </p:blipFill>
        <p:spPr>
          <a:xfrm>
            <a:off x="5760720" y="1971813"/>
            <a:ext cx="5760720" cy="4074657"/>
          </a:xfrm>
        </p:spPr>
      </p:pic>
      <p:pic>
        <p:nvPicPr>
          <p:cNvPr id="7"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10319" t="4245" r="17548" b="12194"/>
          <a:stretch/>
        </p:blipFill>
        <p:spPr>
          <a:xfrm>
            <a:off x="80009" y="1900645"/>
            <a:ext cx="5218821" cy="4522811"/>
          </a:xfrm>
          <a:prstGeom prst="rect">
            <a:avLst/>
          </a:prstGeom>
        </p:spPr>
      </p:pic>
      <p:sp>
        <p:nvSpPr>
          <p:cNvPr id="8" name="Marcador de contenido 2"/>
          <p:cNvSpPr txBox="1">
            <a:spLocks/>
          </p:cNvSpPr>
          <p:nvPr/>
        </p:nvSpPr>
        <p:spPr>
          <a:xfrm>
            <a:off x="1451578" y="143280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MX"/>
              <a:t>Checar ortogonalidad para los estados.</a:t>
            </a:r>
            <a:endParaRPr lang="es-MX" dirty="0"/>
          </a:p>
        </p:txBody>
      </p:sp>
    </p:spTree>
    <p:extLst>
      <p:ext uri="{BB962C8B-B14F-4D97-AF65-F5344CB8AC3E}">
        <p14:creationId xmlns:p14="http://schemas.microsoft.com/office/powerpoint/2010/main" val="2843793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12.4.2 </a:t>
            </a:r>
            <a:r>
              <a:rPr lang="es-MX" dirty="0" err="1"/>
              <a:t>the</a:t>
            </a:r>
            <a:r>
              <a:rPr lang="es-MX" dirty="0"/>
              <a:t> </a:t>
            </a:r>
            <a:r>
              <a:rPr lang="es-MX" dirty="0" err="1"/>
              <a:t>cdata</a:t>
            </a:r>
            <a:r>
              <a:rPr lang="es-MX" dirty="0"/>
              <a:t> </a:t>
            </a:r>
            <a:r>
              <a:rPr lang="es-MX" dirty="0" err="1"/>
              <a:t>state</a:t>
            </a:r>
            <a:r>
              <a:rPr lang="es-MX" dirty="0"/>
              <a:t> machine </a:t>
            </a:r>
            <a:r>
              <a:rPr lang="es-MX" dirty="0" err="1"/>
              <a:t>example</a:t>
            </a:r>
            <a:endParaRPr lang="es-MX" dirty="0"/>
          </a:p>
        </p:txBody>
      </p:sp>
      <p:sp>
        <p:nvSpPr>
          <p:cNvPr id="6" name="Marcador de contenido 5"/>
          <p:cNvSpPr>
            <a:spLocks noGrp="1"/>
          </p:cNvSpPr>
          <p:nvPr>
            <p:ph idx="1"/>
          </p:nvPr>
        </p:nvSpPr>
        <p:spPr>
          <a:xfrm>
            <a:off x="1451579" y="1329136"/>
            <a:ext cx="9603275" cy="3450613"/>
          </a:xfrm>
        </p:spPr>
        <p:txBody>
          <a:bodyPr/>
          <a:lstStyle/>
          <a:p>
            <a:r>
              <a:rPr lang="es-MX" dirty="0"/>
              <a:t>verificación de las transiciones de cada estado están completos y ortogonal</a:t>
            </a:r>
          </a:p>
        </p:txBody>
      </p:sp>
      <mc:AlternateContent xmlns:mc="http://schemas.openxmlformats.org/markup-compatibility/2006">
        <mc:Choice xmlns:a14="http://schemas.microsoft.com/office/drawing/2010/main" Requires="a14">
          <p:graphicFrame>
            <p:nvGraphicFramePr>
              <p:cNvPr id="5" name="Tabla 4"/>
              <p:cNvGraphicFramePr>
                <a:graphicFrameLocks noGrp="1"/>
              </p:cNvGraphicFramePr>
              <p:nvPr>
                <p:extLst>
                  <p:ext uri="{D42A27DB-BD31-4B8C-83A1-F6EECF244321}">
                    <p14:modId xmlns:p14="http://schemas.microsoft.com/office/powerpoint/2010/main" val="931556858"/>
                  </p:ext>
                </p:extLst>
              </p:nvPr>
            </p:nvGraphicFramePr>
            <p:xfrm>
              <a:off x="834389" y="1865184"/>
              <a:ext cx="10435592" cy="4843183"/>
            </p:xfrm>
            <a:graphic>
              <a:graphicData uri="http://schemas.openxmlformats.org/drawingml/2006/table">
                <a:tbl>
                  <a:tblPr firstRow="1" bandRow="1">
                    <a:tableStyleId>{5C22544A-7EE6-4342-B048-85BDC9FD1C3A}</a:tableStyleId>
                  </a:tblPr>
                  <a:tblGrid>
                    <a:gridCol w="813728">
                      <a:extLst>
                        <a:ext uri="{9D8B030D-6E8A-4147-A177-3AD203B41FA5}">
                          <a16:colId xmlns:a16="http://schemas.microsoft.com/office/drawing/2014/main" val="1817702302"/>
                        </a:ext>
                      </a:extLst>
                    </a:gridCol>
                    <a:gridCol w="742296">
                      <a:extLst>
                        <a:ext uri="{9D8B030D-6E8A-4147-A177-3AD203B41FA5}">
                          <a16:colId xmlns:a16="http://schemas.microsoft.com/office/drawing/2014/main" val="2206742000"/>
                        </a:ext>
                      </a:extLst>
                    </a:gridCol>
                    <a:gridCol w="1482843">
                      <a:extLst>
                        <a:ext uri="{9D8B030D-6E8A-4147-A177-3AD203B41FA5}">
                          <a16:colId xmlns:a16="http://schemas.microsoft.com/office/drawing/2014/main" val="2090714829"/>
                        </a:ext>
                      </a:extLst>
                    </a:gridCol>
                    <a:gridCol w="2370626">
                      <a:extLst>
                        <a:ext uri="{9D8B030D-6E8A-4147-A177-3AD203B41FA5}">
                          <a16:colId xmlns:a16="http://schemas.microsoft.com/office/drawing/2014/main" val="883079473"/>
                        </a:ext>
                      </a:extLst>
                    </a:gridCol>
                    <a:gridCol w="2370626">
                      <a:extLst>
                        <a:ext uri="{9D8B030D-6E8A-4147-A177-3AD203B41FA5}">
                          <a16:colId xmlns:a16="http://schemas.microsoft.com/office/drawing/2014/main" val="1408983981"/>
                        </a:ext>
                      </a:extLst>
                    </a:gridCol>
                    <a:gridCol w="2655473">
                      <a:extLst>
                        <a:ext uri="{9D8B030D-6E8A-4147-A177-3AD203B41FA5}">
                          <a16:colId xmlns:a16="http://schemas.microsoft.com/office/drawing/2014/main" val="421697280"/>
                        </a:ext>
                      </a:extLst>
                    </a:gridCol>
                  </a:tblGrid>
                  <a:tr h="176650">
                    <a:tc>
                      <a:txBody>
                        <a:bodyPr/>
                        <a:lstStyle/>
                        <a:p>
                          <a:r>
                            <a:rPr lang="es-MX" sz="800" dirty="0" err="1"/>
                            <a:t>Call</a:t>
                          </a:r>
                          <a:endParaRPr lang="es-MX" sz="800" dirty="0"/>
                        </a:p>
                      </a:txBody>
                      <a:tcPr/>
                    </a:tc>
                    <a:tc>
                      <a:txBody>
                        <a:bodyPr/>
                        <a:lstStyle/>
                        <a:p>
                          <a:r>
                            <a:rPr lang="es-MX" sz="800" dirty="0" err="1"/>
                            <a:t>EmptySet</a:t>
                          </a:r>
                          <a:endParaRPr lang="es-MX" sz="800" dirty="0"/>
                        </a:p>
                      </a:txBody>
                      <a:tcPr/>
                    </a:tc>
                    <a:tc>
                      <a:txBody>
                        <a:bodyPr/>
                        <a:lstStyle/>
                        <a:p>
                          <a:r>
                            <a:rPr lang="es-MX" sz="800" dirty="0" err="1"/>
                            <a:t>First</a:t>
                          </a:r>
                          <a:r>
                            <a:rPr lang="es-MX" sz="800" dirty="0"/>
                            <a:t>&amp;-</a:t>
                          </a:r>
                          <a:r>
                            <a:rPr lang="es-MX" sz="800" dirty="0" err="1"/>
                            <a:t>only</a:t>
                          </a:r>
                          <a:endParaRPr lang="es-MX" sz="800" dirty="0"/>
                        </a:p>
                      </a:txBody>
                      <a:tcPr/>
                    </a:tc>
                    <a:tc>
                      <a:txBody>
                        <a:bodyPr/>
                        <a:lstStyle/>
                        <a:p>
                          <a:r>
                            <a:rPr lang="es-MX" sz="800" dirty="0" err="1"/>
                            <a:t>FirstOfSeveral</a:t>
                          </a:r>
                          <a:endParaRPr lang="es-MX" sz="800" dirty="0"/>
                        </a:p>
                      </a:txBody>
                      <a:tcPr/>
                    </a:tc>
                    <a:tc>
                      <a:txBody>
                        <a:bodyPr/>
                        <a:lstStyle/>
                        <a:p>
                          <a:r>
                            <a:rPr lang="es-MX" sz="800" dirty="0" err="1"/>
                            <a:t>MiddleOfSeveral</a:t>
                          </a:r>
                          <a:endParaRPr lang="es-MX" sz="800" dirty="0"/>
                        </a:p>
                      </a:txBody>
                      <a:tcPr/>
                    </a:tc>
                    <a:tc>
                      <a:txBody>
                        <a:bodyPr/>
                        <a:lstStyle/>
                        <a:p>
                          <a:r>
                            <a:rPr lang="es-MX" sz="800" dirty="0" err="1"/>
                            <a:t>LastOfSeveral</a:t>
                          </a:r>
                          <a:endParaRPr lang="es-MX" sz="800" dirty="0"/>
                        </a:p>
                      </a:txBody>
                      <a:tcPr/>
                    </a:tc>
                    <a:extLst>
                      <a:ext uri="{0D108BD9-81ED-4DB2-BD59-A6C34878D82A}">
                        <a16:rowId xmlns:a16="http://schemas.microsoft.com/office/drawing/2014/main" val="765078359"/>
                      </a:ext>
                    </a:extLst>
                  </a:tr>
                  <a:tr h="176650">
                    <a:tc>
                      <a:txBody>
                        <a:bodyPr/>
                        <a:lstStyle/>
                        <a:p>
                          <a:r>
                            <a:rPr lang="es-MX" sz="800" dirty="0" err="1"/>
                            <a:t>Reset</a:t>
                          </a:r>
                          <a:endParaRPr lang="es-MX" sz="800" dirty="0"/>
                        </a:p>
                      </a:txBody>
                      <a:tcPr/>
                    </a:tc>
                    <a:tc>
                      <a:txBody>
                        <a:bodyPr/>
                        <a:lstStyle/>
                        <a:p>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extLst>
                      <a:ext uri="{0D108BD9-81ED-4DB2-BD59-A6C34878D82A}">
                        <a16:rowId xmlns:a16="http://schemas.microsoft.com/office/drawing/2014/main" val="3137268111"/>
                      </a:ext>
                    </a:extLst>
                  </a:tr>
                  <a:tr h="176650">
                    <a:tc>
                      <a:txBody>
                        <a:bodyPr/>
                        <a:lstStyle/>
                        <a:p>
                          <a:r>
                            <a:rPr lang="es-MX" sz="800" dirty="0"/>
                            <a:t>Clear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extLst>
                      <a:ext uri="{0D108BD9-81ED-4DB2-BD59-A6C34878D82A}">
                        <a16:rowId xmlns:a16="http://schemas.microsoft.com/office/drawing/2014/main" val="2798960482"/>
                      </a:ext>
                    </a:extLst>
                  </a:tr>
                  <a:tr h="176650">
                    <a:tc>
                      <a:txBody>
                        <a:bodyPr/>
                        <a:lstStyle/>
                        <a:p>
                          <a:r>
                            <a:rPr lang="es-MX" sz="800" dirty="0" err="1"/>
                            <a:t>Empty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MiddleOfSeveral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LastOfSeveral</a:t>
                          </a:r>
                          <a:endParaRPr lang="es-MX" sz="800" dirty="0"/>
                        </a:p>
                      </a:txBody>
                      <a:tcPr/>
                    </a:tc>
                    <a:extLst>
                      <a:ext uri="{0D108BD9-81ED-4DB2-BD59-A6C34878D82A}">
                        <a16:rowId xmlns:a16="http://schemas.microsoft.com/office/drawing/2014/main" val="2241409919"/>
                      </a:ext>
                    </a:extLst>
                  </a:tr>
                  <a:tr h="176650">
                    <a:tc>
                      <a:txBody>
                        <a:bodyPr/>
                        <a:lstStyle/>
                        <a:p>
                          <a:r>
                            <a:rPr lang="es-MX" sz="800" dirty="0" err="1"/>
                            <a:t>Last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MiddleOfSeveral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LastOfSeveral</a:t>
                          </a:r>
                          <a:endParaRPr lang="es-MX" sz="800" dirty="0"/>
                        </a:p>
                      </a:txBody>
                      <a:tcPr/>
                    </a:tc>
                    <a:extLst>
                      <a:ext uri="{0D108BD9-81ED-4DB2-BD59-A6C34878D82A}">
                        <a16:rowId xmlns:a16="http://schemas.microsoft.com/office/drawing/2014/main" val="1399315411"/>
                      </a:ext>
                    </a:extLst>
                  </a:tr>
                  <a:tr h="176650">
                    <a:tc>
                      <a:txBody>
                        <a:bodyPr/>
                        <a:lstStyle/>
                        <a:p>
                          <a:r>
                            <a:rPr lang="es-MX" sz="800" dirty="0"/>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MiddleOfSeveral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LastOfSeveral</a:t>
                          </a:r>
                          <a:endParaRPr lang="es-MX" sz="800" dirty="0"/>
                        </a:p>
                      </a:txBody>
                      <a:tcPr/>
                    </a:tc>
                    <a:extLst>
                      <a:ext uri="{0D108BD9-81ED-4DB2-BD59-A6C34878D82A}">
                        <a16:rowId xmlns:a16="http://schemas.microsoft.com/office/drawing/2014/main" val="825407671"/>
                      </a:ext>
                    </a:extLst>
                  </a:tr>
                  <a:tr h="176650">
                    <a:tc>
                      <a:txBody>
                        <a:bodyPr/>
                        <a:lstStyle/>
                        <a:p>
                          <a:r>
                            <a:rPr lang="es-MX" sz="800" dirty="0"/>
                            <a:t>Position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MiddleOfSeveral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LastOfSeveral</a:t>
                          </a:r>
                          <a:endParaRPr lang="es-MX" sz="800" dirty="0"/>
                        </a:p>
                      </a:txBody>
                      <a:tcPr/>
                    </a:tc>
                    <a:extLst>
                      <a:ext uri="{0D108BD9-81ED-4DB2-BD59-A6C34878D82A}">
                        <a16:rowId xmlns:a16="http://schemas.microsoft.com/office/drawing/2014/main" val="1010862436"/>
                      </a:ext>
                    </a:extLst>
                  </a:tr>
                  <a:tr h="728383">
                    <a:tc>
                      <a:txBody>
                        <a:bodyPr/>
                        <a:lstStyle/>
                        <a:p>
                          <a:r>
                            <a:rPr lang="es-MX" sz="800" dirty="0" err="1"/>
                            <a:t>MemberSet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p>
                          <a:endParaRPr lang="es-MX" sz="800" dirty="0"/>
                        </a:p>
                      </a:txBody>
                      <a:tcPr/>
                    </a:tc>
                    <a:tc>
                      <a:txBody>
                        <a:bodyPr/>
                        <a:lstStyle/>
                        <a:p>
                          <a:r>
                            <a:rPr lang="es-MX" sz="800" dirty="0"/>
                            <a:t>D in </a:t>
                          </a:r>
                          <a:r>
                            <a:rPr lang="es-MX" sz="800" dirty="0" err="1"/>
                            <a:t>first</a:t>
                          </a:r>
                          <a:r>
                            <a:rPr lang="es-MX" sz="800" dirty="0"/>
                            <a:t> position</a:t>
                          </a:r>
                          <a:r>
                            <a:rPr lang="es-MX" sz="800" baseline="0" dirty="0"/>
                            <a:t>: </a:t>
                          </a:r>
                          <a:r>
                            <a:rPr lang="es-MX" sz="800" dirty="0" err="1"/>
                            <a:t>FirstOfSeveral</a:t>
                          </a:r>
                          <a:r>
                            <a:rPr lang="es-MX" sz="800" dirty="0"/>
                            <a:t>:</a:t>
                          </a:r>
                        </a:p>
                        <a:p>
                          <a:pPr/>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a:t>D</a:t>
                          </a:r>
                          <a:r>
                            <a:rPr lang="es-MX" sz="800" baseline="0" dirty="0"/>
                            <a:t> in </a:t>
                          </a:r>
                          <a:r>
                            <a:rPr lang="es-MX" sz="800" baseline="0" dirty="0" err="1"/>
                            <a:t>middle</a:t>
                          </a:r>
                          <a:r>
                            <a:rPr lang="es-MX" sz="800" baseline="0" dirty="0"/>
                            <a:t> position</a:t>
                          </a:r>
                          <a:r>
                            <a:rPr lang="es-MX" sz="800" dirty="0"/>
                            <a:t>:</a:t>
                          </a:r>
                          <a:r>
                            <a:rPr lang="es-MX" sz="800" baseline="0" dirty="0"/>
                            <a:t> </a:t>
                          </a:r>
                          <a:r>
                            <a:rPr lang="es-MX" sz="800" dirty="0" err="1"/>
                            <a:t>MiddleOfSeveral</a:t>
                          </a:r>
                          <a:endParaRPr lang="es-MX" sz="800" dirty="0"/>
                        </a:p>
                        <a:p>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a:t>(D in </a:t>
                          </a:r>
                          <a:r>
                            <a:rPr lang="es-MX" sz="800" dirty="0" err="1"/>
                            <a:t>last</a:t>
                          </a:r>
                          <a:r>
                            <a:rPr lang="es-MX" sz="800" dirty="0"/>
                            <a:t> position</a:t>
                          </a:r>
                          <a:r>
                            <a:rPr lang="es-MX" sz="800" baseline="0" dirty="0"/>
                            <a:t> </a:t>
                          </a:r>
                          <a14:m>
                            <m:oMath xmlns:m="http://schemas.openxmlformats.org/officeDocument/2006/math">
                              <m:r>
                                <a:rPr lang="es-MX" sz="800" i="1" smtClean="0">
                                  <a:latin typeface="Cambria Math" panose="02040503050406030204" pitchFamily="18" charset="0"/>
                                  <a:ea typeface="Cambria Math" panose="02040503050406030204" pitchFamily="18" charset="0"/>
                                </a:rPr>
                                <m:t>∪</m:t>
                              </m:r>
                            </m:oMath>
                          </a14:m>
                          <a:r>
                            <a:rPr lang="es-MX" sz="800" dirty="0"/>
                            <a:t> !</a:t>
                          </a:r>
                          <a:r>
                            <a:rPr lang="es-MX" sz="800" dirty="0" err="1"/>
                            <a:t>member</a:t>
                          </a:r>
                          <a:r>
                            <a:rPr lang="es-MX" sz="800" dirty="0"/>
                            <a:t>):</a:t>
                          </a:r>
                          <a:r>
                            <a:rPr lang="es-MX" sz="800" baseline="0" dirty="0"/>
                            <a:t> </a:t>
                          </a:r>
                          <a:r>
                            <a:rPr lang="es-MX" sz="800" dirty="0" err="1"/>
                            <a:t>LastOfSeveral</a:t>
                          </a:r>
                          <a:endParaRPr lang="es-MX" sz="800" dirty="0"/>
                        </a:p>
                      </a:txBody>
                      <a:tcPr/>
                    </a:tc>
                    <a:tc>
                      <a:txBody>
                        <a:bodyPr/>
                        <a:lstStyle/>
                        <a:p>
                          <a:r>
                            <a:rPr lang="es-MX" sz="800" dirty="0"/>
                            <a:t>D in </a:t>
                          </a:r>
                          <a:r>
                            <a:rPr lang="es-MX" sz="800" dirty="0" err="1"/>
                            <a:t>first</a:t>
                          </a:r>
                          <a:r>
                            <a:rPr lang="es-MX" sz="800" dirty="0"/>
                            <a:t> position</a:t>
                          </a:r>
                          <a:r>
                            <a:rPr lang="es-MX" sz="800" baseline="0" dirty="0"/>
                            <a:t>: </a:t>
                          </a:r>
                          <a:r>
                            <a:rPr lang="es-MX" sz="800" dirty="0" err="1"/>
                            <a:t>FirstOfSeveral</a:t>
                          </a:r>
                          <a:r>
                            <a:rPr lang="es-MX" sz="800" dirty="0"/>
                            <a:t>:</a:t>
                          </a:r>
                        </a:p>
                        <a:p>
                          <a:pPr/>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a:t>D</a:t>
                          </a:r>
                          <a:r>
                            <a:rPr lang="es-MX" sz="800" baseline="0" dirty="0"/>
                            <a:t> in </a:t>
                          </a:r>
                          <a:r>
                            <a:rPr lang="es-MX" sz="800" baseline="0" dirty="0" err="1"/>
                            <a:t>middle</a:t>
                          </a:r>
                          <a:r>
                            <a:rPr lang="es-MX" sz="800" baseline="0" dirty="0"/>
                            <a:t> position</a:t>
                          </a:r>
                          <a:r>
                            <a:rPr lang="es-MX" sz="800" dirty="0"/>
                            <a:t>:</a:t>
                          </a:r>
                          <a:r>
                            <a:rPr lang="es-MX" sz="800" baseline="0" dirty="0"/>
                            <a:t> </a:t>
                          </a:r>
                          <a:r>
                            <a:rPr lang="es-MX" sz="800" dirty="0" err="1"/>
                            <a:t>MiddleOfSeveral</a:t>
                          </a:r>
                          <a:endParaRPr lang="es-MX" sz="800" dirty="0"/>
                        </a:p>
                        <a:p>
                          <a:pPr/>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a:t>(D in </a:t>
                          </a:r>
                          <a:r>
                            <a:rPr lang="es-MX" sz="800" dirty="0" err="1"/>
                            <a:t>last</a:t>
                          </a:r>
                          <a:r>
                            <a:rPr lang="es-MX" sz="800" dirty="0"/>
                            <a:t> position</a:t>
                          </a:r>
                          <a:r>
                            <a:rPr lang="es-MX" sz="800" baseline="0" dirty="0"/>
                            <a:t> </a:t>
                          </a:r>
                          <a14:m>
                            <m:oMath xmlns:m="http://schemas.openxmlformats.org/officeDocument/2006/math">
                              <m:r>
                                <a:rPr lang="es-MX" sz="800" i="1" smtClean="0">
                                  <a:latin typeface="Cambria Math" panose="02040503050406030204" pitchFamily="18" charset="0"/>
                                  <a:ea typeface="Cambria Math" panose="02040503050406030204" pitchFamily="18" charset="0"/>
                                </a:rPr>
                                <m:t>∪</m:t>
                              </m:r>
                            </m:oMath>
                          </a14:m>
                          <a:r>
                            <a:rPr lang="es-MX" sz="800" dirty="0"/>
                            <a:t> !</a:t>
                          </a:r>
                          <a:r>
                            <a:rPr lang="es-MX" sz="800" dirty="0" err="1"/>
                            <a:t>member</a:t>
                          </a:r>
                          <a:r>
                            <a:rPr lang="es-MX" sz="800" dirty="0"/>
                            <a:t>):</a:t>
                          </a:r>
                          <a:r>
                            <a:rPr lang="es-MX" sz="800" baseline="0" dirty="0"/>
                            <a:t> </a:t>
                          </a:r>
                          <a:r>
                            <a:rPr lang="es-MX" sz="800" dirty="0" err="1"/>
                            <a:t>LastOfSeveral</a:t>
                          </a:r>
                          <a:endParaRPr lang="es-MX" sz="800" dirty="0"/>
                        </a:p>
                      </a:txBody>
                      <a:tcPr/>
                    </a:tc>
                    <a:tc>
                      <a:txBody>
                        <a:bodyPr/>
                        <a:lstStyle/>
                        <a:p>
                          <a:r>
                            <a:rPr lang="es-MX" sz="800" dirty="0"/>
                            <a:t>D in </a:t>
                          </a:r>
                          <a:r>
                            <a:rPr lang="es-MX" sz="800" dirty="0" err="1"/>
                            <a:t>first</a:t>
                          </a:r>
                          <a:r>
                            <a:rPr lang="es-MX" sz="800" dirty="0"/>
                            <a:t> position</a:t>
                          </a:r>
                          <a:r>
                            <a:rPr lang="es-MX" sz="800" baseline="0" dirty="0"/>
                            <a:t>: </a:t>
                          </a:r>
                          <a:r>
                            <a:rPr lang="es-MX" sz="800" dirty="0" err="1"/>
                            <a:t>FirstOfSeveral</a:t>
                          </a:r>
                          <a:r>
                            <a:rPr lang="es-MX" sz="800" dirty="0"/>
                            <a:t>:</a:t>
                          </a:r>
                        </a:p>
                        <a:p>
                          <a:pPr/>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a:t>D</a:t>
                          </a:r>
                          <a:r>
                            <a:rPr lang="es-MX" sz="800" baseline="0" dirty="0"/>
                            <a:t> in </a:t>
                          </a:r>
                          <a:r>
                            <a:rPr lang="es-MX" sz="800" baseline="0" dirty="0" err="1"/>
                            <a:t>middle</a:t>
                          </a:r>
                          <a:r>
                            <a:rPr lang="es-MX" sz="800" baseline="0" dirty="0"/>
                            <a:t> position</a:t>
                          </a:r>
                          <a:r>
                            <a:rPr lang="es-MX" sz="800" dirty="0"/>
                            <a:t>: </a:t>
                          </a:r>
                          <a:r>
                            <a:rPr lang="es-MX" sz="800" dirty="0" err="1"/>
                            <a:t>MiddleOfSeveral</a:t>
                          </a:r>
                          <a:endParaRPr lang="es-MX" sz="800" dirty="0"/>
                        </a:p>
                        <a:p>
                          <a:pPr/>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a:t>(D in </a:t>
                          </a:r>
                          <a:r>
                            <a:rPr lang="es-MX" sz="800" dirty="0" err="1"/>
                            <a:t>last</a:t>
                          </a:r>
                          <a:r>
                            <a:rPr lang="es-MX" sz="800" dirty="0"/>
                            <a:t> position</a:t>
                          </a:r>
                          <a:r>
                            <a:rPr lang="es-MX" sz="800" baseline="0" dirty="0"/>
                            <a:t> </a:t>
                          </a:r>
                          <a14:m>
                            <m:oMath xmlns:m="http://schemas.openxmlformats.org/officeDocument/2006/math">
                              <m:r>
                                <a:rPr lang="es-MX" sz="800" i="1" smtClean="0">
                                  <a:latin typeface="Cambria Math" panose="02040503050406030204" pitchFamily="18" charset="0"/>
                                  <a:ea typeface="Cambria Math" panose="02040503050406030204" pitchFamily="18" charset="0"/>
                                </a:rPr>
                                <m:t>∪</m:t>
                              </m:r>
                            </m:oMath>
                          </a14:m>
                          <a:r>
                            <a:rPr lang="es-MX" sz="800" dirty="0"/>
                            <a:t> !</a:t>
                          </a:r>
                          <a:r>
                            <a:rPr lang="es-MX" sz="800" dirty="0" err="1"/>
                            <a:t>member</a:t>
                          </a:r>
                          <a:r>
                            <a:rPr lang="es-MX" sz="800" dirty="0"/>
                            <a:t>): </a:t>
                          </a:r>
                          <a:r>
                            <a:rPr lang="es-MX" sz="800" dirty="0" err="1"/>
                            <a:t>LastOfSeveral</a:t>
                          </a:r>
                          <a:endParaRPr lang="es-MX" sz="800" dirty="0"/>
                        </a:p>
                      </a:txBody>
                      <a:tcPr/>
                    </a:tc>
                    <a:extLst>
                      <a:ext uri="{0D108BD9-81ED-4DB2-BD59-A6C34878D82A}">
                        <a16:rowId xmlns:a16="http://schemas.microsoft.com/office/drawing/2014/main" val="129348514"/>
                      </a:ext>
                    </a:extLst>
                  </a:tr>
                  <a:tr h="507661">
                    <a:tc>
                      <a:txBody>
                        <a:bodyPr/>
                        <a:lstStyle/>
                        <a:p>
                          <a:r>
                            <a:rPr lang="es-MX" sz="800" dirty="0" err="1"/>
                            <a:t>StepForward</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p>
                          <a:endParaRPr lang="es-MX" sz="800" dirty="0"/>
                        </a:p>
                      </a:txBody>
                      <a:tcPr/>
                    </a:tc>
                    <a:tc>
                      <a:txBody>
                        <a:bodyPr/>
                        <a:lstStyle/>
                        <a:p>
                          <a:r>
                            <a:rPr lang="es-MX" sz="800" dirty="0"/>
                            <a:t>N&gt;2: </a:t>
                          </a:r>
                          <a:r>
                            <a:rPr lang="es-MX" sz="800" dirty="0" err="1"/>
                            <a:t>MiddleOfSeveral</a:t>
                          </a:r>
                          <a:endParaRPr lang="es-MX" sz="800" dirty="0"/>
                        </a:p>
                        <a:p>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a:t>N==2  </a:t>
                          </a:r>
                          <a:r>
                            <a:rPr lang="es-MX" sz="800" dirty="0" err="1"/>
                            <a:t>LastOfSeveral</a:t>
                          </a:r>
                          <a:endParaRPr lang="es-MX" sz="800" dirty="0"/>
                        </a:p>
                      </a:txBody>
                      <a:tcPr/>
                    </a:tc>
                    <a:tc>
                      <a:txBody>
                        <a:bodyPr/>
                        <a:lstStyle/>
                        <a:p>
                          <a:r>
                            <a:rPr lang="es-MX" sz="800" dirty="0" err="1"/>
                            <a:t>ListPositon</a:t>
                          </a:r>
                          <a:r>
                            <a:rPr lang="es-MX" sz="800" baseline="0" dirty="0"/>
                            <a:t> &lt;N-1</a:t>
                          </a:r>
                          <a:r>
                            <a:rPr lang="es-MX" sz="800" dirty="0"/>
                            <a:t>:</a:t>
                          </a:r>
                          <a:r>
                            <a:rPr lang="es-MX" sz="800" baseline="0" dirty="0"/>
                            <a:t> </a:t>
                          </a:r>
                          <a:r>
                            <a:rPr lang="es-MX" sz="800" dirty="0" err="1"/>
                            <a:t>MiddleOfSeveral</a:t>
                          </a:r>
                          <a:endParaRPr lang="es-MX" sz="800" dirty="0"/>
                        </a:p>
                        <a:p>
                          <a:pPr/>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err="1"/>
                            <a:t>ListPosition</a:t>
                          </a:r>
                          <a:r>
                            <a:rPr lang="es-MX" sz="800" dirty="0"/>
                            <a:t> ==N-1:</a:t>
                          </a:r>
                          <a:r>
                            <a:rPr lang="es-MX" sz="800" baseline="0" dirty="0"/>
                            <a:t> </a:t>
                          </a:r>
                          <a:r>
                            <a:rPr lang="es-MX" sz="800" dirty="0" err="1"/>
                            <a:t>LastOfSeveral</a:t>
                          </a:r>
                          <a:endParaRPr lang="es-MX" sz="800" dirty="0"/>
                        </a:p>
                        <a:p>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LastOfSeveral</a:t>
                          </a:r>
                          <a:endParaRPr lang="es-MX" sz="800" dirty="0"/>
                        </a:p>
                        <a:p>
                          <a:endParaRPr lang="es-MX" sz="800" dirty="0"/>
                        </a:p>
                      </a:txBody>
                      <a:tcPr/>
                    </a:tc>
                    <a:extLst>
                      <a:ext uri="{0D108BD9-81ED-4DB2-BD59-A6C34878D82A}">
                        <a16:rowId xmlns:a16="http://schemas.microsoft.com/office/drawing/2014/main" val="3649776253"/>
                      </a:ext>
                    </a:extLst>
                  </a:tr>
                  <a:tr h="397300">
                    <a:tc>
                      <a:txBody>
                        <a:bodyPr/>
                        <a:lstStyle/>
                        <a:p>
                          <a:r>
                            <a:rPr lang="es-MX" sz="800" dirty="0" err="1"/>
                            <a:t>StepBackard</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p>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tc>
                      <a:txBody>
                        <a:bodyPr/>
                        <a:lstStyle/>
                        <a:p>
                          <a:r>
                            <a:rPr lang="es-MX" sz="800" dirty="0" err="1"/>
                            <a:t>ListPositon</a:t>
                          </a:r>
                          <a:r>
                            <a:rPr lang="es-MX" sz="800" baseline="0" dirty="0"/>
                            <a:t> ==2</a:t>
                          </a:r>
                          <a:r>
                            <a:rPr lang="es-MX" sz="800" dirty="0"/>
                            <a:t>: </a:t>
                          </a:r>
                          <a:r>
                            <a:rPr lang="es-MX" sz="800" dirty="0" err="1"/>
                            <a:t>FirstOfSeveral</a:t>
                          </a:r>
                          <a:endParaRPr lang="es-MX" sz="800" dirty="0"/>
                        </a:p>
                        <a:p>
                          <a:pPr/>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err="1"/>
                            <a:t>ListPosition</a:t>
                          </a:r>
                          <a:r>
                            <a:rPr lang="es-MX" sz="800" dirty="0"/>
                            <a:t> &gt;2: </a:t>
                          </a:r>
                          <a:r>
                            <a:rPr lang="es-MX" sz="800" dirty="0" err="1"/>
                            <a:t>MiddleOfSeveral</a:t>
                          </a:r>
                          <a:endParaRPr lang="es-MX" sz="800" dirty="0"/>
                        </a:p>
                      </a:txBody>
                      <a:tcPr/>
                    </a:tc>
                    <a:tc>
                      <a:txBody>
                        <a:bodyPr/>
                        <a:lstStyle/>
                        <a:p>
                          <a:r>
                            <a:rPr lang="es-MX" sz="800" dirty="0"/>
                            <a:t>N==2: </a:t>
                          </a:r>
                          <a:r>
                            <a:rPr lang="es-MX" sz="800" dirty="0" err="1"/>
                            <a:t>FirstOfSeveral</a:t>
                          </a:r>
                          <a:endParaRPr lang="es-MX" sz="800" dirty="0"/>
                        </a:p>
                        <a:p>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a:t>N&gt;2: </a:t>
                          </a:r>
                          <a:r>
                            <a:rPr lang="es-MX" sz="800" dirty="0" err="1"/>
                            <a:t>MiddleOfSeveral</a:t>
                          </a:r>
                          <a:endParaRPr lang="es-MX" sz="800" dirty="0"/>
                        </a:p>
                      </a:txBody>
                      <a:tcPr/>
                    </a:tc>
                    <a:extLst>
                      <a:ext uri="{0D108BD9-81ED-4DB2-BD59-A6C34878D82A}">
                        <a16:rowId xmlns:a16="http://schemas.microsoft.com/office/drawing/2014/main" val="2465559911"/>
                      </a:ext>
                    </a:extLst>
                  </a:tr>
                  <a:tr h="176650">
                    <a:tc>
                      <a:txBody>
                        <a:bodyPr/>
                        <a:lstStyle/>
                        <a:p>
                          <a:r>
                            <a:rPr lang="es-MX" sz="800" dirty="0" err="1"/>
                            <a:t>Push</a:t>
                          </a:r>
                          <a:endParaRPr lang="es-MX" sz="800" dirty="0"/>
                        </a:p>
                      </a:txBody>
                      <a:tcPr/>
                    </a:tc>
                    <a:tc>
                      <a:txBody>
                        <a:bodyPr/>
                        <a:lstStyle/>
                        <a:p>
                          <a:r>
                            <a:rPr lang="es-MX" sz="800" dirty="0" err="1"/>
                            <a:t>Fist&amp;Only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extLst>
                      <a:ext uri="{0D108BD9-81ED-4DB2-BD59-A6C34878D82A}">
                        <a16:rowId xmlns:a16="http://schemas.microsoft.com/office/drawing/2014/main" val="2808373564"/>
                      </a:ext>
                    </a:extLst>
                  </a:tr>
                  <a:tr h="397300">
                    <a:tc>
                      <a:txBody>
                        <a:bodyPr/>
                        <a:lstStyle/>
                        <a:p>
                          <a:r>
                            <a:rPr lang="es-MX" sz="800" dirty="0"/>
                            <a:t>Pop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p>
                          <a:endParaRPr lang="es-MX" sz="800" dirty="0"/>
                        </a:p>
                      </a:txBody>
                      <a:tcPr/>
                    </a:tc>
                    <a:tc>
                      <a:txBody>
                        <a:bodyPr/>
                        <a:lstStyle/>
                        <a:p>
                          <a:r>
                            <a:rPr lang="es-MX" sz="800" dirty="0"/>
                            <a:t>N=2: </a:t>
                          </a:r>
                          <a:r>
                            <a:rPr lang="es-MX" sz="800" dirty="0" err="1"/>
                            <a:t>First&amp;Only</a:t>
                          </a:r>
                          <a:endParaRPr lang="es-MX" sz="800" dirty="0"/>
                        </a:p>
                        <a:p>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a:t>N&gt;2: </a:t>
                          </a:r>
                          <a:r>
                            <a:rPr lang="es-MX" sz="800" dirty="0" err="1"/>
                            <a:t>FistOfSeveral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extLst>
                      <a:ext uri="{0D108BD9-81ED-4DB2-BD59-A6C34878D82A}">
                        <a16:rowId xmlns:a16="http://schemas.microsoft.com/office/drawing/2014/main" val="488171690"/>
                      </a:ext>
                    </a:extLst>
                  </a:tr>
                  <a:tr h="397300">
                    <a:tc>
                      <a:txBody>
                        <a:bodyPr/>
                        <a:lstStyle/>
                        <a:p>
                          <a:r>
                            <a:rPr lang="es-MX" sz="800" dirty="0" err="1"/>
                            <a:t>AddSet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txBody>
                      <a:tcPr/>
                    </a:tc>
                    <a:tc>
                      <a:txBody>
                        <a:bodyPr/>
                        <a:lstStyle/>
                        <a:p>
                          <a:r>
                            <a:rPr lang="es-MX" sz="800" dirty="0"/>
                            <a:t>D </a:t>
                          </a:r>
                          <a:r>
                            <a:rPr lang="es-MX" sz="800" dirty="0" err="1"/>
                            <a:t>member</a:t>
                          </a:r>
                          <a:r>
                            <a:rPr lang="es-MX" sz="800" dirty="0"/>
                            <a:t>: </a:t>
                          </a:r>
                          <a:r>
                            <a:rPr lang="es-MX" sz="800" dirty="0" err="1"/>
                            <a:t>First&amp;Only</a:t>
                          </a:r>
                          <a:endParaRPr lang="es-MX" sz="800" dirty="0"/>
                        </a:p>
                        <a:p>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a:t>D</a:t>
                          </a:r>
                          <a:r>
                            <a:rPr lang="es-MX" sz="800" baseline="0" dirty="0"/>
                            <a:t> !</a:t>
                          </a:r>
                          <a:r>
                            <a:rPr lang="es-MX" sz="800" baseline="0" dirty="0" err="1"/>
                            <a:t>member</a:t>
                          </a:r>
                          <a:r>
                            <a:rPr lang="es-MX" sz="800" baseline="0" dirty="0"/>
                            <a:t>: </a:t>
                          </a:r>
                          <a:r>
                            <a:rPr lang="es-MX" sz="800" baseline="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extLst>
                      <a:ext uri="{0D108BD9-81ED-4DB2-BD59-A6C34878D82A}">
                        <a16:rowId xmlns:a16="http://schemas.microsoft.com/office/drawing/2014/main" val="1294202137"/>
                      </a:ext>
                    </a:extLst>
                  </a:tr>
                  <a:tr h="397300">
                    <a:tc>
                      <a:txBody>
                        <a:bodyPr/>
                        <a:lstStyle/>
                        <a:p>
                          <a:r>
                            <a:rPr lang="es-MX" sz="800" dirty="0" err="1"/>
                            <a:t>SubstractSet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r>
                            <a:rPr lang="es-MX" sz="800" dirty="0"/>
                            <a:t>D </a:t>
                          </a:r>
                          <a:r>
                            <a:rPr lang="es-MX" sz="800" dirty="0" err="1"/>
                            <a:t>member</a:t>
                          </a:r>
                          <a:r>
                            <a:rPr lang="es-MX" sz="800" dirty="0"/>
                            <a:t>: </a:t>
                          </a:r>
                          <a:r>
                            <a:rPr lang="es-MX" sz="800" dirty="0" err="1"/>
                            <a:t>EmptySet</a:t>
                          </a:r>
                          <a:endParaRPr lang="es-MX" sz="800" dirty="0"/>
                        </a:p>
                        <a:p>
                          <a:pPr/>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a:t>D</a:t>
                          </a:r>
                          <a:r>
                            <a:rPr lang="es-MX" sz="800" baseline="0" dirty="0"/>
                            <a:t> !</a:t>
                          </a:r>
                          <a:r>
                            <a:rPr lang="es-MX" sz="800" baseline="0" dirty="0" err="1"/>
                            <a:t>member</a:t>
                          </a:r>
                          <a:r>
                            <a:rPr lang="es-MX" sz="800" baseline="0" dirty="0"/>
                            <a:t>: </a:t>
                          </a:r>
                          <a:r>
                            <a:rPr lang="es-MX" sz="800" baseline="0" dirty="0" err="1"/>
                            <a:t>Firs&amp;Only</a:t>
                          </a:r>
                          <a:endParaRPr lang="es-MX" sz="800" dirty="0"/>
                        </a:p>
                      </a:txBody>
                      <a:tcPr/>
                    </a:tc>
                    <a:tc>
                      <a:txBody>
                        <a:bodyPr/>
                        <a:lstStyle/>
                        <a:p>
                          <a:r>
                            <a:rPr lang="es-MX" sz="800" dirty="0"/>
                            <a:t>D </a:t>
                          </a:r>
                          <a:r>
                            <a:rPr lang="es-MX" sz="800" dirty="0" err="1"/>
                            <a:t>member</a:t>
                          </a:r>
                          <a:r>
                            <a:rPr lang="es-MX" sz="800" baseline="0" dirty="0"/>
                            <a:t> and N=2: </a:t>
                          </a:r>
                          <a:r>
                            <a:rPr lang="es-MX" sz="800" dirty="0" err="1"/>
                            <a:t>First&amp;Only</a:t>
                          </a:r>
                          <a:endParaRPr lang="es-MX" sz="800" dirty="0"/>
                        </a:p>
                        <a:p>
                          <a:pPr/>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a:t>(D</a:t>
                          </a:r>
                          <a:r>
                            <a:rPr lang="es-MX" sz="800" baseline="0" dirty="0"/>
                            <a:t> !</a:t>
                          </a:r>
                          <a:r>
                            <a:rPr lang="es-MX" sz="800" baseline="0" dirty="0" err="1"/>
                            <a:t>member</a:t>
                          </a:r>
                          <a:r>
                            <a:rPr lang="es-MX" sz="800" baseline="0" dirty="0"/>
                            <a:t> </a:t>
                          </a:r>
                          <a14:m>
                            <m:oMath xmlns:m="http://schemas.openxmlformats.org/officeDocument/2006/math">
                              <m:r>
                                <a:rPr lang="es-MX" sz="800" i="1" smtClean="0">
                                  <a:latin typeface="Cambria Math" panose="02040503050406030204" pitchFamily="18" charset="0"/>
                                  <a:ea typeface="Cambria Math" panose="02040503050406030204" pitchFamily="18" charset="0"/>
                                </a:rPr>
                                <m:t>∪</m:t>
                              </m:r>
                            </m:oMath>
                          </a14:m>
                          <a:r>
                            <a:rPr lang="es-MX" sz="800" dirty="0"/>
                            <a:t> N&gt;2): </a:t>
                          </a:r>
                          <a:r>
                            <a:rPr lang="es-MX" sz="800" dirty="0" err="1"/>
                            <a:t>FistOfSeveral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tc>
                      <a:txBody>
                        <a:bodyPr/>
                        <a:lstStyle/>
                        <a:p>
                          <a:r>
                            <a:rPr lang="es-MX" sz="800" dirty="0"/>
                            <a:t>D </a:t>
                          </a:r>
                          <a:r>
                            <a:rPr lang="es-MX" sz="800" dirty="0" err="1"/>
                            <a:t>member</a:t>
                          </a:r>
                          <a:r>
                            <a:rPr lang="es-MX" sz="800" baseline="0" dirty="0"/>
                            <a:t> and N=2: </a:t>
                          </a:r>
                          <a:r>
                            <a:rPr lang="es-MX" sz="800" dirty="0" err="1"/>
                            <a:t>First&amp;Only</a:t>
                          </a:r>
                          <a:endParaRPr lang="es-MX" sz="800" dirty="0"/>
                        </a:p>
                        <a:p>
                          <a:pPr/>
                          <a14:m>
                            <m:oMathPara xmlns:m="http://schemas.openxmlformats.org/officeDocument/2006/math">
                              <m:oMathParaPr>
                                <m:jc m:val="centerGroup"/>
                              </m:oMathParaPr>
                              <m:oMath xmlns:m="http://schemas.openxmlformats.org/officeDocument/2006/math">
                                <m:r>
                                  <a:rPr lang="es-MX" sz="800" i="1" smtClean="0">
                                    <a:latin typeface="Cambria Math" panose="02040503050406030204" pitchFamily="18" charset="0"/>
                                    <a:ea typeface="Cambria Math" panose="02040503050406030204" pitchFamily="18" charset="0"/>
                                  </a:rPr>
                                  <m:t>∪</m:t>
                                </m:r>
                              </m:oMath>
                            </m:oMathPara>
                          </a14:m>
                          <a:endParaRPr lang="es-MX" sz="800" dirty="0"/>
                        </a:p>
                        <a:p>
                          <a:r>
                            <a:rPr lang="es-MX" sz="800" dirty="0"/>
                            <a:t>(D</a:t>
                          </a:r>
                          <a:r>
                            <a:rPr lang="es-MX" sz="800" baseline="0" dirty="0"/>
                            <a:t> !</a:t>
                          </a:r>
                          <a:r>
                            <a:rPr lang="es-MX" sz="800" baseline="0" dirty="0" err="1"/>
                            <a:t>member</a:t>
                          </a:r>
                          <a:r>
                            <a:rPr lang="es-MX" sz="800" baseline="0" dirty="0"/>
                            <a:t> </a:t>
                          </a:r>
                          <a14:m>
                            <m:oMath xmlns:m="http://schemas.openxmlformats.org/officeDocument/2006/math">
                              <m:r>
                                <a:rPr lang="es-MX" sz="800" i="1" smtClean="0">
                                  <a:latin typeface="Cambria Math" panose="02040503050406030204" pitchFamily="18" charset="0"/>
                                  <a:ea typeface="Cambria Math" panose="02040503050406030204" pitchFamily="18" charset="0"/>
                                </a:rPr>
                                <m:t>∪</m:t>
                              </m:r>
                            </m:oMath>
                          </a14:m>
                          <a:r>
                            <a:rPr lang="es-MX" sz="800" dirty="0"/>
                            <a:t> N&gt;2): </a:t>
                          </a:r>
                          <a:r>
                            <a:rPr lang="es-MX" sz="800" dirty="0" err="1"/>
                            <a:t>FistOfSeveral</a:t>
                          </a:r>
                          <a:endParaRPr lang="es-MX" sz="800" dirty="0"/>
                        </a:p>
                      </a:txBody>
                      <a:tcPr/>
                    </a:tc>
                    <a:extLst>
                      <a:ext uri="{0D108BD9-81ED-4DB2-BD59-A6C34878D82A}">
                        <a16:rowId xmlns:a16="http://schemas.microsoft.com/office/drawing/2014/main" val="240668977"/>
                      </a:ext>
                    </a:extLst>
                  </a:tr>
                </a:tbl>
              </a:graphicData>
            </a:graphic>
          </p:graphicFrame>
        </mc:Choice>
        <mc:Fallback>
          <p:graphicFrame>
            <p:nvGraphicFramePr>
              <p:cNvPr id="5" name="Tabla 4"/>
              <p:cNvGraphicFramePr>
                <a:graphicFrameLocks noGrp="1"/>
              </p:cNvGraphicFramePr>
              <p:nvPr>
                <p:extLst>
                  <p:ext uri="{D42A27DB-BD31-4B8C-83A1-F6EECF244321}">
                    <p14:modId xmlns:p14="http://schemas.microsoft.com/office/powerpoint/2010/main" val="931556858"/>
                  </p:ext>
                </p:extLst>
              </p:nvPr>
            </p:nvGraphicFramePr>
            <p:xfrm>
              <a:off x="834389" y="1865184"/>
              <a:ext cx="10435592" cy="4843183"/>
            </p:xfrm>
            <a:graphic>
              <a:graphicData uri="http://schemas.openxmlformats.org/drawingml/2006/table">
                <a:tbl>
                  <a:tblPr firstRow="1" bandRow="1">
                    <a:tableStyleId>{5C22544A-7EE6-4342-B048-85BDC9FD1C3A}</a:tableStyleId>
                  </a:tblPr>
                  <a:tblGrid>
                    <a:gridCol w="813728">
                      <a:extLst>
                        <a:ext uri="{9D8B030D-6E8A-4147-A177-3AD203B41FA5}">
                          <a16:colId xmlns:a16="http://schemas.microsoft.com/office/drawing/2014/main" val="1817702302"/>
                        </a:ext>
                      </a:extLst>
                    </a:gridCol>
                    <a:gridCol w="742296">
                      <a:extLst>
                        <a:ext uri="{9D8B030D-6E8A-4147-A177-3AD203B41FA5}">
                          <a16:colId xmlns:a16="http://schemas.microsoft.com/office/drawing/2014/main" val="2206742000"/>
                        </a:ext>
                      </a:extLst>
                    </a:gridCol>
                    <a:gridCol w="1482843">
                      <a:extLst>
                        <a:ext uri="{9D8B030D-6E8A-4147-A177-3AD203B41FA5}">
                          <a16:colId xmlns:a16="http://schemas.microsoft.com/office/drawing/2014/main" val="2090714829"/>
                        </a:ext>
                      </a:extLst>
                    </a:gridCol>
                    <a:gridCol w="2370626">
                      <a:extLst>
                        <a:ext uri="{9D8B030D-6E8A-4147-A177-3AD203B41FA5}">
                          <a16:colId xmlns:a16="http://schemas.microsoft.com/office/drawing/2014/main" val="883079473"/>
                        </a:ext>
                      </a:extLst>
                    </a:gridCol>
                    <a:gridCol w="2370626">
                      <a:extLst>
                        <a:ext uri="{9D8B030D-6E8A-4147-A177-3AD203B41FA5}">
                          <a16:colId xmlns:a16="http://schemas.microsoft.com/office/drawing/2014/main" val="1408983981"/>
                        </a:ext>
                      </a:extLst>
                    </a:gridCol>
                    <a:gridCol w="2655473">
                      <a:extLst>
                        <a:ext uri="{9D8B030D-6E8A-4147-A177-3AD203B41FA5}">
                          <a16:colId xmlns:a16="http://schemas.microsoft.com/office/drawing/2014/main" val="421697280"/>
                        </a:ext>
                      </a:extLst>
                    </a:gridCol>
                  </a:tblGrid>
                  <a:tr h="213360">
                    <a:tc>
                      <a:txBody>
                        <a:bodyPr/>
                        <a:lstStyle/>
                        <a:p>
                          <a:r>
                            <a:rPr lang="es-MX" sz="800" dirty="0" err="1"/>
                            <a:t>Call</a:t>
                          </a:r>
                          <a:endParaRPr lang="es-MX" sz="800" dirty="0"/>
                        </a:p>
                      </a:txBody>
                      <a:tcPr/>
                    </a:tc>
                    <a:tc>
                      <a:txBody>
                        <a:bodyPr/>
                        <a:lstStyle/>
                        <a:p>
                          <a:r>
                            <a:rPr lang="es-MX" sz="800" dirty="0" err="1"/>
                            <a:t>EmptySet</a:t>
                          </a:r>
                          <a:endParaRPr lang="es-MX" sz="800" dirty="0"/>
                        </a:p>
                      </a:txBody>
                      <a:tcPr/>
                    </a:tc>
                    <a:tc>
                      <a:txBody>
                        <a:bodyPr/>
                        <a:lstStyle/>
                        <a:p>
                          <a:r>
                            <a:rPr lang="es-MX" sz="800" dirty="0" err="1"/>
                            <a:t>First</a:t>
                          </a:r>
                          <a:r>
                            <a:rPr lang="es-MX" sz="800" dirty="0"/>
                            <a:t>&amp;-</a:t>
                          </a:r>
                          <a:r>
                            <a:rPr lang="es-MX" sz="800" dirty="0" err="1"/>
                            <a:t>only</a:t>
                          </a:r>
                          <a:endParaRPr lang="es-MX" sz="800" dirty="0"/>
                        </a:p>
                      </a:txBody>
                      <a:tcPr/>
                    </a:tc>
                    <a:tc>
                      <a:txBody>
                        <a:bodyPr/>
                        <a:lstStyle/>
                        <a:p>
                          <a:r>
                            <a:rPr lang="es-MX" sz="800" dirty="0" err="1"/>
                            <a:t>FirstOfSeveral</a:t>
                          </a:r>
                          <a:endParaRPr lang="es-MX" sz="800" dirty="0"/>
                        </a:p>
                      </a:txBody>
                      <a:tcPr/>
                    </a:tc>
                    <a:tc>
                      <a:txBody>
                        <a:bodyPr/>
                        <a:lstStyle/>
                        <a:p>
                          <a:r>
                            <a:rPr lang="es-MX" sz="800" dirty="0" err="1"/>
                            <a:t>MiddleOfSeveral</a:t>
                          </a:r>
                          <a:endParaRPr lang="es-MX" sz="800" dirty="0"/>
                        </a:p>
                      </a:txBody>
                      <a:tcPr/>
                    </a:tc>
                    <a:tc>
                      <a:txBody>
                        <a:bodyPr/>
                        <a:lstStyle/>
                        <a:p>
                          <a:r>
                            <a:rPr lang="es-MX" sz="800" dirty="0" err="1"/>
                            <a:t>LastOfSeveral</a:t>
                          </a:r>
                          <a:endParaRPr lang="es-MX" sz="800" dirty="0"/>
                        </a:p>
                      </a:txBody>
                      <a:tcPr/>
                    </a:tc>
                    <a:extLst>
                      <a:ext uri="{0D108BD9-81ED-4DB2-BD59-A6C34878D82A}">
                        <a16:rowId xmlns:a16="http://schemas.microsoft.com/office/drawing/2014/main" val="765078359"/>
                      </a:ext>
                    </a:extLst>
                  </a:tr>
                  <a:tr h="213360">
                    <a:tc>
                      <a:txBody>
                        <a:bodyPr/>
                        <a:lstStyle/>
                        <a:p>
                          <a:r>
                            <a:rPr lang="es-MX" sz="800" dirty="0" err="1"/>
                            <a:t>Reset</a:t>
                          </a:r>
                          <a:endParaRPr lang="es-MX" sz="800" dirty="0"/>
                        </a:p>
                      </a:txBody>
                      <a:tcPr/>
                    </a:tc>
                    <a:tc>
                      <a:txBody>
                        <a:bodyPr/>
                        <a:lstStyle/>
                        <a:p>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extLst>
                      <a:ext uri="{0D108BD9-81ED-4DB2-BD59-A6C34878D82A}">
                        <a16:rowId xmlns:a16="http://schemas.microsoft.com/office/drawing/2014/main" val="3137268111"/>
                      </a:ext>
                    </a:extLst>
                  </a:tr>
                  <a:tr h="213360">
                    <a:tc>
                      <a:txBody>
                        <a:bodyPr/>
                        <a:lstStyle/>
                        <a:p>
                          <a:r>
                            <a:rPr lang="es-MX" sz="800" dirty="0"/>
                            <a:t>Clear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extLst>
                      <a:ext uri="{0D108BD9-81ED-4DB2-BD59-A6C34878D82A}">
                        <a16:rowId xmlns:a16="http://schemas.microsoft.com/office/drawing/2014/main" val="2798960482"/>
                      </a:ext>
                    </a:extLst>
                  </a:tr>
                  <a:tr h="213360">
                    <a:tc>
                      <a:txBody>
                        <a:bodyPr/>
                        <a:lstStyle/>
                        <a:p>
                          <a:r>
                            <a:rPr lang="es-MX" sz="800" dirty="0" err="1"/>
                            <a:t>Empty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MiddleOfSeveral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LastOfSeveral</a:t>
                          </a:r>
                          <a:endParaRPr lang="es-MX" sz="800" dirty="0"/>
                        </a:p>
                      </a:txBody>
                      <a:tcPr/>
                    </a:tc>
                    <a:extLst>
                      <a:ext uri="{0D108BD9-81ED-4DB2-BD59-A6C34878D82A}">
                        <a16:rowId xmlns:a16="http://schemas.microsoft.com/office/drawing/2014/main" val="2241409919"/>
                      </a:ext>
                    </a:extLst>
                  </a:tr>
                  <a:tr h="213360">
                    <a:tc>
                      <a:txBody>
                        <a:bodyPr/>
                        <a:lstStyle/>
                        <a:p>
                          <a:r>
                            <a:rPr lang="es-MX" sz="800" dirty="0" err="1"/>
                            <a:t>Last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MiddleOfSeveral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LastOfSeveral</a:t>
                          </a:r>
                          <a:endParaRPr lang="es-MX" sz="800" dirty="0"/>
                        </a:p>
                      </a:txBody>
                      <a:tcPr/>
                    </a:tc>
                    <a:extLst>
                      <a:ext uri="{0D108BD9-81ED-4DB2-BD59-A6C34878D82A}">
                        <a16:rowId xmlns:a16="http://schemas.microsoft.com/office/drawing/2014/main" val="1399315411"/>
                      </a:ext>
                    </a:extLst>
                  </a:tr>
                  <a:tr h="213360">
                    <a:tc>
                      <a:txBody>
                        <a:bodyPr/>
                        <a:lstStyle/>
                        <a:p>
                          <a:r>
                            <a:rPr lang="es-MX" sz="800" dirty="0"/>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MiddleOfSeveral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LastOfSeveral</a:t>
                          </a:r>
                          <a:endParaRPr lang="es-MX" sz="800" dirty="0"/>
                        </a:p>
                      </a:txBody>
                      <a:tcPr/>
                    </a:tc>
                    <a:extLst>
                      <a:ext uri="{0D108BD9-81ED-4DB2-BD59-A6C34878D82A}">
                        <a16:rowId xmlns:a16="http://schemas.microsoft.com/office/drawing/2014/main" val="825407671"/>
                      </a:ext>
                    </a:extLst>
                  </a:tr>
                  <a:tr h="213360">
                    <a:tc>
                      <a:txBody>
                        <a:bodyPr/>
                        <a:lstStyle/>
                        <a:p>
                          <a:r>
                            <a:rPr lang="es-MX" sz="800" dirty="0"/>
                            <a:t>Position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MiddleOfSeveral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LastOfSeveral</a:t>
                          </a:r>
                          <a:endParaRPr lang="es-MX" sz="800" dirty="0"/>
                        </a:p>
                      </a:txBody>
                      <a:tcPr/>
                    </a:tc>
                    <a:extLst>
                      <a:ext uri="{0D108BD9-81ED-4DB2-BD59-A6C34878D82A}">
                        <a16:rowId xmlns:a16="http://schemas.microsoft.com/office/drawing/2014/main" val="1010862436"/>
                      </a:ext>
                    </a:extLst>
                  </a:tr>
                  <a:tr h="728383">
                    <a:tc>
                      <a:txBody>
                        <a:bodyPr/>
                        <a:lstStyle/>
                        <a:p>
                          <a:r>
                            <a:rPr lang="es-MX" sz="800" dirty="0" err="1"/>
                            <a:t>MemberSet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p>
                          <a:endParaRPr lang="es-MX" sz="800" dirty="0"/>
                        </a:p>
                      </a:txBody>
                      <a:tcPr/>
                    </a:tc>
                    <a:tc>
                      <a:txBody>
                        <a:bodyPr/>
                        <a:lstStyle/>
                        <a:p>
                          <a:endParaRPr lang="es-MX"/>
                        </a:p>
                      </a:txBody>
                      <a:tcPr>
                        <a:blipFill>
                          <a:blip r:embed="rId2"/>
                          <a:stretch>
                            <a:fillRect l="-128535" t="-205000" r="-213111" b="-360833"/>
                          </a:stretch>
                        </a:blipFill>
                      </a:tcPr>
                    </a:tc>
                    <a:tc>
                      <a:txBody>
                        <a:bodyPr/>
                        <a:lstStyle/>
                        <a:p>
                          <a:endParaRPr lang="es-MX"/>
                        </a:p>
                      </a:txBody>
                      <a:tcPr>
                        <a:blipFill>
                          <a:blip r:embed="rId2"/>
                          <a:stretch>
                            <a:fillRect l="-228535" t="-205000" r="-113111" b="-360833"/>
                          </a:stretch>
                        </a:blipFill>
                      </a:tcPr>
                    </a:tc>
                    <a:tc>
                      <a:txBody>
                        <a:bodyPr/>
                        <a:lstStyle/>
                        <a:p>
                          <a:endParaRPr lang="es-MX"/>
                        </a:p>
                      </a:txBody>
                      <a:tcPr>
                        <a:blipFill>
                          <a:blip r:embed="rId2"/>
                          <a:stretch>
                            <a:fillRect l="-293119" t="-205000" r="-917" b="-360833"/>
                          </a:stretch>
                        </a:blipFill>
                      </a:tcPr>
                    </a:tc>
                    <a:extLst>
                      <a:ext uri="{0D108BD9-81ED-4DB2-BD59-A6C34878D82A}">
                        <a16:rowId xmlns:a16="http://schemas.microsoft.com/office/drawing/2014/main" val="129348514"/>
                      </a:ext>
                    </a:extLst>
                  </a:tr>
                  <a:tr h="579120">
                    <a:tc>
                      <a:txBody>
                        <a:bodyPr/>
                        <a:lstStyle/>
                        <a:p>
                          <a:r>
                            <a:rPr lang="es-MX" sz="800" dirty="0" err="1"/>
                            <a:t>StepForward</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p>
                          <a:endParaRPr lang="es-MX" sz="800" dirty="0"/>
                        </a:p>
                      </a:txBody>
                      <a:tcPr/>
                    </a:tc>
                    <a:tc>
                      <a:txBody>
                        <a:bodyPr/>
                        <a:lstStyle/>
                        <a:p>
                          <a:endParaRPr lang="es-MX"/>
                        </a:p>
                      </a:txBody>
                      <a:tcPr>
                        <a:blipFill>
                          <a:blip r:embed="rId2"/>
                          <a:stretch>
                            <a:fillRect l="-128535" t="-385263" r="-213111" b="-355789"/>
                          </a:stretch>
                        </a:blipFill>
                      </a:tcPr>
                    </a:tc>
                    <a:tc>
                      <a:txBody>
                        <a:bodyPr/>
                        <a:lstStyle/>
                        <a:p>
                          <a:endParaRPr lang="es-MX"/>
                        </a:p>
                      </a:txBody>
                      <a:tcPr>
                        <a:blipFill>
                          <a:blip r:embed="rId2"/>
                          <a:stretch>
                            <a:fillRect l="-228535" t="-385263" r="-113111" b="-35578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LastOfSeveral</a:t>
                          </a:r>
                          <a:endParaRPr lang="es-MX" sz="800" dirty="0"/>
                        </a:p>
                        <a:p>
                          <a:endParaRPr lang="es-MX" sz="800" dirty="0"/>
                        </a:p>
                      </a:txBody>
                      <a:tcPr/>
                    </a:tc>
                    <a:extLst>
                      <a:ext uri="{0D108BD9-81ED-4DB2-BD59-A6C34878D82A}">
                        <a16:rowId xmlns:a16="http://schemas.microsoft.com/office/drawing/2014/main" val="3649776253"/>
                      </a:ext>
                    </a:extLst>
                  </a:tr>
                  <a:tr h="457200">
                    <a:tc>
                      <a:txBody>
                        <a:bodyPr/>
                        <a:lstStyle/>
                        <a:p>
                          <a:r>
                            <a:rPr lang="es-MX" sz="800" dirty="0" err="1"/>
                            <a:t>StepBackard</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p>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tc>
                      <a:txBody>
                        <a:bodyPr/>
                        <a:lstStyle/>
                        <a:p>
                          <a:endParaRPr lang="es-MX"/>
                        </a:p>
                      </a:txBody>
                      <a:tcPr>
                        <a:blipFill>
                          <a:blip r:embed="rId2"/>
                          <a:stretch>
                            <a:fillRect l="-228535" t="-606579" r="-113111" b="-344737"/>
                          </a:stretch>
                        </a:blipFill>
                      </a:tcPr>
                    </a:tc>
                    <a:tc>
                      <a:txBody>
                        <a:bodyPr/>
                        <a:lstStyle/>
                        <a:p>
                          <a:endParaRPr lang="es-MX"/>
                        </a:p>
                      </a:txBody>
                      <a:tcPr>
                        <a:blipFill>
                          <a:blip r:embed="rId2"/>
                          <a:stretch>
                            <a:fillRect l="-293119" t="-606579" r="-917" b="-344737"/>
                          </a:stretch>
                        </a:blipFill>
                      </a:tcPr>
                    </a:tc>
                    <a:extLst>
                      <a:ext uri="{0D108BD9-81ED-4DB2-BD59-A6C34878D82A}">
                        <a16:rowId xmlns:a16="http://schemas.microsoft.com/office/drawing/2014/main" val="2465559911"/>
                      </a:ext>
                    </a:extLst>
                  </a:tr>
                  <a:tr h="213360">
                    <a:tc>
                      <a:txBody>
                        <a:bodyPr/>
                        <a:lstStyle/>
                        <a:p>
                          <a:r>
                            <a:rPr lang="es-MX" sz="800" dirty="0" err="1"/>
                            <a:t>Push</a:t>
                          </a:r>
                          <a:endParaRPr lang="es-MX" sz="800" dirty="0"/>
                        </a:p>
                      </a:txBody>
                      <a:tcPr/>
                    </a:tc>
                    <a:tc>
                      <a:txBody>
                        <a:bodyPr/>
                        <a:lstStyle/>
                        <a:p>
                          <a:r>
                            <a:rPr lang="es-MX" sz="800" dirty="0" err="1"/>
                            <a:t>Fist&amp;Only</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txBody>
                      <a:tcPr/>
                    </a:tc>
                    <a:extLst>
                      <a:ext uri="{0D108BD9-81ED-4DB2-BD59-A6C34878D82A}">
                        <a16:rowId xmlns:a16="http://schemas.microsoft.com/office/drawing/2014/main" val="2808373564"/>
                      </a:ext>
                    </a:extLst>
                  </a:tr>
                  <a:tr h="457200">
                    <a:tc>
                      <a:txBody>
                        <a:bodyPr/>
                        <a:lstStyle/>
                        <a:p>
                          <a:r>
                            <a:rPr lang="es-MX" sz="800" dirty="0"/>
                            <a:t>Pop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p>
                          <a:endParaRPr lang="es-MX" sz="800" dirty="0"/>
                        </a:p>
                      </a:txBody>
                      <a:tcPr/>
                    </a:tc>
                    <a:tc>
                      <a:txBody>
                        <a:bodyPr/>
                        <a:lstStyle/>
                        <a:p>
                          <a:endParaRPr lang="es-MX"/>
                        </a:p>
                      </a:txBody>
                      <a:tcPr>
                        <a:blipFill>
                          <a:blip r:embed="rId2"/>
                          <a:stretch>
                            <a:fillRect l="-128535" t="-762667" r="-213111" b="-202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extLst>
                      <a:ext uri="{0D108BD9-81ED-4DB2-BD59-A6C34878D82A}">
                        <a16:rowId xmlns:a16="http://schemas.microsoft.com/office/drawing/2014/main" val="488171690"/>
                      </a:ext>
                    </a:extLst>
                  </a:tr>
                  <a:tr h="457200">
                    <a:tc>
                      <a:txBody>
                        <a:bodyPr/>
                        <a:lstStyle/>
                        <a:p>
                          <a:r>
                            <a:rPr lang="es-MX" sz="800" dirty="0" err="1"/>
                            <a:t>AddSet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Fist&amp;Only</a:t>
                          </a:r>
                          <a:endParaRPr lang="es-MX" sz="800" dirty="0"/>
                        </a:p>
                      </a:txBody>
                      <a:tcPr/>
                    </a:tc>
                    <a:tc>
                      <a:txBody>
                        <a:bodyPr/>
                        <a:lstStyle/>
                        <a:p>
                          <a:endParaRPr lang="es-MX"/>
                        </a:p>
                      </a:txBody>
                      <a:tcPr>
                        <a:blipFill>
                          <a:blip r:embed="rId2"/>
                          <a:stretch>
                            <a:fillRect l="-104918" t="-862667" r="-499180" b="-102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extLst>
                      <a:ext uri="{0D108BD9-81ED-4DB2-BD59-A6C34878D82A}">
                        <a16:rowId xmlns:a16="http://schemas.microsoft.com/office/drawing/2014/main" val="1294202137"/>
                      </a:ext>
                    </a:extLst>
                  </a:tr>
                  <a:tr h="457200">
                    <a:tc>
                      <a:txBody>
                        <a:bodyPr/>
                        <a:lstStyle/>
                        <a:p>
                          <a:r>
                            <a:rPr lang="es-MX" sz="800" dirty="0" err="1"/>
                            <a:t>SubstractSet</a:t>
                          </a:r>
                          <a:endParaRPr lang="es-MX"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EmptySet</a:t>
                          </a:r>
                          <a:endParaRPr lang="es-MX" sz="800" dirty="0"/>
                        </a:p>
                      </a:txBody>
                      <a:tcPr/>
                    </a:tc>
                    <a:tc>
                      <a:txBody>
                        <a:bodyPr/>
                        <a:lstStyle/>
                        <a:p>
                          <a:endParaRPr lang="es-MX"/>
                        </a:p>
                      </a:txBody>
                      <a:tcPr>
                        <a:blipFill>
                          <a:blip r:embed="rId2"/>
                          <a:stretch>
                            <a:fillRect l="-104918" t="-962667" r="-499180" b="-2667"/>
                          </a:stretch>
                        </a:blipFill>
                      </a:tcPr>
                    </a:tc>
                    <a:tc>
                      <a:txBody>
                        <a:bodyPr/>
                        <a:lstStyle/>
                        <a:p>
                          <a:endParaRPr lang="es-MX"/>
                        </a:p>
                      </a:txBody>
                      <a:tcPr>
                        <a:blipFill>
                          <a:blip r:embed="rId2"/>
                          <a:stretch>
                            <a:fillRect l="-128535" t="-962667" r="-213111" b="-2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800" dirty="0" err="1"/>
                            <a:t>FirstOfSeveral</a:t>
                          </a:r>
                          <a:endParaRPr lang="es-MX" sz="800" dirty="0"/>
                        </a:p>
                        <a:p>
                          <a:endParaRPr lang="es-MX" sz="800" dirty="0"/>
                        </a:p>
                      </a:txBody>
                      <a:tcPr/>
                    </a:tc>
                    <a:tc>
                      <a:txBody>
                        <a:bodyPr/>
                        <a:lstStyle/>
                        <a:p>
                          <a:endParaRPr lang="es-MX"/>
                        </a:p>
                      </a:txBody>
                      <a:tcPr>
                        <a:blipFill>
                          <a:blip r:embed="rId2"/>
                          <a:stretch>
                            <a:fillRect l="-293119" t="-962667" r="-917" b="-2667"/>
                          </a:stretch>
                        </a:blipFill>
                      </a:tcPr>
                    </a:tc>
                    <a:extLst>
                      <a:ext uri="{0D108BD9-81ED-4DB2-BD59-A6C34878D82A}">
                        <a16:rowId xmlns:a16="http://schemas.microsoft.com/office/drawing/2014/main" val="240668977"/>
                      </a:ext>
                    </a:extLst>
                  </a:tr>
                </a:tbl>
              </a:graphicData>
            </a:graphic>
          </p:graphicFrame>
        </mc:Fallback>
      </mc:AlternateContent>
    </p:spTree>
    <p:extLst>
      <p:ext uri="{BB962C8B-B14F-4D97-AF65-F5344CB8AC3E}">
        <p14:creationId xmlns:p14="http://schemas.microsoft.com/office/powerpoint/2010/main" val="35241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7670" y="2074068"/>
            <a:ext cx="3702367" cy="3702367"/>
          </a:xfrm>
        </p:spPr>
      </p:pic>
    </p:spTree>
    <p:extLst>
      <p:ext uri="{BB962C8B-B14F-4D97-AF65-F5344CB8AC3E}">
        <p14:creationId xmlns:p14="http://schemas.microsoft.com/office/powerpoint/2010/main" val="341799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12.4 </a:t>
            </a:r>
            <a:r>
              <a:rPr lang="es-MX" dirty="0" err="1"/>
              <a:t>Verifying</a:t>
            </a:r>
            <a:r>
              <a:rPr lang="es-MX" dirty="0"/>
              <a:t> </a:t>
            </a:r>
            <a:r>
              <a:rPr lang="es-MX" dirty="0" err="1"/>
              <a:t>the</a:t>
            </a:r>
            <a:r>
              <a:rPr lang="es-MX" dirty="0"/>
              <a:t> </a:t>
            </a:r>
            <a:r>
              <a:rPr lang="es-MX" dirty="0" err="1"/>
              <a:t>object</a:t>
            </a:r>
            <a:r>
              <a:rPr lang="es-MX" dirty="0"/>
              <a:t> </a:t>
            </a:r>
            <a:r>
              <a:rPr lang="es-MX" dirty="0" err="1"/>
              <a:t>states</a:t>
            </a:r>
            <a:r>
              <a:rPr lang="es-MX" dirty="0"/>
              <a:t> machine</a:t>
            </a:r>
          </a:p>
        </p:txBody>
      </p:sp>
      <p:sp>
        <p:nvSpPr>
          <p:cNvPr id="3" name="Marcador de contenido 2"/>
          <p:cNvSpPr>
            <a:spLocks noGrp="1"/>
          </p:cNvSpPr>
          <p:nvPr>
            <p:ph idx="1"/>
          </p:nvPr>
        </p:nvSpPr>
        <p:spPr/>
        <p:txBody>
          <a:bodyPr/>
          <a:lstStyle/>
          <a:p>
            <a:r>
              <a:rPr lang="es-MX" dirty="0"/>
              <a:t>Cuando se crea una maquina de estados, se trata de que se diseñe y se usa correctamente.</a:t>
            </a:r>
          </a:p>
          <a:p>
            <a:r>
              <a:rPr lang="es-MX" dirty="0"/>
              <a:t>Si se tiene una maquina de estados, se quiere que todos los estados estén conectados y todas las condiciones existan, así mismo que las conexiones sean ortogonales.</a:t>
            </a:r>
          </a:p>
          <a:p>
            <a:r>
              <a:rPr lang="es-MX" dirty="0"/>
              <a:t>Una vez que la maquina de estados sea ortogonal, las transiciones de un estado a otro deben de estar definidas en que momento se puede, y en cuales no, hay que revisar que todo sea entendible y que no existen similitudes. </a:t>
            </a:r>
          </a:p>
          <a:p>
            <a:endParaRPr lang="es-MX" dirty="0"/>
          </a:p>
        </p:txBody>
      </p:sp>
    </p:spTree>
    <p:extLst>
      <p:ext uri="{BB962C8B-B14F-4D97-AF65-F5344CB8AC3E}">
        <p14:creationId xmlns:p14="http://schemas.microsoft.com/office/powerpoint/2010/main" val="169773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10000"/>
          </a:bodyPr>
          <a:lstStyle/>
          <a:p>
            <a:r>
              <a:rPr lang="es-MX" dirty="0"/>
              <a:t>Para checar la maquina de estados hay que seguir estos pasos.</a:t>
            </a:r>
          </a:p>
          <a:p>
            <a:pPr lvl="1"/>
            <a:r>
              <a:rPr lang="es-MX" dirty="0"/>
              <a:t>comprobar la estructura de la máquina de estado para asegurarse de que no tiene trampas o lazos ocultos, es decir, que no pueden quedar atrapados en algún bucle sin fin y nunca llegar a un estado de retorno.</a:t>
            </a:r>
          </a:p>
          <a:p>
            <a:pPr lvl="1"/>
            <a:r>
              <a:rPr lang="es-MX" dirty="0"/>
              <a:t>examinar el diseño de programas para asegurar que todos los estados posibles focos sido identificados. es decir, ¿es completa? un diseño de programa se completa cuando un estado se define para cada posible combinación de los valores de los atributos.</a:t>
            </a:r>
          </a:p>
          <a:p>
            <a:pPr lvl="1"/>
            <a:r>
              <a:rPr lang="es-MX" dirty="0"/>
              <a:t>comprobar el estado de </a:t>
            </a:r>
            <a:r>
              <a:rPr lang="es-MX" dirty="0" err="1"/>
              <a:t>ortogonalidad</a:t>
            </a:r>
            <a:r>
              <a:rPr lang="es-MX" dirty="0"/>
              <a:t>, es decir, para cada conjunto de condiciones hay uno y sólo un estado posible.</a:t>
            </a:r>
          </a:p>
          <a:p>
            <a:pPr lvl="1"/>
            <a:r>
              <a:rPr lang="es-MX" dirty="0"/>
              <a:t>verifique que las transiciones de cada estado están completos y ortogonal, que es de todos los estados, un estado próximo únicamente se define para cada posible combinación de valores de entrada de máquinas de estados.</a:t>
            </a:r>
          </a:p>
        </p:txBody>
      </p:sp>
      <p:sp>
        <p:nvSpPr>
          <p:cNvPr id="4" name="Título 1"/>
          <p:cNvSpPr>
            <a:spLocks noGrp="1"/>
          </p:cNvSpPr>
          <p:nvPr>
            <p:ph type="title"/>
          </p:nvPr>
        </p:nvSpPr>
        <p:spPr/>
        <p:txBody>
          <a:bodyPr/>
          <a:lstStyle/>
          <a:p>
            <a:r>
              <a:rPr lang="es-MX" dirty="0"/>
              <a:t>12.4 </a:t>
            </a:r>
            <a:r>
              <a:rPr lang="es-MX" dirty="0" err="1"/>
              <a:t>Verifying</a:t>
            </a:r>
            <a:r>
              <a:rPr lang="es-MX" dirty="0"/>
              <a:t> </a:t>
            </a:r>
            <a:r>
              <a:rPr lang="es-MX" dirty="0" err="1"/>
              <a:t>the</a:t>
            </a:r>
            <a:r>
              <a:rPr lang="es-MX" dirty="0"/>
              <a:t> </a:t>
            </a:r>
            <a:r>
              <a:rPr lang="es-MX" dirty="0" err="1"/>
              <a:t>object</a:t>
            </a:r>
            <a:r>
              <a:rPr lang="es-MX" dirty="0"/>
              <a:t> </a:t>
            </a:r>
            <a:r>
              <a:rPr lang="es-MX" dirty="0" err="1"/>
              <a:t>states</a:t>
            </a:r>
            <a:r>
              <a:rPr lang="es-MX" dirty="0"/>
              <a:t> machine</a:t>
            </a:r>
          </a:p>
        </p:txBody>
      </p:sp>
    </p:spTree>
    <p:extLst>
      <p:ext uri="{BB962C8B-B14F-4D97-AF65-F5344CB8AC3E}">
        <p14:creationId xmlns:p14="http://schemas.microsoft.com/office/powerpoint/2010/main" val="17851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12.4.1 </a:t>
            </a:r>
            <a:r>
              <a:rPr lang="es-MX" dirty="0" err="1"/>
              <a:t>Checking</a:t>
            </a:r>
            <a:r>
              <a:rPr lang="es-MX" dirty="0"/>
              <a:t> </a:t>
            </a:r>
            <a:r>
              <a:rPr lang="es-MX" dirty="0" err="1"/>
              <a:t>the</a:t>
            </a:r>
            <a:r>
              <a:rPr lang="es-MX" dirty="0"/>
              <a:t> </a:t>
            </a:r>
            <a:r>
              <a:rPr lang="es-MX" dirty="0" err="1"/>
              <a:t>bset</a:t>
            </a:r>
            <a:r>
              <a:rPr lang="es-MX" dirty="0"/>
              <a:t> </a:t>
            </a:r>
            <a:r>
              <a:rPr lang="es-MX" dirty="0" err="1"/>
              <a:t>state</a:t>
            </a:r>
            <a:r>
              <a:rPr lang="es-MX" dirty="0"/>
              <a:t> machine</a:t>
            </a:r>
          </a:p>
        </p:txBody>
      </p:sp>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9383" t="15845" r="20640" b="12586"/>
          <a:stretch/>
        </p:blipFill>
        <p:spPr>
          <a:xfrm rot="16200000">
            <a:off x="1218546" y="1711769"/>
            <a:ext cx="3276174" cy="4478827"/>
          </a:xfr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13628" t="11320" r="2286" b="3995"/>
          <a:stretch/>
        </p:blipFill>
        <p:spPr>
          <a:xfrm>
            <a:off x="6652259" y="2313095"/>
            <a:ext cx="4560571" cy="3436195"/>
          </a:xfrm>
          <a:prstGeom prst="rect">
            <a:avLst/>
          </a:prstGeom>
        </p:spPr>
      </p:pic>
    </p:spTree>
    <p:extLst>
      <p:ext uri="{BB962C8B-B14F-4D97-AF65-F5344CB8AC3E}">
        <p14:creationId xmlns:p14="http://schemas.microsoft.com/office/powerpoint/2010/main" val="119904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12.4.1 </a:t>
            </a:r>
            <a:r>
              <a:rPr lang="es-MX" dirty="0" err="1"/>
              <a:t>Checking</a:t>
            </a:r>
            <a:r>
              <a:rPr lang="es-MX" dirty="0"/>
              <a:t> </a:t>
            </a:r>
            <a:r>
              <a:rPr lang="es-MX" dirty="0" err="1"/>
              <a:t>the</a:t>
            </a:r>
            <a:r>
              <a:rPr lang="es-MX" dirty="0"/>
              <a:t> </a:t>
            </a:r>
            <a:r>
              <a:rPr lang="es-MX" dirty="0" err="1"/>
              <a:t>bset</a:t>
            </a:r>
            <a:r>
              <a:rPr lang="es-MX" dirty="0"/>
              <a:t> </a:t>
            </a:r>
            <a:r>
              <a:rPr lang="es-MX" dirty="0" err="1"/>
              <a:t>state</a:t>
            </a:r>
            <a:r>
              <a:rPr lang="es-MX" dirty="0"/>
              <a:t> machine</a:t>
            </a:r>
          </a:p>
        </p:txBody>
      </p:sp>
      <p:pic>
        <p:nvPicPr>
          <p:cNvPr id="6" name="Marcador de contenido 5"/>
          <p:cNvPicPr>
            <a:picLocks noGrp="1" noChangeAspect="1"/>
          </p:cNvPicPr>
          <p:nvPr>
            <p:ph idx="1"/>
          </p:nvPr>
        </p:nvPicPr>
        <p:blipFill rotWithShape="1">
          <a:blip r:embed="rId2">
            <a:extLst>
              <a:ext uri="{28A0092B-C50C-407E-A947-70E740481C1C}">
                <a14:useLocalDpi xmlns:a14="http://schemas.microsoft.com/office/drawing/2010/main" val="0"/>
              </a:ext>
            </a:extLst>
          </a:blip>
          <a:srcRect l="5113" t="8154" r="1436" b="7685"/>
          <a:stretch/>
        </p:blipFill>
        <p:spPr>
          <a:xfrm>
            <a:off x="5886451" y="1943099"/>
            <a:ext cx="5989320" cy="4035245"/>
          </a:xfrm>
        </p:spPr>
      </p:pic>
      <p:pic>
        <p:nvPicPr>
          <p:cNvPr id="7"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9383" t="15845" r="20640" b="12586"/>
          <a:stretch/>
        </p:blipFill>
        <p:spPr>
          <a:xfrm rot="16200000">
            <a:off x="1124122" y="1299036"/>
            <a:ext cx="3509011" cy="4797136"/>
          </a:xfrm>
          <a:prstGeom prst="rect">
            <a:avLst/>
          </a:prstGeom>
        </p:spPr>
      </p:pic>
    </p:spTree>
    <p:extLst>
      <p:ext uri="{BB962C8B-B14F-4D97-AF65-F5344CB8AC3E}">
        <p14:creationId xmlns:p14="http://schemas.microsoft.com/office/powerpoint/2010/main" val="334224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12.4.2 </a:t>
            </a:r>
            <a:r>
              <a:rPr lang="es-MX" dirty="0" err="1"/>
              <a:t>the</a:t>
            </a:r>
            <a:r>
              <a:rPr lang="es-MX" dirty="0"/>
              <a:t> </a:t>
            </a:r>
            <a:r>
              <a:rPr lang="es-MX" dirty="0" err="1"/>
              <a:t>cdata</a:t>
            </a:r>
            <a:r>
              <a:rPr lang="es-MX" dirty="0"/>
              <a:t> </a:t>
            </a:r>
            <a:r>
              <a:rPr lang="es-MX" dirty="0" err="1"/>
              <a:t>state</a:t>
            </a:r>
            <a:r>
              <a:rPr lang="es-MX" dirty="0"/>
              <a:t> machine </a:t>
            </a:r>
            <a:r>
              <a:rPr lang="es-MX" dirty="0" err="1"/>
              <a:t>example</a:t>
            </a:r>
            <a:endParaRPr lang="es-MX" dirty="0"/>
          </a:p>
        </p:txBody>
      </p:sp>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319" t="4245" r="17548" b="12194"/>
          <a:stretch/>
        </p:blipFill>
        <p:spPr>
          <a:xfrm>
            <a:off x="2868485" y="1444625"/>
            <a:ext cx="6138355" cy="5319796"/>
          </a:xfrm>
        </p:spPr>
      </p:pic>
    </p:spTree>
    <p:extLst>
      <p:ext uri="{BB962C8B-B14F-4D97-AF65-F5344CB8AC3E}">
        <p14:creationId xmlns:p14="http://schemas.microsoft.com/office/powerpoint/2010/main" val="109394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12.4.2 </a:t>
            </a:r>
            <a:r>
              <a:rPr lang="es-MX" dirty="0" err="1"/>
              <a:t>the</a:t>
            </a:r>
            <a:r>
              <a:rPr lang="es-MX" dirty="0"/>
              <a:t> </a:t>
            </a:r>
            <a:r>
              <a:rPr lang="es-MX" dirty="0" err="1"/>
              <a:t>cdata</a:t>
            </a:r>
            <a:r>
              <a:rPr lang="es-MX" dirty="0"/>
              <a:t> </a:t>
            </a:r>
            <a:r>
              <a:rPr lang="es-MX" dirty="0" err="1"/>
              <a:t>state</a:t>
            </a:r>
            <a:r>
              <a:rPr lang="es-MX" dirty="0"/>
              <a:t> machine </a:t>
            </a:r>
            <a:r>
              <a:rPr lang="es-MX" dirty="0" err="1"/>
              <a:t>example</a:t>
            </a:r>
            <a:endParaRPr lang="es-MX" dirty="0"/>
          </a:p>
        </p:txBody>
      </p:sp>
      <p:pic>
        <p:nvPicPr>
          <p:cNvPr id="5"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22227" t="5242" b="2976"/>
          <a:stretch/>
        </p:blipFill>
        <p:spPr>
          <a:xfrm rot="16200000">
            <a:off x="6795465" y="732257"/>
            <a:ext cx="4087470" cy="6447692"/>
          </a:xfrm>
          <a:prstGeom prst="rect">
            <a:avLst/>
          </a:prstGeom>
        </p:spPr>
      </p:pic>
      <p:sp>
        <p:nvSpPr>
          <p:cNvPr id="6" name="Marcador de contenido 5"/>
          <p:cNvSpPr>
            <a:spLocks noGrp="1"/>
          </p:cNvSpPr>
          <p:nvPr>
            <p:ph idx="1"/>
          </p:nvPr>
        </p:nvSpPr>
        <p:spPr>
          <a:xfrm>
            <a:off x="1389739" y="1329136"/>
            <a:ext cx="9603275" cy="3450613"/>
          </a:xfrm>
        </p:spPr>
        <p:txBody>
          <a:bodyPr/>
          <a:lstStyle/>
          <a:p>
            <a:r>
              <a:rPr lang="es-MX" dirty="0"/>
              <a:t>Checar trampas o bucles ocultos.</a:t>
            </a:r>
          </a:p>
          <a:p>
            <a:endParaRPr lang="es-MX" dirty="0"/>
          </a:p>
        </p:txBody>
      </p:sp>
      <p:pic>
        <p:nvPicPr>
          <p:cNvPr id="7"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10319" t="4245" r="17548" b="12194"/>
          <a:stretch/>
        </p:blipFill>
        <p:spPr>
          <a:xfrm>
            <a:off x="80009" y="1900645"/>
            <a:ext cx="5218821" cy="4522811"/>
          </a:xfrm>
          <a:prstGeom prst="rect">
            <a:avLst/>
          </a:prstGeom>
        </p:spPr>
      </p:pic>
    </p:spTree>
    <p:extLst>
      <p:ext uri="{BB962C8B-B14F-4D97-AF65-F5344CB8AC3E}">
        <p14:creationId xmlns:p14="http://schemas.microsoft.com/office/powerpoint/2010/main" val="110841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12.4.2 </a:t>
            </a:r>
            <a:r>
              <a:rPr lang="es-MX" dirty="0" err="1"/>
              <a:t>the</a:t>
            </a:r>
            <a:r>
              <a:rPr lang="es-MX" dirty="0"/>
              <a:t> </a:t>
            </a:r>
            <a:r>
              <a:rPr lang="es-MX" dirty="0" err="1"/>
              <a:t>cdata</a:t>
            </a:r>
            <a:r>
              <a:rPr lang="es-MX" dirty="0"/>
              <a:t> </a:t>
            </a:r>
            <a:r>
              <a:rPr lang="es-MX" dirty="0" err="1"/>
              <a:t>state</a:t>
            </a:r>
            <a:r>
              <a:rPr lang="es-MX" dirty="0"/>
              <a:t> machine </a:t>
            </a:r>
            <a:r>
              <a:rPr lang="es-MX" dirty="0" err="1"/>
              <a:t>example</a:t>
            </a:r>
            <a:endParaRPr lang="es-MX"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1705" t="1833" r="2908" b="17167"/>
          <a:stretch/>
        </p:blipFill>
        <p:spPr>
          <a:xfrm>
            <a:off x="6092913" y="2015732"/>
            <a:ext cx="6041906" cy="3838387"/>
          </a:xfrm>
          <a:prstGeom prst="rect">
            <a:avLst/>
          </a:prstGeom>
        </p:spPr>
      </p:pic>
      <p:pic>
        <p:nvPicPr>
          <p:cNvPr id="10" name="Marcador de contenido 3"/>
          <p:cNvPicPr>
            <a:picLocks noGrp="1" noChangeAspect="1"/>
          </p:cNvPicPr>
          <p:nvPr>
            <p:ph idx="1"/>
          </p:nvPr>
        </p:nvPicPr>
        <p:blipFill rotWithShape="1">
          <a:blip r:embed="rId3">
            <a:extLst>
              <a:ext uri="{28A0092B-C50C-407E-A947-70E740481C1C}">
                <a14:useLocalDpi xmlns:a14="http://schemas.microsoft.com/office/drawing/2010/main" val="0"/>
              </a:ext>
            </a:extLst>
          </a:blip>
          <a:srcRect l="10319" t="4245" r="17548" b="12194"/>
          <a:stretch/>
        </p:blipFill>
        <p:spPr>
          <a:xfrm>
            <a:off x="319595" y="2015731"/>
            <a:ext cx="5303965" cy="4596673"/>
          </a:xfrm>
        </p:spPr>
      </p:pic>
    </p:spTree>
    <p:extLst>
      <p:ext uri="{BB962C8B-B14F-4D97-AF65-F5344CB8AC3E}">
        <p14:creationId xmlns:p14="http://schemas.microsoft.com/office/powerpoint/2010/main" val="37806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12.4.2 </a:t>
            </a:r>
            <a:r>
              <a:rPr lang="es-MX" dirty="0" err="1"/>
              <a:t>the</a:t>
            </a:r>
            <a:r>
              <a:rPr lang="es-MX" dirty="0"/>
              <a:t> </a:t>
            </a:r>
            <a:r>
              <a:rPr lang="es-MX" dirty="0" err="1"/>
              <a:t>cdata</a:t>
            </a:r>
            <a:r>
              <a:rPr lang="es-MX" dirty="0"/>
              <a:t> </a:t>
            </a:r>
            <a:r>
              <a:rPr lang="es-MX" dirty="0" err="1"/>
              <a:t>state</a:t>
            </a:r>
            <a:r>
              <a:rPr lang="es-MX" dirty="0"/>
              <a:t> machine </a:t>
            </a:r>
            <a:r>
              <a:rPr lang="es-MX" dirty="0" err="1"/>
              <a:t>example</a:t>
            </a:r>
            <a:endParaRPr lang="es-MX" dirty="0"/>
          </a:p>
        </p:txBody>
      </p:sp>
      <p:pic>
        <p:nvPicPr>
          <p:cNvPr id="4" name="Marcador de contenido 7"/>
          <p:cNvPicPr>
            <a:picLocks noGrp="1" noChangeAspect="1"/>
          </p:cNvPicPr>
          <p:nvPr>
            <p:ph idx="1"/>
          </p:nvPr>
        </p:nvPicPr>
        <p:blipFill rotWithShape="1">
          <a:blip r:embed="rId2">
            <a:extLst>
              <a:ext uri="{28A0092B-C50C-407E-A947-70E740481C1C}">
                <a14:useLocalDpi xmlns:a14="http://schemas.microsoft.com/office/drawing/2010/main" val="0"/>
              </a:ext>
            </a:extLst>
          </a:blip>
          <a:srcRect l="7439" b="34992"/>
          <a:stretch/>
        </p:blipFill>
        <p:spPr>
          <a:xfrm>
            <a:off x="5478006" y="1993265"/>
            <a:ext cx="6565404" cy="3449638"/>
          </a:xfrm>
        </p:spPr>
      </p:pic>
      <p:pic>
        <p:nvPicPr>
          <p:cNvPr id="5"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10319" t="4245" r="17548" b="12194"/>
          <a:stretch/>
        </p:blipFill>
        <p:spPr>
          <a:xfrm>
            <a:off x="80009" y="1900645"/>
            <a:ext cx="5218821" cy="4522811"/>
          </a:xfrm>
          <a:prstGeom prst="rect">
            <a:avLst/>
          </a:prstGeom>
        </p:spPr>
      </p:pic>
    </p:spTree>
    <p:extLst>
      <p:ext uri="{BB962C8B-B14F-4D97-AF65-F5344CB8AC3E}">
        <p14:creationId xmlns:p14="http://schemas.microsoft.com/office/powerpoint/2010/main" val="299653382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552</TotalTime>
  <Words>603</Words>
  <Application>Microsoft Office PowerPoint</Application>
  <PresentationFormat>Panorámica</PresentationFormat>
  <Paragraphs>140</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Cambria Math</vt:lpstr>
      <vt:lpstr>Gill Sans MT</vt:lpstr>
      <vt:lpstr>Galería</vt:lpstr>
      <vt:lpstr>Chapter 12 design verification</vt:lpstr>
      <vt:lpstr>12.4 Verifying the object states machine</vt:lpstr>
      <vt:lpstr>12.4 Verifying the object states machine</vt:lpstr>
      <vt:lpstr>12.4.1 Checking the bset state machine</vt:lpstr>
      <vt:lpstr>12.4.1 Checking the bset state machine</vt:lpstr>
      <vt:lpstr>12.4.2 the cdata state machine example</vt:lpstr>
      <vt:lpstr>12.4.2 the cdata state machine example</vt:lpstr>
      <vt:lpstr>12.4.2 the cdata state machine example</vt:lpstr>
      <vt:lpstr>12.4.2 the cdata state machine example</vt:lpstr>
      <vt:lpstr>12.4.2 the cdata state machine example</vt:lpstr>
      <vt:lpstr>12.4.2 the cdata state machine example</vt:lpstr>
      <vt:lpstr>12.4.2 the cdata state machine example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equipo</dc:creator>
  <cp:lastModifiedBy>equipo</cp:lastModifiedBy>
  <cp:revision>22</cp:revision>
  <dcterms:created xsi:type="dcterms:W3CDTF">2016-07-04T00:38:27Z</dcterms:created>
  <dcterms:modified xsi:type="dcterms:W3CDTF">2016-07-04T19:13:04Z</dcterms:modified>
</cp:coreProperties>
</file>