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0826750" cy="8120063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90" d="100"/>
          <a:sy n="90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652-FCDD-5845-9921-F3A74B3B09C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4C04-00AF-564E-ABBF-9C790DC1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FF8C66-0CCF-0442-AF35-FF060AAA335E}"/>
              </a:ext>
            </a:extLst>
          </p:cNvPr>
          <p:cNvSpPr/>
          <p:nvPr/>
        </p:nvSpPr>
        <p:spPr>
          <a:xfrm>
            <a:off x="2957505" y="1385888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DD23F-9B6D-5248-A3F0-79DED74B99A3}"/>
              </a:ext>
            </a:extLst>
          </p:cNvPr>
          <p:cNvSpPr txBox="1"/>
          <p:nvPr/>
        </p:nvSpPr>
        <p:spPr>
          <a:xfrm>
            <a:off x="3007511" y="15012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Atmosphere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8E384D-46F3-F54A-AD3C-DDDB275147CD}"/>
              </a:ext>
            </a:extLst>
          </p:cNvPr>
          <p:cNvSpPr/>
          <p:nvPr/>
        </p:nvSpPr>
        <p:spPr>
          <a:xfrm>
            <a:off x="2957505" y="2224088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CA1C1-96C9-2940-9EE2-514C71D2D2B5}"/>
              </a:ext>
            </a:extLst>
          </p:cNvPr>
          <p:cNvSpPr txBox="1"/>
          <p:nvPr/>
        </p:nvSpPr>
        <p:spPr>
          <a:xfrm>
            <a:off x="3007511" y="23394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1D786B-A911-5343-A0E2-E01F6843D587}"/>
              </a:ext>
            </a:extLst>
          </p:cNvPr>
          <p:cNvSpPr/>
          <p:nvPr/>
        </p:nvSpPr>
        <p:spPr>
          <a:xfrm>
            <a:off x="2957505" y="3062288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F64EC-4233-1140-8863-013B15EB4A9D}"/>
              </a:ext>
            </a:extLst>
          </p:cNvPr>
          <p:cNvSpPr txBox="1"/>
          <p:nvPr/>
        </p:nvSpPr>
        <p:spPr>
          <a:xfrm>
            <a:off x="3007511" y="31776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Stellar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83AF55-EB63-4443-84AE-EF9569A83214}"/>
              </a:ext>
            </a:extLst>
          </p:cNvPr>
          <p:cNvSpPr/>
          <p:nvPr/>
        </p:nvSpPr>
        <p:spPr>
          <a:xfrm>
            <a:off x="2957505" y="3900488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2FF00-82E5-8F49-A645-BC23250D9E8C}"/>
              </a:ext>
            </a:extLst>
          </p:cNvPr>
          <p:cNvSpPr txBox="1"/>
          <p:nvPr/>
        </p:nvSpPr>
        <p:spPr>
          <a:xfrm>
            <a:off x="3007511" y="40158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8E8255-873F-1145-BBB5-1817FBEF8D98}"/>
              </a:ext>
            </a:extLst>
          </p:cNvPr>
          <p:cNvSpPr/>
          <p:nvPr/>
        </p:nvSpPr>
        <p:spPr>
          <a:xfrm>
            <a:off x="2957505" y="4772027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299E0-690C-DA47-BE3A-DB5B4E0E3600}"/>
              </a:ext>
            </a:extLst>
          </p:cNvPr>
          <p:cNvSpPr txBox="1"/>
          <p:nvPr/>
        </p:nvSpPr>
        <p:spPr>
          <a:xfrm>
            <a:off x="3007511" y="488739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Spectroscopy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951240-F6EA-9644-A37D-6D9AA85768D1}"/>
              </a:ext>
            </a:extLst>
          </p:cNvPr>
          <p:cNvSpPr/>
          <p:nvPr/>
        </p:nvSpPr>
        <p:spPr>
          <a:xfrm>
            <a:off x="2957505" y="5616063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BA0E8-8918-3C40-BCC1-6E7940C55469}"/>
              </a:ext>
            </a:extLst>
          </p:cNvPr>
          <p:cNvSpPr txBox="1"/>
          <p:nvPr/>
        </p:nvSpPr>
        <p:spPr>
          <a:xfrm>
            <a:off x="3007511" y="57314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BDBD51-7680-ED4E-80B8-9CF686CD83E4}"/>
              </a:ext>
            </a:extLst>
          </p:cNvPr>
          <p:cNvSpPr/>
          <p:nvPr/>
        </p:nvSpPr>
        <p:spPr>
          <a:xfrm>
            <a:off x="2957505" y="6460099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B058F-8E3A-E848-A0D8-052082143480}"/>
              </a:ext>
            </a:extLst>
          </p:cNvPr>
          <p:cNvSpPr txBox="1"/>
          <p:nvPr/>
        </p:nvSpPr>
        <p:spPr>
          <a:xfrm>
            <a:off x="3007511" y="657547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3A7E6-12D8-CA4F-BCE8-2BA9C192958A}"/>
              </a:ext>
            </a:extLst>
          </p:cNvPr>
          <p:cNvSpPr txBox="1"/>
          <p:nvPr/>
        </p:nvSpPr>
        <p:spPr>
          <a:xfrm>
            <a:off x="109530" y="56787"/>
            <a:ext cx="75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layer of code: Reading inputs and defining retrieval procedure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BC2267-9BC8-D643-9E99-37FCD22DC91F}"/>
              </a:ext>
            </a:extLst>
          </p:cNvPr>
          <p:cNvSpPr/>
          <p:nvPr/>
        </p:nvSpPr>
        <p:spPr>
          <a:xfrm>
            <a:off x="109530" y="3771896"/>
            <a:ext cx="1700213" cy="6000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38C4E-4DE2-E949-A022-D73629CB687B}"/>
              </a:ext>
            </a:extLst>
          </p:cNvPr>
          <p:cNvSpPr txBox="1"/>
          <p:nvPr/>
        </p:nvSpPr>
        <p:spPr>
          <a:xfrm>
            <a:off x="159536" y="3887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3BD9F-C2C4-0F48-9FD3-430266D98B3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09743" y="1685926"/>
            <a:ext cx="1147762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D9B4B4-29F4-504F-B8F8-FF64F565C4A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09743" y="2524126"/>
            <a:ext cx="1147762" cy="167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560881-C918-9D49-B496-345E0B45FE9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09743" y="3362326"/>
            <a:ext cx="1147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139C7-2428-664F-9B8A-A2E835ED0A32}"/>
              </a:ext>
            </a:extLst>
          </p:cNvPr>
          <p:cNvCxnSpPr>
            <a:cxnSpLocks/>
          </p:cNvCxnSpPr>
          <p:nvPr/>
        </p:nvCxnSpPr>
        <p:spPr>
          <a:xfrm>
            <a:off x="1809743" y="4200526"/>
            <a:ext cx="11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48B633-0D54-2B43-8CF2-DDB24F9F4C7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09743" y="4200526"/>
            <a:ext cx="1147762" cy="87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03BF2-06BB-2942-8320-825CD52C23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809743" y="4200526"/>
            <a:ext cx="1147762" cy="1715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9515C0-88B6-3745-BD6C-2822B1323C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809743" y="4200526"/>
            <a:ext cx="1147762" cy="255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945A18-EAD3-0B47-AF78-FEAEB591A56D}"/>
              </a:ext>
            </a:extLst>
          </p:cNvPr>
          <p:cNvSpPr txBox="1"/>
          <p:nvPr/>
        </p:nvSpPr>
        <p:spPr>
          <a:xfrm>
            <a:off x="237323" y="587795"/>
            <a:ext cx="267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NEMESIS Python classes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6521CE5-A1B2-AC4A-BDF4-5A2025BA7CC6}"/>
              </a:ext>
            </a:extLst>
          </p:cNvPr>
          <p:cNvSpPr/>
          <p:nvPr/>
        </p:nvSpPr>
        <p:spPr>
          <a:xfrm>
            <a:off x="7660471" y="3429301"/>
            <a:ext cx="1700213" cy="6000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7B54F-FFC6-A340-8D2B-FE199B9B6B20}"/>
              </a:ext>
            </a:extLst>
          </p:cNvPr>
          <p:cNvSpPr txBox="1"/>
          <p:nvPr/>
        </p:nvSpPr>
        <p:spPr>
          <a:xfrm>
            <a:off x="7710477" y="341501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Estimation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5649592-3D2B-5640-89FB-90E8DFFBE29D}"/>
              </a:ext>
            </a:extLst>
          </p:cNvPr>
          <p:cNvSpPr/>
          <p:nvPr/>
        </p:nvSpPr>
        <p:spPr>
          <a:xfrm>
            <a:off x="7660471" y="4397161"/>
            <a:ext cx="1700213" cy="6000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FE6105-8428-754E-A690-278B4076E274}"/>
              </a:ext>
            </a:extLst>
          </p:cNvPr>
          <p:cNvSpPr txBox="1"/>
          <p:nvPr/>
        </p:nvSpPr>
        <p:spPr>
          <a:xfrm>
            <a:off x="7710477" y="438287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Nested sampling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0B0217-D585-194C-B46B-8C9662B24DBA}"/>
              </a:ext>
            </a:extLst>
          </p:cNvPr>
          <p:cNvCxnSpPr>
            <a:stCxn id="11" idx="3"/>
          </p:cNvCxnSpPr>
          <p:nvPr/>
        </p:nvCxnSpPr>
        <p:spPr>
          <a:xfrm>
            <a:off x="4657718" y="4200526"/>
            <a:ext cx="1000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17A30D-6FD9-4B46-90C4-F9B35A1CBD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57718" y="3362326"/>
            <a:ext cx="1000126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1EF20D-3355-8743-9313-4CA66C6BA5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57718" y="2524126"/>
            <a:ext cx="1000126" cy="167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67D53B-0F24-4F45-8BDB-4F26E0344AE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57718" y="1685926"/>
            <a:ext cx="1000126" cy="252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41D501-BE3B-0D49-A722-CC03EF20BE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57718" y="4200525"/>
            <a:ext cx="1000126" cy="871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283BBB-D3B2-C24C-B1FF-AEE2334A97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57718" y="4195763"/>
            <a:ext cx="1000126" cy="1720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2B6060-E780-784E-A721-1A3DBD3C919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657718" y="4195763"/>
            <a:ext cx="1000126" cy="256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2A7835-A8BC-E841-8C88-06265EA7416E}"/>
              </a:ext>
            </a:extLst>
          </p:cNvPr>
          <p:cNvCxnSpPr>
            <a:cxnSpLocks/>
          </p:cNvCxnSpPr>
          <p:nvPr/>
        </p:nvCxnSpPr>
        <p:spPr>
          <a:xfrm>
            <a:off x="5657844" y="4195763"/>
            <a:ext cx="9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516197-537E-5B49-9D23-82AC33628FD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610338" y="3729339"/>
            <a:ext cx="1050133" cy="466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621AFC-7B18-CA40-B87B-1CA87C0BEF2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610338" y="4206983"/>
            <a:ext cx="1050133" cy="490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08ECC193-1271-754C-9B66-39AA4A0B0F81}"/>
              </a:ext>
            </a:extLst>
          </p:cNvPr>
          <p:cNvCxnSpPr>
            <a:cxnSpLocks/>
          </p:cNvCxnSpPr>
          <p:nvPr/>
        </p:nvCxnSpPr>
        <p:spPr>
          <a:xfrm>
            <a:off x="959637" y="4397163"/>
            <a:ext cx="5412587" cy="3651462"/>
          </a:xfrm>
          <a:prstGeom prst="bentConnector3">
            <a:avLst>
              <a:gd name="adj1" fmla="val 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2CAD25-C9AA-E24F-A990-B7634AF404DA}"/>
              </a:ext>
            </a:extLst>
          </p:cNvPr>
          <p:cNvCxnSpPr>
            <a:cxnSpLocks/>
          </p:cNvCxnSpPr>
          <p:nvPr/>
        </p:nvCxnSpPr>
        <p:spPr>
          <a:xfrm flipV="1">
            <a:off x="6372223" y="4206983"/>
            <a:ext cx="0" cy="384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9BD4727-C8C1-1A43-922A-82D752ABBAF0}"/>
              </a:ext>
            </a:extLst>
          </p:cNvPr>
          <p:cNvSpPr/>
          <p:nvPr/>
        </p:nvSpPr>
        <p:spPr>
          <a:xfrm>
            <a:off x="2957505" y="7307055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9D3789-1CDB-4F4A-88CA-87DDF2D392C6}"/>
              </a:ext>
            </a:extLst>
          </p:cNvPr>
          <p:cNvSpPr txBox="1"/>
          <p:nvPr/>
        </p:nvSpPr>
        <p:spPr>
          <a:xfrm>
            <a:off x="3007511" y="74224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852D9AC-5EEC-9641-931A-3435AF392068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803789" y="4195763"/>
            <a:ext cx="1153716" cy="3411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1E2570-DA27-D74A-9CA7-9B28EF11A9CB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4657718" y="4206983"/>
            <a:ext cx="1000126" cy="3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B8F3E12-CA32-EC49-ACEB-7FCBF17CC2D9}"/>
              </a:ext>
            </a:extLst>
          </p:cNvPr>
          <p:cNvSpPr/>
          <p:nvPr/>
        </p:nvSpPr>
        <p:spPr>
          <a:xfrm>
            <a:off x="9017006" y="7013156"/>
            <a:ext cx="1700213" cy="6000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37C5B0-4890-4244-AFF3-E54E3729B15F}"/>
              </a:ext>
            </a:extLst>
          </p:cNvPr>
          <p:cNvSpPr txBox="1"/>
          <p:nvPr/>
        </p:nvSpPr>
        <p:spPr>
          <a:xfrm>
            <a:off x="9067012" y="712852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files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1745FC6-B739-8740-AE0D-EA41E98EDF79}"/>
              </a:ext>
            </a:extLst>
          </p:cNvPr>
          <p:cNvCxnSpPr>
            <a:cxnSpLocks/>
            <a:stCxn id="48" idx="3"/>
            <a:endCxn id="113" idx="0"/>
          </p:cNvCxnSpPr>
          <p:nvPr/>
        </p:nvCxnSpPr>
        <p:spPr>
          <a:xfrm>
            <a:off x="9360684" y="4697199"/>
            <a:ext cx="506429" cy="2315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ECF679CB-AFBD-E344-8F27-E312C6DA45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9968" y="3960054"/>
            <a:ext cx="967860" cy="506429"/>
          </a:xfrm>
          <a:prstGeom prst="bentConnector3">
            <a:avLst>
              <a:gd name="adj1" fmla="val -1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B85E2FD-9020-F944-AD52-4C2E0B62CF10}"/>
              </a:ext>
            </a:extLst>
          </p:cNvPr>
          <p:cNvSpPr txBox="1"/>
          <p:nvPr/>
        </p:nvSpPr>
        <p:spPr>
          <a:xfrm>
            <a:off x="7175489" y="2910719"/>
            <a:ext cx="267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NEMESIS Python classes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7C5C7111-BA5F-A949-9CB9-8B938F1E2C68}"/>
              </a:ext>
            </a:extLst>
          </p:cNvPr>
          <p:cNvSpPr/>
          <p:nvPr/>
        </p:nvSpPr>
        <p:spPr>
          <a:xfrm>
            <a:off x="2957505" y="621355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AD5C8E-99F0-0A4F-B7AF-B693C6FA3F1B}"/>
              </a:ext>
            </a:extLst>
          </p:cNvPr>
          <p:cNvSpPr txBox="1"/>
          <p:nvPr/>
        </p:nvSpPr>
        <p:spPr>
          <a:xfrm>
            <a:off x="3007511" y="7367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388C08-514B-044D-BFB2-E3A3C46F17F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1816878" y="921393"/>
            <a:ext cx="1140627" cy="324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517B4FC-C70F-674A-82ED-149021316F19}"/>
              </a:ext>
            </a:extLst>
          </p:cNvPr>
          <p:cNvCxnSpPr>
            <a:cxnSpLocks/>
          </p:cNvCxnSpPr>
          <p:nvPr/>
        </p:nvCxnSpPr>
        <p:spPr>
          <a:xfrm>
            <a:off x="4673987" y="902560"/>
            <a:ext cx="975123" cy="331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315CCB9-3878-7540-8ABD-BC950D17D21B}"/>
              </a:ext>
            </a:extLst>
          </p:cNvPr>
          <p:cNvSpPr txBox="1"/>
          <p:nvPr/>
        </p:nvSpPr>
        <p:spPr>
          <a:xfrm>
            <a:off x="9715500" y="1985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6125F9-1A37-0D41-A936-F8B10EC91C5F}"/>
              </a:ext>
            </a:extLst>
          </p:cNvPr>
          <p:cNvSpPr/>
          <p:nvPr/>
        </p:nvSpPr>
        <p:spPr>
          <a:xfrm>
            <a:off x="4286243" y="344455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278CE-A8DF-614D-9EAE-20F5ABCBE252}"/>
              </a:ext>
            </a:extLst>
          </p:cNvPr>
          <p:cNvSpPr txBox="1"/>
          <p:nvPr/>
        </p:nvSpPr>
        <p:spPr>
          <a:xfrm>
            <a:off x="4336249" y="4598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Atmosphere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2C0B9-35EC-8C49-B9B3-2BA804573426}"/>
              </a:ext>
            </a:extLst>
          </p:cNvPr>
          <p:cNvSpPr txBox="1"/>
          <p:nvPr/>
        </p:nvSpPr>
        <p:spPr>
          <a:xfrm>
            <a:off x="385756" y="2019059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Atmosphere.NVMR</a:t>
            </a:r>
            <a:r>
              <a:rPr lang="en-US" dirty="0"/>
              <a:t> : Number of gases in reference atmosphere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DB1F2-A86C-B64F-A7F6-1015B8659FEE}"/>
              </a:ext>
            </a:extLst>
          </p:cNvPr>
          <p:cNvSpPr txBox="1"/>
          <p:nvPr/>
        </p:nvSpPr>
        <p:spPr>
          <a:xfrm>
            <a:off x="385756" y="1576145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Atmosphere.IPLANET</a:t>
            </a:r>
            <a:r>
              <a:rPr lang="en-US" dirty="0"/>
              <a:t> : Planet ID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A3571-D2F6-2A4E-A6F7-DA6C78F4A855}"/>
              </a:ext>
            </a:extLst>
          </p:cNvPr>
          <p:cNvSpPr txBox="1"/>
          <p:nvPr/>
        </p:nvSpPr>
        <p:spPr>
          <a:xfrm>
            <a:off x="385756" y="2461973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Atmosphere.ID</a:t>
            </a:r>
            <a:r>
              <a:rPr lang="en-US" dirty="0"/>
              <a:t>(NVMR) : </a:t>
            </a:r>
            <a:r>
              <a:rPr lang="en-US" dirty="0" err="1"/>
              <a:t>Radtran</a:t>
            </a:r>
            <a:r>
              <a:rPr lang="en-US" dirty="0"/>
              <a:t> ID of each 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AC45A-2917-9946-9E84-C5AAD416C3B2}"/>
              </a:ext>
            </a:extLst>
          </p:cNvPr>
          <p:cNvSpPr txBox="1"/>
          <p:nvPr/>
        </p:nvSpPr>
        <p:spPr>
          <a:xfrm>
            <a:off x="385756" y="2904887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Atmosphere.ISO</a:t>
            </a:r>
            <a:r>
              <a:rPr lang="en-US" dirty="0"/>
              <a:t>(NVMR) : </a:t>
            </a:r>
            <a:r>
              <a:rPr lang="en-US" dirty="0" err="1"/>
              <a:t>Radtran</a:t>
            </a:r>
            <a:r>
              <a:rPr lang="en-US" dirty="0"/>
              <a:t> </a:t>
            </a:r>
            <a:r>
              <a:rPr lang="en-US" dirty="0" err="1"/>
              <a:t>Isotopologue</a:t>
            </a:r>
            <a:r>
              <a:rPr lang="en-US" dirty="0"/>
              <a:t> ID of each gas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4B336-72D3-514D-ABD5-B393AE64681B}"/>
              </a:ext>
            </a:extLst>
          </p:cNvPr>
          <p:cNvSpPr txBox="1"/>
          <p:nvPr/>
        </p:nvSpPr>
        <p:spPr>
          <a:xfrm>
            <a:off x="385755" y="3347801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Atmosphere.AMFORM</a:t>
            </a:r>
            <a:r>
              <a:rPr lang="en-US" dirty="0"/>
              <a:t>: Flag indicating how the molecular weight has to be computed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F1442-BE6E-D747-BDE6-77B39FA5F808}"/>
              </a:ext>
            </a:extLst>
          </p:cNvPr>
          <p:cNvSpPr txBox="1"/>
          <p:nvPr/>
        </p:nvSpPr>
        <p:spPr>
          <a:xfrm>
            <a:off x="385755" y="3790715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………………………………………………………….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993F5-0656-7C45-9922-71A0A53729BF}"/>
              </a:ext>
            </a:extLst>
          </p:cNvPr>
          <p:cNvSpPr txBox="1"/>
          <p:nvPr/>
        </p:nvSpPr>
        <p:spPr>
          <a:xfrm>
            <a:off x="685800" y="1124197"/>
            <a:ext cx="4143375" cy="37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Parameters and 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2F8A5-2999-0741-88C9-882ED28096C2}"/>
              </a:ext>
            </a:extLst>
          </p:cNvPr>
          <p:cNvSpPr txBox="1"/>
          <p:nvPr/>
        </p:nvSpPr>
        <p:spPr>
          <a:xfrm>
            <a:off x="685800" y="4323057"/>
            <a:ext cx="4143375" cy="37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61B38-8BD9-AA42-8F88-CD5252C01DD8}"/>
              </a:ext>
            </a:extLst>
          </p:cNvPr>
          <p:cNvSpPr txBox="1"/>
          <p:nvPr/>
        </p:nvSpPr>
        <p:spPr>
          <a:xfrm>
            <a:off x="385755" y="5288758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Atmosphere.calc_grav</a:t>
            </a:r>
            <a:r>
              <a:rPr lang="en-US" dirty="0"/>
              <a:t>() : Based on the Planet ID, it calculates the gravity field at each altitude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D3F1A-DB04-DE40-89FA-48BC9ADEAD47}"/>
              </a:ext>
            </a:extLst>
          </p:cNvPr>
          <p:cNvSpPr txBox="1"/>
          <p:nvPr/>
        </p:nvSpPr>
        <p:spPr>
          <a:xfrm>
            <a:off x="385754" y="5857516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Atmosphere.calc_molwt</a:t>
            </a:r>
            <a:r>
              <a:rPr lang="en-US" dirty="0"/>
              <a:t>() : Based on AMFORM, it calculates the molecular weight at each altitude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DC6F-8D2C-B84A-90A4-DAD76B513E2C}"/>
              </a:ext>
            </a:extLst>
          </p:cNvPr>
          <p:cNvSpPr txBox="1"/>
          <p:nvPr/>
        </p:nvSpPr>
        <p:spPr>
          <a:xfrm>
            <a:off x="385753" y="6411514"/>
            <a:ext cx="1020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Atmosphere.hydrostatP</a:t>
            </a:r>
            <a:r>
              <a:rPr lang="en-US" dirty="0"/>
              <a:t>() and </a:t>
            </a:r>
            <a:r>
              <a:rPr lang="en-US" dirty="0" err="1"/>
              <a:t>Atmosphere.hydrostatH</a:t>
            </a:r>
            <a:r>
              <a:rPr lang="en-US" dirty="0"/>
              <a:t>() : Recomputes altitudes or pressure levels based on hydrostatic equilibrium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Atmosphere.adjust_VMR</a:t>
            </a:r>
            <a:r>
              <a:rPr lang="en-US" dirty="0"/>
              <a:t>() : If needed, it re-scales the VMR of each gas for all of them to add up to 1.0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07F04-D7A4-184D-BA68-88A326F44A94}"/>
              </a:ext>
            </a:extLst>
          </p:cNvPr>
          <p:cNvSpPr txBox="1"/>
          <p:nvPr/>
        </p:nvSpPr>
        <p:spPr>
          <a:xfrm>
            <a:off x="385753" y="4782987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Atmosphere.read_ref</a:t>
            </a:r>
            <a:r>
              <a:rPr lang="en-US" dirty="0"/>
              <a:t>() : Reads .ref file to fill the parameters and attributes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8204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1357E0-3240-3C4E-864B-727A5DB5DC6D}"/>
              </a:ext>
            </a:extLst>
          </p:cNvPr>
          <p:cNvSpPr/>
          <p:nvPr/>
        </p:nvSpPr>
        <p:spPr>
          <a:xfrm>
            <a:off x="4286243" y="344455"/>
            <a:ext cx="1700213" cy="600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860FA-E4DA-8B49-9B2B-8452E06F25AB}"/>
              </a:ext>
            </a:extLst>
          </p:cNvPr>
          <p:cNvSpPr txBox="1"/>
          <p:nvPr/>
        </p:nvSpPr>
        <p:spPr>
          <a:xfrm>
            <a:off x="4336249" y="4598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FD30F-AE86-5844-BA95-C627BEF69EC8}"/>
              </a:ext>
            </a:extLst>
          </p:cNvPr>
          <p:cNvSpPr txBox="1"/>
          <p:nvPr/>
        </p:nvSpPr>
        <p:spPr>
          <a:xfrm>
            <a:off x="385756" y="2019059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Atmosphere.IRAY</a:t>
            </a:r>
            <a:r>
              <a:rPr lang="en-US" dirty="0"/>
              <a:t> : Flag indicating the type of calculation for Rayleigh scattering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23843-D659-AD47-98E4-2BC4E99B59EB}"/>
              </a:ext>
            </a:extLst>
          </p:cNvPr>
          <p:cNvSpPr txBox="1"/>
          <p:nvPr/>
        </p:nvSpPr>
        <p:spPr>
          <a:xfrm>
            <a:off x="385756" y="1576145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Atmosphere.ISCAT</a:t>
            </a:r>
            <a:r>
              <a:rPr lang="en-US" dirty="0"/>
              <a:t> : Flat indicating what type of scattering calculation is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2D6EA-C89D-9F4F-AD70-3367F5105C1C}"/>
              </a:ext>
            </a:extLst>
          </p:cNvPr>
          <p:cNvSpPr txBox="1"/>
          <p:nvPr/>
        </p:nvSpPr>
        <p:spPr>
          <a:xfrm>
            <a:off x="385756" y="2461973"/>
            <a:ext cx="106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Atmosphere.IMIE</a:t>
            </a:r>
            <a:r>
              <a:rPr lang="en-US" dirty="0"/>
              <a:t> : Flag indicating whether to use </a:t>
            </a:r>
            <a:r>
              <a:rPr lang="en-US" dirty="0" err="1"/>
              <a:t>Atmosphere.PHASE</a:t>
            </a:r>
            <a:r>
              <a:rPr lang="en-US" dirty="0"/>
              <a:t> or Atmosphere.G1 and G2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85BFC-505B-9C4A-A308-98C09433D8B0}"/>
              </a:ext>
            </a:extLst>
          </p:cNvPr>
          <p:cNvSpPr txBox="1"/>
          <p:nvPr/>
        </p:nvSpPr>
        <p:spPr>
          <a:xfrm>
            <a:off x="385756" y="2904887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Atmosphere.NDUST</a:t>
            </a:r>
            <a:r>
              <a:rPr lang="en-US" dirty="0"/>
              <a:t>: Number of aerosol populations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9E639-F4AD-9A4F-AE60-5881CA37B56C}"/>
              </a:ext>
            </a:extLst>
          </p:cNvPr>
          <p:cNvSpPr txBox="1"/>
          <p:nvPr/>
        </p:nvSpPr>
        <p:spPr>
          <a:xfrm>
            <a:off x="385755" y="3347801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Atmosphere.KEXT</a:t>
            </a:r>
            <a:r>
              <a:rPr lang="en-US" dirty="0"/>
              <a:t>: Extinction cross section (cm2)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0672D-1B16-5446-A356-066B3470622E}"/>
              </a:ext>
            </a:extLst>
          </p:cNvPr>
          <p:cNvSpPr txBox="1"/>
          <p:nvPr/>
        </p:nvSpPr>
        <p:spPr>
          <a:xfrm>
            <a:off x="385755" y="3790715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………………………………………………………….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B4157-9932-1543-847F-E2AB26B547AA}"/>
              </a:ext>
            </a:extLst>
          </p:cNvPr>
          <p:cNvSpPr txBox="1"/>
          <p:nvPr/>
        </p:nvSpPr>
        <p:spPr>
          <a:xfrm>
            <a:off x="685800" y="1124197"/>
            <a:ext cx="4143375" cy="37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Parameters and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16271-7C15-B849-809E-1A6D0056159D}"/>
              </a:ext>
            </a:extLst>
          </p:cNvPr>
          <p:cNvSpPr txBox="1"/>
          <p:nvPr/>
        </p:nvSpPr>
        <p:spPr>
          <a:xfrm>
            <a:off x="685800" y="4323057"/>
            <a:ext cx="4143375" cy="37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B28D3-C9B1-8D46-A239-2156A8F56BB3}"/>
              </a:ext>
            </a:extLst>
          </p:cNvPr>
          <p:cNvSpPr txBox="1"/>
          <p:nvPr/>
        </p:nvSpPr>
        <p:spPr>
          <a:xfrm>
            <a:off x="385755" y="5288758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Scatter.write_xsc</a:t>
            </a:r>
            <a:r>
              <a:rPr lang="en-US" dirty="0"/>
              <a:t>() : Write .</a:t>
            </a:r>
            <a:r>
              <a:rPr lang="en-US" dirty="0" err="1"/>
              <a:t>xsc</a:t>
            </a:r>
            <a:r>
              <a:rPr lang="en-US" dirty="0"/>
              <a:t>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ADF51-145E-7340-BD5C-E85BFF3D02C7}"/>
              </a:ext>
            </a:extLst>
          </p:cNvPr>
          <p:cNvSpPr txBox="1"/>
          <p:nvPr/>
        </p:nvSpPr>
        <p:spPr>
          <a:xfrm>
            <a:off x="385754" y="5857516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Scatter.calc_tau_dust</a:t>
            </a:r>
            <a:r>
              <a:rPr lang="en-US" dirty="0"/>
              <a:t>(</a:t>
            </a:r>
            <a:r>
              <a:rPr lang="en-US" dirty="0" err="1"/>
              <a:t>WAVEC,Layer</a:t>
            </a:r>
            <a:r>
              <a:rPr lang="en-US" dirty="0"/>
              <a:t>) : Calculates the vertical opacity of each dust in each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F7669-266F-CB41-8524-29F116D45569}"/>
              </a:ext>
            </a:extLst>
          </p:cNvPr>
          <p:cNvSpPr txBox="1"/>
          <p:nvPr/>
        </p:nvSpPr>
        <p:spPr>
          <a:xfrm>
            <a:off x="385753" y="6411514"/>
            <a:ext cx="1020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Scatter.calc_tau_rayleighj</a:t>
            </a:r>
            <a:r>
              <a:rPr lang="en-US" dirty="0"/>
              <a:t>(</a:t>
            </a:r>
            <a:r>
              <a:rPr lang="en-US" dirty="0" err="1"/>
              <a:t>WAVEC,Layer</a:t>
            </a:r>
            <a:r>
              <a:rPr lang="en-US" dirty="0"/>
              <a:t>) : Calculates the vertical opacity of Rayleigh scattering for giant planets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0E23F-7A6F-344C-A200-BEA01EDC8D66}"/>
              </a:ext>
            </a:extLst>
          </p:cNvPr>
          <p:cNvSpPr txBox="1"/>
          <p:nvPr/>
        </p:nvSpPr>
        <p:spPr>
          <a:xfrm>
            <a:off x="385753" y="4782987"/>
            <a:ext cx="102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Scatter.read_xsc</a:t>
            </a:r>
            <a:r>
              <a:rPr lang="en-US" dirty="0"/>
              <a:t>() : Reads .</a:t>
            </a:r>
            <a:r>
              <a:rPr lang="en-US" dirty="0" err="1"/>
              <a:t>xsc</a:t>
            </a:r>
            <a:r>
              <a:rPr lang="en-US" dirty="0"/>
              <a:t> file to fill the parameters and attributes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10815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A83A7E6-12D8-CA4F-BCE8-2BA9C192958A}"/>
              </a:ext>
            </a:extLst>
          </p:cNvPr>
          <p:cNvSpPr txBox="1"/>
          <p:nvPr/>
        </p:nvSpPr>
        <p:spPr>
          <a:xfrm>
            <a:off x="171450" y="100013"/>
            <a:ext cx="75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Third layer of code: Generating a forward model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FB776B7-FC64-E545-9B69-8DE527F85701}"/>
              </a:ext>
            </a:extLst>
          </p:cNvPr>
          <p:cNvSpPr/>
          <p:nvPr/>
        </p:nvSpPr>
        <p:spPr>
          <a:xfrm>
            <a:off x="213638" y="1369792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BBC9EF-98D5-6B4A-B262-736006312EF1}"/>
              </a:ext>
            </a:extLst>
          </p:cNvPr>
          <p:cNvSpPr txBox="1"/>
          <p:nvPr/>
        </p:nvSpPr>
        <p:spPr>
          <a:xfrm>
            <a:off x="263643" y="1396436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Atmosphere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709DD2-8760-854B-99F2-3AC85C152E0D}"/>
              </a:ext>
            </a:extLst>
          </p:cNvPr>
          <p:cNvSpPr/>
          <p:nvPr/>
        </p:nvSpPr>
        <p:spPr>
          <a:xfrm>
            <a:off x="213638" y="1879373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D5AEF8-09A4-8546-ABC1-0AB4C016031A}"/>
              </a:ext>
            </a:extLst>
          </p:cNvPr>
          <p:cNvSpPr txBox="1"/>
          <p:nvPr/>
        </p:nvSpPr>
        <p:spPr>
          <a:xfrm>
            <a:off x="263643" y="1906017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Measurement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055F408-4D63-CE46-8E9D-A766F5679E1F}"/>
              </a:ext>
            </a:extLst>
          </p:cNvPr>
          <p:cNvSpPr/>
          <p:nvPr/>
        </p:nvSpPr>
        <p:spPr>
          <a:xfrm>
            <a:off x="213638" y="2374669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BA0CA-AB85-F845-9175-5FF118943DDF}"/>
              </a:ext>
            </a:extLst>
          </p:cNvPr>
          <p:cNvSpPr txBox="1"/>
          <p:nvPr/>
        </p:nvSpPr>
        <p:spPr>
          <a:xfrm>
            <a:off x="263643" y="2401313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Stellar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9DFCE6C-6730-AE47-A673-F905796F734C}"/>
              </a:ext>
            </a:extLst>
          </p:cNvPr>
          <p:cNvSpPr/>
          <p:nvPr/>
        </p:nvSpPr>
        <p:spPr>
          <a:xfrm>
            <a:off x="213638" y="2884250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6DAD47-D583-724E-8451-8BE351FEF88F}"/>
              </a:ext>
            </a:extLst>
          </p:cNvPr>
          <p:cNvSpPr txBox="1"/>
          <p:nvPr/>
        </p:nvSpPr>
        <p:spPr>
          <a:xfrm>
            <a:off x="263643" y="2910894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Surface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8A4F3C-15E0-624A-BAB6-D7494957089E}"/>
              </a:ext>
            </a:extLst>
          </p:cNvPr>
          <p:cNvSpPr/>
          <p:nvPr/>
        </p:nvSpPr>
        <p:spPr>
          <a:xfrm>
            <a:off x="213638" y="3384307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055AA4-E82E-3F43-A91F-59F1377C0E1D}"/>
              </a:ext>
            </a:extLst>
          </p:cNvPr>
          <p:cNvSpPr txBox="1"/>
          <p:nvPr/>
        </p:nvSpPr>
        <p:spPr>
          <a:xfrm>
            <a:off x="263643" y="3410951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Spectroscopy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CCF7C87-FAFE-EF47-BEDB-3BC44C0DD878}"/>
              </a:ext>
            </a:extLst>
          </p:cNvPr>
          <p:cNvSpPr/>
          <p:nvPr/>
        </p:nvSpPr>
        <p:spPr>
          <a:xfrm>
            <a:off x="213638" y="3899726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2EAB8D-61FF-9940-B0AF-2425ACF1D395}"/>
              </a:ext>
            </a:extLst>
          </p:cNvPr>
          <p:cNvSpPr txBox="1"/>
          <p:nvPr/>
        </p:nvSpPr>
        <p:spPr>
          <a:xfrm>
            <a:off x="263643" y="3926370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Scatter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617ABC-E88A-CA4A-9C88-AA7FE6FF2A9B}"/>
              </a:ext>
            </a:extLst>
          </p:cNvPr>
          <p:cNvSpPr/>
          <p:nvPr/>
        </p:nvSpPr>
        <p:spPr>
          <a:xfrm>
            <a:off x="213638" y="4415144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5DC723-2FED-6249-9376-315326DEFF74}"/>
              </a:ext>
            </a:extLst>
          </p:cNvPr>
          <p:cNvSpPr txBox="1"/>
          <p:nvPr/>
        </p:nvSpPr>
        <p:spPr>
          <a:xfrm>
            <a:off x="263643" y="4441788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CIA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0E45F20-7693-1249-A4C6-4E61A0917BDF}"/>
              </a:ext>
            </a:extLst>
          </p:cNvPr>
          <p:cNvSpPr/>
          <p:nvPr/>
        </p:nvSpPr>
        <p:spPr>
          <a:xfrm>
            <a:off x="213638" y="4919196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AFD92C-F04B-334E-9F3D-5B55F38E4A12}"/>
              </a:ext>
            </a:extLst>
          </p:cNvPr>
          <p:cNvSpPr txBox="1"/>
          <p:nvPr/>
        </p:nvSpPr>
        <p:spPr>
          <a:xfrm>
            <a:off x="263643" y="4945840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9B77CC5-2491-9647-8ED3-263284E33820}"/>
              </a:ext>
            </a:extLst>
          </p:cNvPr>
          <p:cNvSpPr/>
          <p:nvPr/>
        </p:nvSpPr>
        <p:spPr>
          <a:xfrm>
            <a:off x="213638" y="876726"/>
            <a:ext cx="148590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3D965A-52EA-A34A-ABB6-F8E3E75EA507}"/>
              </a:ext>
            </a:extLst>
          </p:cNvPr>
          <p:cNvSpPr txBox="1"/>
          <p:nvPr/>
        </p:nvSpPr>
        <p:spPr>
          <a:xfrm>
            <a:off x="263643" y="903370"/>
            <a:ext cx="13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Variables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DAE7E6-6811-5444-9DF0-13325E2B6516}"/>
              </a:ext>
            </a:extLst>
          </p:cNvPr>
          <p:cNvCxnSpPr>
            <a:cxnSpLocks/>
          </p:cNvCxnSpPr>
          <p:nvPr/>
        </p:nvCxnSpPr>
        <p:spPr>
          <a:xfrm>
            <a:off x="1712149" y="1061392"/>
            <a:ext cx="818396" cy="201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17E7BB-09C1-6E48-97F4-A710E4E91A8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9546" y="3068916"/>
            <a:ext cx="83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096C00-7A77-4540-81F9-314DE399D00F}"/>
              </a:ext>
            </a:extLst>
          </p:cNvPr>
          <p:cNvCxnSpPr>
            <a:cxnSpLocks/>
          </p:cNvCxnSpPr>
          <p:nvPr/>
        </p:nvCxnSpPr>
        <p:spPr>
          <a:xfrm>
            <a:off x="1705847" y="1565713"/>
            <a:ext cx="824698" cy="1514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4E1904-B22F-9844-84F6-BCFFD1EC40CD}"/>
              </a:ext>
            </a:extLst>
          </p:cNvPr>
          <p:cNvCxnSpPr>
            <a:cxnSpLocks/>
          </p:cNvCxnSpPr>
          <p:nvPr/>
        </p:nvCxnSpPr>
        <p:spPr>
          <a:xfrm>
            <a:off x="1705847" y="2076868"/>
            <a:ext cx="824698" cy="100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239554-3919-164B-AD5F-F5551510DBF1}"/>
              </a:ext>
            </a:extLst>
          </p:cNvPr>
          <p:cNvCxnSpPr>
            <a:cxnSpLocks/>
          </p:cNvCxnSpPr>
          <p:nvPr/>
        </p:nvCxnSpPr>
        <p:spPr>
          <a:xfrm>
            <a:off x="1705833" y="2559335"/>
            <a:ext cx="824712" cy="50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D25D91-005B-B246-9EC9-60D8EFFA964E}"/>
              </a:ext>
            </a:extLst>
          </p:cNvPr>
          <p:cNvCxnSpPr>
            <a:cxnSpLocks/>
          </p:cNvCxnSpPr>
          <p:nvPr/>
        </p:nvCxnSpPr>
        <p:spPr>
          <a:xfrm flipV="1">
            <a:off x="1705847" y="3079515"/>
            <a:ext cx="824698" cy="50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175B83-E843-3646-8F20-F3501305B4C0}"/>
              </a:ext>
            </a:extLst>
          </p:cNvPr>
          <p:cNvCxnSpPr>
            <a:cxnSpLocks/>
          </p:cNvCxnSpPr>
          <p:nvPr/>
        </p:nvCxnSpPr>
        <p:spPr>
          <a:xfrm flipV="1">
            <a:off x="1705847" y="3079514"/>
            <a:ext cx="824698" cy="1016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0C7518-343E-684A-AFC6-C48BBB092DB2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1699546" y="3051490"/>
            <a:ext cx="830999" cy="154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592DF3-5F96-2E49-A4CD-A99C0F2C866E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1699546" y="3079514"/>
            <a:ext cx="830999" cy="2024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56B1C5-ED03-5346-8D5F-79E9F495B21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30545" y="3068881"/>
            <a:ext cx="233603" cy="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49802A0-0D3E-6449-85E6-FB442E1435DE}"/>
              </a:ext>
            </a:extLst>
          </p:cNvPr>
          <p:cNvSpPr/>
          <p:nvPr/>
        </p:nvSpPr>
        <p:spPr>
          <a:xfrm>
            <a:off x="2764148" y="2311687"/>
            <a:ext cx="1225394" cy="1514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BE7BEF-D7AA-3B44-A134-675BA719BCCA}"/>
              </a:ext>
            </a:extLst>
          </p:cNvPr>
          <p:cNvSpPr txBox="1"/>
          <p:nvPr/>
        </p:nvSpPr>
        <p:spPr>
          <a:xfrm>
            <a:off x="2873123" y="2482713"/>
            <a:ext cx="178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subprofretg</a:t>
            </a:r>
            <a:r>
              <a:rPr lang="en-US" sz="1200" b="1" dirty="0"/>
              <a:t>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5731CD-6B95-D84A-94E9-D3D2997D7D24}"/>
              </a:ext>
            </a:extLst>
          </p:cNvPr>
          <p:cNvSpPr txBox="1"/>
          <p:nvPr/>
        </p:nvSpPr>
        <p:spPr>
          <a:xfrm>
            <a:off x="2873123" y="2792239"/>
            <a:ext cx="198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……………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405DA3-B010-014C-B1B3-107A10FA25AE}"/>
              </a:ext>
            </a:extLst>
          </p:cNvPr>
          <p:cNvGrpSpPr/>
          <p:nvPr/>
        </p:nvGrpSpPr>
        <p:grpSpPr>
          <a:xfrm>
            <a:off x="4664119" y="876726"/>
            <a:ext cx="1485908" cy="4411802"/>
            <a:chOff x="4664119" y="876726"/>
            <a:chExt cx="1485908" cy="4411802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95DC98F-9B7D-EA4A-BC0E-D3818AEC7E37}"/>
                </a:ext>
              </a:extLst>
            </p:cNvPr>
            <p:cNvSpPr/>
            <p:nvPr/>
          </p:nvSpPr>
          <p:spPr>
            <a:xfrm>
              <a:off x="4664119" y="1369792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836612-CFC1-F04E-8806-CF519699AD48}"/>
                </a:ext>
              </a:extLst>
            </p:cNvPr>
            <p:cNvSpPr txBox="1"/>
            <p:nvPr/>
          </p:nvSpPr>
          <p:spPr>
            <a:xfrm>
              <a:off x="4714124" y="1396436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Atmosphere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69EE32F-5E9D-7248-9774-5DA301996439}"/>
                </a:ext>
              </a:extLst>
            </p:cNvPr>
            <p:cNvSpPr/>
            <p:nvPr/>
          </p:nvSpPr>
          <p:spPr>
            <a:xfrm>
              <a:off x="4664119" y="1879373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712BBA-BF62-474D-86B8-8F545076AF33}"/>
                </a:ext>
              </a:extLst>
            </p:cNvPr>
            <p:cNvSpPr txBox="1"/>
            <p:nvPr/>
          </p:nvSpPr>
          <p:spPr>
            <a:xfrm>
              <a:off x="4714124" y="1906017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Measurement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3286B1A-4027-BA48-9306-0440A9F84573}"/>
                </a:ext>
              </a:extLst>
            </p:cNvPr>
            <p:cNvSpPr/>
            <p:nvPr/>
          </p:nvSpPr>
          <p:spPr>
            <a:xfrm>
              <a:off x="4664119" y="2374669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6E9CD2-49F9-B14E-8FAB-3BC8214A8E03}"/>
                </a:ext>
              </a:extLst>
            </p:cNvPr>
            <p:cNvSpPr txBox="1"/>
            <p:nvPr/>
          </p:nvSpPr>
          <p:spPr>
            <a:xfrm>
              <a:off x="4714124" y="2401313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Stellar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B6C9469-B89A-384D-910C-F0B6552F67C7}"/>
                </a:ext>
              </a:extLst>
            </p:cNvPr>
            <p:cNvSpPr/>
            <p:nvPr/>
          </p:nvSpPr>
          <p:spPr>
            <a:xfrm>
              <a:off x="4664119" y="2884250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402E68-CBA3-234D-881D-4DD7912DFCA9}"/>
                </a:ext>
              </a:extLst>
            </p:cNvPr>
            <p:cNvSpPr txBox="1"/>
            <p:nvPr/>
          </p:nvSpPr>
          <p:spPr>
            <a:xfrm>
              <a:off x="4714124" y="2910894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Surface</a:t>
              </a: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D83D48B-40D8-6744-AFD1-35AD3C604C4B}"/>
                </a:ext>
              </a:extLst>
            </p:cNvPr>
            <p:cNvSpPr/>
            <p:nvPr/>
          </p:nvSpPr>
          <p:spPr>
            <a:xfrm>
              <a:off x="4664119" y="3384307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FE32EC-5776-8541-9142-8FD62739BEAB}"/>
                </a:ext>
              </a:extLst>
            </p:cNvPr>
            <p:cNvSpPr txBox="1"/>
            <p:nvPr/>
          </p:nvSpPr>
          <p:spPr>
            <a:xfrm>
              <a:off x="4714124" y="3410951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Spectroscopy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6A2AEBF-B32F-BA44-A985-938FD30E2E01}"/>
                </a:ext>
              </a:extLst>
            </p:cNvPr>
            <p:cNvSpPr/>
            <p:nvPr/>
          </p:nvSpPr>
          <p:spPr>
            <a:xfrm>
              <a:off x="4664119" y="3899726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52BCB22-496F-B84B-9294-DC5A66B5CA7A}"/>
                </a:ext>
              </a:extLst>
            </p:cNvPr>
            <p:cNvSpPr txBox="1"/>
            <p:nvPr/>
          </p:nvSpPr>
          <p:spPr>
            <a:xfrm>
              <a:off x="4714124" y="3926370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Scatter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B4BC5711-264C-CD48-A49C-D72B79099BBB}"/>
                </a:ext>
              </a:extLst>
            </p:cNvPr>
            <p:cNvSpPr/>
            <p:nvPr/>
          </p:nvSpPr>
          <p:spPr>
            <a:xfrm>
              <a:off x="4664119" y="4415144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26FA511-B4A3-EB4D-BD0C-9BAC821FE816}"/>
                </a:ext>
              </a:extLst>
            </p:cNvPr>
            <p:cNvSpPr txBox="1"/>
            <p:nvPr/>
          </p:nvSpPr>
          <p:spPr>
            <a:xfrm>
              <a:off x="4714124" y="4441788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CIA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6376094-F2E3-F84B-805C-5A3D97806F12}"/>
                </a:ext>
              </a:extLst>
            </p:cNvPr>
            <p:cNvSpPr/>
            <p:nvPr/>
          </p:nvSpPr>
          <p:spPr>
            <a:xfrm>
              <a:off x="4664119" y="4919196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D3408C9-A91A-EE4D-8E02-379C6B699ED4}"/>
                </a:ext>
              </a:extLst>
            </p:cNvPr>
            <p:cNvSpPr txBox="1"/>
            <p:nvPr/>
          </p:nvSpPr>
          <p:spPr>
            <a:xfrm>
              <a:off x="4714124" y="4945840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Layer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AB9FD5D-CEB9-7A47-8E35-C474D4F6BF25}"/>
                </a:ext>
              </a:extLst>
            </p:cNvPr>
            <p:cNvSpPr/>
            <p:nvPr/>
          </p:nvSpPr>
          <p:spPr>
            <a:xfrm>
              <a:off x="4664119" y="876726"/>
              <a:ext cx="1485908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A843E2A-FBC0-3B49-B148-4147977A11C3}"/>
                </a:ext>
              </a:extLst>
            </p:cNvPr>
            <p:cNvSpPr txBox="1"/>
            <p:nvPr/>
          </p:nvSpPr>
          <p:spPr>
            <a:xfrm>
              <a:off x="4714124" y="903370"/>
              <a:ext cx="139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Variables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1DD99D5-3A5E-3F46-96E8-57AA41CF4DFE}"/>
              </a:ext>
            </a:extLst>
          </p:cNvPr>
          <p:cNvCxnSpPr>
            <a:endCxn id="127" idx="1"/>
          </p:cNvCxnSpPr>
          <p:nvPr/>
        </p:nvCxnSpPr>
        <p:spPr>
          <a:xfrm flipV="1">
            <a:off x="3989542" y="1061392"/>
            <a:ext cx="674577" cy="1990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543E0F-6259-0848-9B88-56F0AFE48968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3987179" y="1554458"/>
            <a:ext cx="676940" cy="1497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4648DF-B4BC-BC4E-8364-1E896511F297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3987179" y="2064039"/>
            <a:ext cx="676940" cy="100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F5AB6D9-9BC7-EB40-BA97-81A4615834FD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3987179" y="2559335"/>
            <a:ext cx="676940" cy="509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F94BA12-CDF7-BB47-A05D-B3343496467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987179" y="3068882"/>
            <a:ext cx="676940" cy="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5BC62D-B9A7-5147-9BD5-8D7FC2D6A5AC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987179" y="3068881"/>
            <a:ext cx="676940" cy="500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6CC7367-99E9-324E-A1BC-3C904BCAE18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3987179" y="3063360"/>
            <a:ext cx="676940" cy="1021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F670BE-6FDA-7748-B070-5AEA4D10090C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987179" y="3063359"/>
            <a:ext cx="676940" cy="1536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6DE4741-EAB3-9147-8675-5090B5680819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987179" y="3063358"/>
            <a:ext cx="676940" cy="2040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CE405A83-3A40-7149-8E1A-2297AFBC31E7}"/>
              </a:ext>
            </a:extLst>
          </p:cNvPr>
          <p:cNvSpPr/>
          <p:nvPr/>
        </p:nvSpPr>
        <p:spPr>
          <a:xfrm>
            <a:off x="7081284" y="903370"/>
            <a:ext cx="3531828" cy="1471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487365-4F69-604E-A94F-B2E14172F505}"/>
              </a:ext>
            </a:extLst>
          </p:cNvPr>
          <p:cNvSpPr txBox="1"/>
          <p:nvPr/>
        </p:nvSpPr>
        <p:spPr>
          <a:xfrm>
            <a:off x="7193763" y="99040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Calc_path</a:t>
            </a:r>
            <a:r>
              <a:rPr lang="en-US" sz="1200" b="1" dirty="0"/>
              <a:t>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D58EA51-2D2F-344E-8CEC-7C809F2E9003}"/>
              </a:ext>
            </a:extLst>
          </p:cNvPr>
          <p:cNvSpPr txBox="1"/>
          <p:nvPr/>
        </p:nvSpPr>
        <p:spPr>
          <a:xfrm>
            <a:off x="7193763" y="1267405"/>
            <a:ext cx="336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Split atmosphere into layers and calculate parameters for each layer (stored in Layer).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atmospheric paths and set keywords</a:t>
            </a:r>
          </a:p>
          <a:p>
            <a:r>
              <a:rPr lang="en-US" sz="1200" dirty="0"/>
              <a:t>     (stored in Path).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5128AAD-3304-E44F-83C1-21EDE6308B6F}"/>
              </a:ext>
            </a:extLst>
          </p:cNvPr>
          <p:cNvCxnSpPr>
            <a:cxnSpLocks/>
            <a:stCxn id="102" idx="3"/>
            <a:endCxn id="151" idx="1"/>
          </p:cNvCxnSpPr>
          <p:nvPr/>
        </p:nvCxnSpPr>
        <p:spPr>
          <a:xfrm>
            <a:off x="6150027" y="1554458"/>
            <a:ext cx="931257" cy="84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E0D147D-86F7-C94A-AD32-CBF5A253B955}"/>
              </a:ext>
            </a:extLst>
          </p:cNvPr>
          <p:cNvCxnSpPr>
            <a:cxnSpLocks/>
            <a:stCxn id="107" idx="3"/>
            <a:endCxn id="151" idx="1"/>
          </p:cNvCxnSpPr>
          <p:nvPr/>
        </p:nvCxnSpPr>
        <p:spPr>
          <a:xfrm flipV="1">
            <a:off x="6150027" y="1639020"/>
            <a:ext cx="931257" cy="425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3BF076DC-8762-2C48-BF6A-E4BF1E430449}"/>
              </a:ext>
            </a:extLst>
          </p:cNvPr>
          <p:cNvSpPr/>
          <p:nvPr/>
        </p:nvSpPr>
        <p:spPr>
          <a:xfrm>
            <a:off x="7309637" y="2970988"/>
            <a:ext cx="1461139" cy="509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2CF2DBAA-1FEB-2F4D-A2D6-59D74BE91BBC}"/>
              </a:ext>
            </a:extLst>
          </p:cNvPr>
          <p:cNvSpPr/>
          <p:nvPr/>
        </p:nvSpPr>
        <p:spPr>
          <a:xfrm>
            <a:off x="8968906" y="2967306"/>
            <a:ext cx="1461139" cy="509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Path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478D5ED-8D57-C545-8FF9-54B67FFF6426}"/>
              </a:ext>
            </a:extLst>
          </p:cNvPr>
          <p:cNvCxnSpPr>
            <a:stCxn id="151" idx="2"/>
            <a:endCxn id="167" idx="0"/>
          </p:cNvCxnSpPr>
          <p:nvPr/>
        </p:nvCxnSpPr>
        <p:spPr>
          <a:xfrm flipH="1">
            <a:off x="8040207" y="2374669"/>
            <a:ext cx="806991" cy="59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83DF96-AD5A-C441-805B-39412A8CB640}"/>
              </a:ext>
            </a:extLst>
          </p:cNvPr>
          <p:cNvCxnSpPr>
            <a:stCxn id="151" idx="2"/>
            <a:endCxn id="168" idx="0"/>
          </p:cNvCxnSpPr>
          <p:nvPr/>
        </p:nvCxnSpPr>
        <p:spPr>
          <a:xfrm>
            <a:off x="8847198" y="2374669"/>
            <a:ext cx="852278" cy="59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F3B52C37-A5C5-9645-884C-1AB81944F31B}"/>
              </a:ext>
            </a:extLst>
          </p:cNvPr>
          <p:cNvSpPr/>
          <p:nvPr/>
        </p:nvSpPr>
        <p:spPr>
          <a:xfrm>
            <a:off x="7739879" y="4061503"/>
            <a:ext cx="2277112" cy="692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CIRSrad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6A0B877-E54C-044D-8332-5792011E09F2}"/>
              </a:ext>
            </a:extLst>
          </p:cNvPr>
          <p:cNvCxnSpPr>
            <a:stCxn id="167" idx="2"/>
            <a:endCxn id="173" idx="0"/>
          </p:cNvCxnSpPr>
          <p:nvPr/>
        </p:nvCxnSpPr>
        <p:spPr>
          <a:xfrm>
            <a:off x="8040207" y="3480569"/>
            <a:ext cx="838228" cy="5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FDE983-5431-634D-AD2E-0B4AB8A8D2BA}"/>
              </a:ext>
            </a:extLst>
          </p:cNvPr>
          <p:cNvCxnSpPr>
            <a:stCxn id="168" idx="2"/>
            <a:endCxn id="173" idx="0"/>
          </p:cNvCxnSpPr>
          <p:nvPr/>
        </p:nvCxnSpPr>
        <p:spPr>
          <a:xfrm flipH="1">
            <a:off x="8878435" y="3476887"/>
            <a:ext cx="821041" cy="58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AFA441B-021D-5B4A-9B8F-9DED77BAE2DB}"/>
              </a:ext>
            </a:extLst>
          </p:cNvPr>
          <p:cNvSpPr/>
          <p:nvPr/>
        </p:nvSpPr>
        <p:spPr>
          <a:xfrm>
            <a:off x="8262335" y="4985574"/>
            <a:ext cx="1225394" cy="1514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C101A-8DB4-9C46-900D-2A497BA0F027}"/>
              </a:ext>
            </a:extLst>
          </p:cNvPr>
          <p:cNvSpPr txBox="1"/>
          <p:nvPr/>
        </p:nvSpPr>
        <p:spPr>
          <a:xfrm>
            <a:off x="8371310" y="5156600"/>
            <a:ext cx="178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subspecret</a:t>
            </a:r>
            <a:r>
              <a:rPr lang="en-US" sz="1200" b="1" dirty="0"/>
              <a:t>()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0B80701-19B6-B74B-A978-70B219C2ADA9}"/>
              </a:ext>
            </a:extLst>
          </p:cNvPr>
          <p:cNvSpPr txBox="1"/>
          <p:nvPr/>
        </p:nvSpPr>
        <p:spPr>
          <a:xfrm>
            <a:off x="8371310" y="5466126"/>
            <a:ext cx="198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……………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21FAB2A-7D15-A240-9237-C8317D00A4C5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8875032" y="4753786"/>
            <a:ext cx="3403" cy="19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4960041-EEDE-8B4A-BF38-52E2D0D6174C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8875032" y="6500032"/>
            <a:ext cx="0" cy="300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AC817C1-77DE-D446-A717-2FC85A895FAA}"/>
              </a:ext>
            </a:extLst>
          </p:cNvPr>
          <p:cNvSpPr txBox="1"/>
          <p:nvPr/>
        </p:nvSpPr>
        <p:spPr>
          <a:xfrm>
            <a:off x="8968906" y="7573881"/>
            <a:ext cx="159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Measurement vector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B465586-B941-1E4F-B7A5-76EB41AEF390}"/>
              </a:ext>
            </a:extLst>
          </p:cNvPr>
          <p:cNvSpPr txBox="1"/>
          <p:nvPr/>
        </p:nvSpPr>
        <p:spPr>
          <a:xfrm>
            <a:off x="8060572" y="6761941"/>
            <a:ext cx="163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0FB1F42-C9A7-8D40-B0DE-6745E86EF26B}"/>
              </a:ext>
            </a:extLst>
          </p:cNvPr>
          <p:cNvCxnSpPr>
            <a:stCxn id="195" idx="2"/>
          </p:cNvCxnSpPr>
          <p:nvPr/>
        </p:nvCxnSpPr>
        <p:spPr>
          <a:xfrm flipH="1">
            <a:off x="8875032" y="7131273"/>
            <a:ext cx="4992" cy="71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6CD14-DA3B-504B-8B60-E455FFE1DE2F}"/>
              </a:ext>
            </a:extLst>
          </p:cNvPr>
          <p:cNvSpPr txBox="1"/>
          <p:nvPr/>
        </p:nvSpPr>
        <p:spPr>
          <a:xfrm>
            <a:off x="457200" y="138181"/>
            <a:ext cx="690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37319-8CF2-8D4C-86B1-30D697EF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207"/>
            <a:ext cx="10826750" cy="3113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EF504-C60F-764E-A4A0-DE5049FAF781}"/>
              </a:ext>
            </a:extLst>
          </p:cNvPr>
          <p:cNvSpPr txBox="1"/>
          <p:nvPr/>
        </p:nvSpPr>
        <p:spPr>
          <a:xfrm>
            <a:off x="614363" y="4419875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Exoplanet emission with correlated-K defined in irregular grid (</a:t>
            </a:r>
            <a:r>
              <a:rPr lang="en-US" dirty="0" err="1"/>
              <a:t>delv</a:t>
            </a:r>
            <a:r>
              <a:rPr lang="en-US" dirty="0"/>
              <a:t>&lt;0)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1CE6F-683F-1444-8DD6-03D24B32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066"/>
            <a:ext cx="10826750" cy="31121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9A864A-24A8-8F4E-9801-1DD2EB88B7D7}"/>
              </a:ext>
            </a:extLst>
          </p:cNvPr>
          <p:cNvSpPr txBox="1"/>
          <p:nvPr/>
        </p:nvSpPr>
        <p:spPr>
          <a:xfrm>
            <a:off x="752476" y="817491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Jupiter test (correlated-K)</a:t>
            </a:r>
          </a:p>
        </p:txBody>
      </p:sp>
    </p:spTree>
    <p:extLst>
      <p:ext uri="{BB962C8B-B14F-4D97-AF65-F5344CB8AC3E}">
        <p14:creationId xmlns:p14="http://schemas.microsoft.com/office/powerpoint/2010/main" val="322032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6CD14-DA3B-504B-8B60-E455FFE1DE2F}"/>
              </a:ext>
            </a:extLst>
          </p:cNvPr>
          <p:cNvSpPr txBox="1"/>
          <p:nvPr/>
        </p:nvSpPr>
        <p:spPr>
          <a:xfrm>
            <a:off x="457200" y="357187"/>
            <a:ext cx="690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Things to discuss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C5456-AD70-0641-8858-C4B4325531A8}"/>
              </a:ext>
            </a:extLst>
          </p:cNvPr>
          <p:cNvSpPr txBox="1"/>
          <p:nvPr/>
        </p:nvSpPr>
        <p:spPr>
          <a:xfrm>
            <a:off x="457200" y="1014409"/>
            <a:ext cx="100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Re-shaping the format of the input files? One file per Python class with little or no overlapping.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B599-7AC2-7941-A353-AC47CF681A3F}"/>
              </a:ext>
            </a:extLst>
          </p:cNvPr>
          <p:cNvSpPr txBox="1"/>
          <p:nvPr/>
        </p:nvSpPr>
        <p:spPr>
          <a:xfrm>
            <a:off x="900113" y="1674605"/>
            <a:ext cx="667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.</a:t>
            </a:r>
            <a:r>
              <a:rPr lang="en-US" dirty="0" err="1"/>
              <a:t>inp</a:t>
            </a:r>
            <a:r>
              <a:rPr lang="en-US" dirty="0"/>
              <a:t> file (but same for .set and others):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9767A-8342-8E44-BF3E-6FA78ED38EAE}"/>
              </a:ext>
            </a:extLst>
          </p:cNvPr>
          <p:cNvSpPr txBox="1"/>
          <p:nvPr/>
        </p:nvSpPr>
        <p:spPr>
          <a:xfrm>
            <a:off x="3557589" y="2075201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ISPACE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88CEE2-DCEB-2240-860D-5091628A14C9}"/>
              </a:ext>
            </a:extLst>
          </p:cNvPr>
          <p:cNvCxnSpPr/>
          <p:nvPr/>
        </p:nvCxnSpPr>
        <p:spPr>
          <a:xfrm>
            <a:off x="4371976" y="2259867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C67415-B8A9-A14D-8CD4-50073D65101D}"/>
              </a:ext>
            </a:extLst>
          </p:cNvPr>
          <p:cNvSpPr txBox="1"/>
          <p:nvPr/>
        </p:nvSpPr>
        <p:spPr>
          <a:xfrm>
            <a:off x="5526090" y="2075201"/>
            <a:ext cx="218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Class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C3646-A682-2E4E-AEDE-3F8CA6513B1D}"/>
              </a:ext>
            </a:extLst>
          </p:cNvPr>
          <p:cNvSpPr txBox="1"/>
          <p:nvPr/>
        </p:nvSpPr>
        <p:spPr>
          <a:xfrm>
            <a:off x="3557589" y="2393517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ISCAT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102693-A6C2-9C4A-9B25-CB0BE746A9DF}"/>
              </a:ext>
            </a:extLst>
          </p:cNvPr>
          <p:cNvCxnSpPr/>
          <p:nvPr/>
        </p:nvCxnSpPr>
        <p:spPr>
          <a:xfrm>
            <a:off x="4371976" y="2578183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5EF4B-6A3C-6C4F-BB47-7A91C528E471}"/>
              </a:ext>
            </a:extLst>
          </p:cNvPr>
          <p:cNvSpPr txBox="1"/>
          <p:nvPr/>
        </p:nvSpPr>
        <p:spPr>
          <a:xfrm>
            <a:off x="5526090" y="2393517"/>
            <a:ext cx="218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Class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2CF90-453A-1745-B0C6-CF85BDE31B18}"/>
              </a:ext>
            </a:extLst>
          </p:cNvPr>
          <p:cNvSpPr txBox="1"/>
          <p:nvPr/>
        </p:nvSpPr>
        <p:spPr>
          <a:xfrm>
            <a:off x="3557589" y="2711832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ILBL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B254FF-21DA-924C-8310-B4010526280D}"/>
              </a:ext>
            </a:extLst>
          </p:cNvPr>
          <p:cNvCxnSpPr/>
          <p:nvPr/>
        </p:nvCxnSpPr>
        <p:spPr>
          <a:xfrm>
            <a:off x="4371976" y="2896498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532237-CAB0-3A4A-9F82-876B89F05241}"/>
              </a:ext>
            </a:extLst>
          </p:cNvPr>
          <p:cNvSpPr txBox="1"/>
          <p:nvPr/>
        </p:nvSpPr>
        <p:spPr>
          <a:xfrm>
            <a:off x="5526090" y="2711832"/>
            <a:ext cx="218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Spectroscopy 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6300C-D3C7-4F40-A007-527D65E25BC3}"/>
              </a:ext>
            </a:extLst>
          </p:cNvPr>
          <p:cNvSpPr txBox="1"/>
          <p:nvPr/>
        </p:nvSpPr>
        <p:spPr>
          <a:xfrm>
            <a:off x="3557589" y="3058721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NITER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13DAFA-A2AB-4543-940A-2A03AE75FDE3}"/>
              </a:ext>
            </a:extLst>
          </p:cNvPr>
          <p:cNvCxnSpPr/>
          <p:nvPr/>
        </p:nvCxnSpPr>
        <p:spPr>
          <a:xfrm>
            <a:off x="4371976" y="3243387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DA04F5-7334-434C-AA6C-31C5978AB244}"/>
              </a:ext>
            </a:extLst>
          </p:cNvPr>
          <p:cNvSpPr txBox="1"/>
          <p:nvPr/>
        </p:nvSpPr>
        <p:spPr>
          <a:xfrm>
            <a:off x="5526090" y="3058721"/>
            <a:ext cx="2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Estimation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AE197-3566-F848-A4D0-8594B560E083}"/>
              </a:ext>
            </a:extLst>
          </p:cNvPr>
          <p:cNvSpPr txBox="1"/>
          <p:nvPr/>
        </p:nvSpPr>
        <p:spPr>
          <a:xfrm>
            <a:off x="457200" y="7157404"/>
            <a:ext cx="1001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way to make it public? We can create a Python package that can be installed anywhere using:</a:t>
            </a:r>
          </a:p>
          <a:p>
            <a:r>
              <a:rPr lang="en-US" dirty="0"/>
              <a:t>	pip install Nemesis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759E4-372E-544B-9912-0B55861EA7BC}"/>
              </a:ext>
            </a:extLst>
          </p:cNvPr>
          <p:cNvSpPr txBox="1"/>
          <p:nvPr/>
        </p:nvSpPr>
        <p:spPr>
          <a:xfrm>
            <a:off x="457200" y="3422986"/>
            <a:ext cx="10015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more surface parameters and </a:t>
            </a:r>
            <a:r>
              <a:rPr lang="en-US" dirty="0" err="1"/>
              <a:t>parameterisations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Surface.NMINERALS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Surface.EMISSIVITY</a:t>
            </a:r>
            <a:r>
              <a:rPr lang="en-US" dirty="0"/>
              <a:t>(NWAVE,NMINERALS)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Will allow using Nemesis for surface studies too.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atmosphere?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UV retrievals: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Why not using .</a:t>
            </a:r>
            <a:r>
              <a:rPr lang="en-US" dirty="0" err="1"/>
              <a:t>lta</a:t>
            </a:r>
            <a:r>
              <a:rPr lang="en-US" dirty="0"/>
              <a:t> tables as in the infrared? I created a </a:t>
            </a:r>
            <a:r>
              <a:rPr lang="en-US" dirty="0" err="1"/>
              <a:t>write_lta</a:t>
            </a:r>
            <a:r>
              <a:rPr lang="en-US" dirty="0"/>
              <a:t>() function.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Appears to work for O3 UV forward models in solar occultation.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flags to include only certain things: ICIA, ISUR, IATM… </a:t>
            </a:r>
          </a:p>
        </p:txBody>
      </p:sp>
    </p:spTree>
    <p:extLst>
      <p:ext uri="{BB962C8B-B14F-4D97-AF65-F5344CB8AC3E}">
        <p14:creationId xmlns:p14="http://schemas.microsoft.com/office/powerpoint/2010/main" val="62983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6CD14-DA3B-504B-8B60-E455FFE1DE2F}"/>
              </a:ext>
            </a:extLst>
          </p:cNvPr>
          <p:cNvSpPr txBox="1"/>
          <p:nvPr/>
        </p:nvSpPr>
        <p:spPr>
          <a:xfrm>
            <a:off x="457200" y="138181"/>
            <a:ext cx="690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Nemesis for UV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0A3C9-84DD-5F4E-A422-45E72D5C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320"/>
            <a:ext cx="10826750" cy="5309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71258-A83A-834F-8B27-314F497D9263}"/>
              </a:ext>
            </a:extLst>
          </p:cNvPr>
          <p:cNvSpPr txBox="1"/>
          <p:nvPr/>
        </p:nvSpPr>
        <p:spPr>
          <a:xfrm>
            <a:off x="757238" y="1428750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NOMAD UV retrievals in solar occultation</a:t>
            </a:r>
          </a:p>
        </p:txBody>
      </p:sp>
    </p:spTree>
    <p:extLst>
      <p:ext uri="{BB962C8B-B14F-4D97-AF65-F5344CB8AC3E}">
        <p14:creationId xmlns:p14="http://schemas.microsoft.com/office/powerpoint/2010/main" val="91802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611</Words>
  <Application>Microsoft Macintosh PowerPoint</Application>
  <PresentationFormat>B4 (ISO) Paper (250x353 mm)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Alday Parejo</dc:creator>
  <cp:lastModifiedBy>Juan Alday Parejo</cp:lastModifiedBy>
  <cp:revision>7</cp:revision>
  <dcterms:created xsi:type="dcterms:W3CDTF">2021-08-18T07:43:21Z</dcterms:created>
  <dcterms:modified xsi:type="dcterms:W3CDTF">2021-08-18T15:43:56Z</dcterms:modified>
</cp:coreProperties>
</file>