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34"/>
  </p:notesMasterIdLst>
  <p:sldIdLst>
    <p:sldId id="256" r:id="rId2"/>
    <p:sldId id="257" r:id="rId3"/>
    <p:sldId id="267" r:id="rId4"/>
    <p:sldId id="266" r:id="rId5"/>
    <p:sldId id="265" r:id="rId6"/>
    <p:sldId id="391" r:id="rId7"/>
    <p:sldId id="376" r:id="rId8"/>
    <p:sldId id="392" r:id="rId9"/>
    <p:sldId id="395" r:id="rId10"/>
    <p:sldId id="396" r:id="rId11"/>
    <p:sldId id="378" r:id="rId12"/>
    <p:sldId id="397" r:id="rId13"/>
    <p:sldId id="398" r:id="rId14"/>
    <p:sldId id="379" r:id="rId15"/>
    <p:sldId id="401" r:id="rId16"/>
    <p:sldId id="382" r:id="rId17"/>
    <p:sldId id="403" r:id="rId18"/>
    <p:sldId id="410" r:id="rId19"/>
    <p:sldId id="411" r:id="rId20"/>
    <p:sldId id="412" r:id="rId21"/>
    <p:sldId id="413" r:id="rId22"/>
    <p:sldId id="387" r:id="rId23"/>
    <p:sldId id="409" r:id="rId24"/>
    <p:sldId id="416" r:id="rId25"/>
    <p:sldId id="386" r:id="rId26"/>
    <p:sldId id="415" r:id="rId27"/>
    <p:sldId id="414" r:id="rId28"/>
    <p:sldId id="389" r:id="rId29"/>
    <p:sldId id="390" r:id="rId30"/>
    <p:sldId id="380" r:id="rId31"/>
    <p:sldId id="400" r:id="rId32"/>
    <p:sldId id="3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2F0D3-1A79-F741-A85E-6D261FA11BE6}" type="datetimeFigureOut">
              <a:rPr lang="es-ES" smtClean="0"/>
              <a:t>17/6/21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4B83-04BB-C142-A8DA-EC1620DDA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34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C4B83-04BB-C142-A8DA-EC1620DDA41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72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027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7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7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1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06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3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2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7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3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7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C38D52-B600-574E-B412-9B9165C2B76D}" type="datetimeFigureOut">
              <a:rPr lang="es-ES" smtClean="0"/>
              <a:t>17/6/21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16CFB0-F06C-A14A-933E-A0BDBB3F4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4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7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520.png"/><Relationship Id="rId4" Type="http://schemas.openxmlformats.org/officeDocument/2006/relationships/image" Target="../media/image7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5C444-DA36-F042-9399-385774AF6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50809"/>
            <a:ext cx="8991600" cy="1645920"/>
          </a:xfrm>
        </p:spPr>
        <p:txBody>
          <a:bodyPr>
            <a:normAutofit/>
          </a:bodyPr>
          <a:lstStyle/>
          <a:p>
            <a:r>
              <a:rPr lang="es-ES" sz="3600" dirty="0" err="1"/>
              <a:t>Espectroscopía</a:t>
            </a:r>
            <a:r>
              <a:rPr lang="es-ES" sz="3600" dirty="0"/>
              <a:t> gamma con detectores de centelleo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3C3EC-55D2-594D-9630-5E1CA090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07995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Juan Alejandre Farauste</a:t>
            </a:r>
          </a:p>
          <a:p>
            <a:r>
              <a:rPr lang="es-ES" dirty="0"/>
              <a:t>TE II, Nuclear (Universidad de Sevilla)</a:t>
            </a:r>
          </a:p>
          <a:p>
            <a:r>
              <a:rPr lang="es-ES" dirty="0"/>
              <a:t>Viernes 18 de junio de 2021</a:t>
            </a:r>
          </a:p>
        </p:txBody>
      </p:sp>
    </p:spTree>
    <p:extLst>
      <p:ext uri="{BB962C8B-B14F-4D97-AF65-F5344CB8AC3E}">
        <p14:creationId xmlns:p14="http://schemas.microsoft.com/office/powerpoint/2010/main" val="15071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420E541-04F4-1245-A182-918D53DD9E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" dirty="0"/>
                  <a:t>iNTERACCIÓN DE </a:t>
                </a:r>
                <a14:m>
                  <m:oMath xmlns:m="http://schemas.openxmlformats.org/officeDocument/2006/math">
                    <m:r>
                      <a:rPr lang="es-E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dirty="0"/>
                  <a:t> CON LA MATERIA</a:t>
                </a:r>
                <a:br>
                  <a:rPr lang="es-ES" dirty="0"/>
                </a:br>
                <a:r>
                  <a:rPr lang="es-ES" dirty="0"/>
                  <a:t>(DEFECTOS EN EL DETECTOR)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420E541-04F4-1245-A182-918D53DD9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Imagen 66">
            <a:extLst>
              <a:ext uri="{FF2B5EF4-FFF2-40B4-BE49-F238E27FC236}">
                <a16:creationId xmlns:a16="http://schemas.microsoft.com/office/drawing/2014/main" id="{FE357748-44F6-4540-AD10-88217CB8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00" y="2597604"/>
            <a:ext cx="5523453" cy="280186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8DF55914-0C4A-474A-8E3F-78E2C440293F}"/>
              </a:ext>
            </a:extLst>
          </p:cNvPr>
          <p:cNvSpPr txBox="1"/>
          <p:nvPr/>
        </p:nvSpPr>
        <p:spPr>
          <a:xfrm>
            <a:off x="2118248" y="2481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C6A7A46-4F8C-6D44-AFDD-82D28BA42851}"/>
              </a:ext>
            </a:extLst>
          </p:cNvPr>
          <p:cNvSpPr txBox="1"/>
          <p:nvPr/>
        </p:nvSpPr>
        <p:spPr>
          <a:xfrm>
            <a:off x="2447048" y="2575052"/>
            <a:ext cx="270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Defectos en el detector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DFAC151-E271-F947-9D61-FAC4E23E74E4}"/>
              </a:ext>
            </a:extLst>
          </p:cNvPr>
          <p:cNvSpPr txBox="1"/>
          <p:nvPr/>
        </p:nvSpPr>
        <p:spPr>
          <a:xfrm>
            <a:off x="8101616" y="4167664"/>
            <a:ext cx="339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    Aniquilación y picos de escape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AFE6764-DE15-3B4E-AEB4-A418C16575DE}"/>
              </a:ext>
            </a:extLst>
          </p:cNvPr>
          <p:cNvSpPr txBox="1"/>
          <p:nvPr/>
        </p:nvSpPr>
        <p:spPr>
          <a:xfrm>
            <a:off x="8101616" y="3817045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  Retrodispersión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1EED9CC7-C1E9-9647-B797-462B7356272B}"/>
                  </a:ext>
                </a:extLst>
              </p:cNvPr>
              <p:cNvSpPr txBox="1"/>
              <p:nvPr/>
            </p:nvSpPr>
            <p:spPr>
              <a:xfrm>
                <a:off x="7079614" y="5046871"/>
                <a:ext cx="415242" cy="32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1EED9CC7-C1E9-9647-B797-462B7356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614" y="5046871"/>
                <a:ext cx="415242" cy="324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8206A113-FB3A-6B45-8745-3C590B062646}"/>
              </a:ext>
            </a:extLst>
          </p:cNvPr>
          <p:cNvCxnSpPr>
            <a:cxnSpLocks/>
          </p:cNvCxnSpPr>
          <p:nvPr/>
        </p:nvCxnSpPr>
        <p:spPr>
          <a:xfrm>
            <a:off x="7276091" y="5013003"/>
            <a:ext cx="0" cy="85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67B1CEB-6D92-F047-AA74-F5719068ABA3}"/>
              </a:ext>
            </a:extLst>
          </p:cNvPr>
          <p:cNvSpPr txBox="1"/>
          <p:nvPr/>
        </p:nvSpPr>
        <p:spPr>
          <a:xfrm>
            <a:off x="8068456" y="3429000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Rayos X del blindaje</a:t>
            </a:r>
          </a:p>
        </p:txBody>
      </p:sp>
    </p:spTree>
    <p:extLst>
      <p:ext uri="{BB962C8B-B14F-4D97-AF65-F5344CB8AC3E}">
        <p14:creationId xmlns:p14="http://schemas.microsoft.com/office/powerpoint/2010/main" val="170030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F5A7B-BA23-DC46-94BE-8A2B485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s-ES" dirty="0"/>
              <a:t>MONTAJE E INSTRUMENTAL</a:t>
            </a:r>
          </a:p>
        </p:txBody>
      </p:sp>
    </p:spTree>
    <p:extLst>
      <p:ext uri="{BB962C8B-B14F-4D97-AF65-F5344CB8AC3E}">
        <p14:creationId xmlns:p14="http://schemas.microsoft.com/office/powerpoint/2010/main" val="131790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98AF-29EB-4149-9462-8D47FACB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Montaje experimental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783B57-D6FC-3342-B4E5-7FCEDA6A5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970" y="2523173"/>
            <a:ext cx="2784060" cy="3712080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A87DF4-26BD-4342-970B-222971E6F8D5}"/>
              </a:ext>
            </a:extLst>
          </p:cNvPr>
          <p:cNvCxnSpPr>
            <a:cxnSpLocks/>
          </p:cNvCxnSpPr>
          <p:nvPr/>
        </p:nvCxnSpPr>
        <p:spPr>
          <a:xfrm flipH="1">
            <a:off x="6379535" y="3235923"/>
            <a:ext cx="1751034" cy="347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0852B5B-64FA-B04D-91C6-3B05C546182B}"/>
              </a:ext>
            </a:extLst>
          </p:cNvPr>
          <p:cNvCxnSpPr>
            <a:cxnSpLocks/>
          </p:cNvCxnSpPr>
          <p:nvPr/>
        </p:nvCxnSpPr>
        <p:spPr>
          <a:xfrm flipH="1">
            <a:off x="6232794" y="4259922"/>
            <a:ext cx="18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635CE04-D15D-B34D-8B45-3F409DB640C9}"/>
              </a:ext>
            </a:extLst>
          </p:cNvPr>
          <p:cNvCxnSpPr>
            <a:cxnSpLocks/>
          </p:cNvCxnSpPr>
          <p:nvPr/>
        </p:nvCxnSpPr>
        <p:spPr>
          <a:xfrm flipH="1">
            <a:off x="6306165" y="5050465"/>
            <a:ext cx="1824404" cy="318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FDC1058-B89B-A441-B2AF-6082E6C29BC2}"/>
              </a:ext>
            </a:extLst>
          </p:cNvPr>
          <p:cNvCxnSpPr>
            <a:cxnSpLocks/>
          </p:cNvCxnSpPr>
          <p:nvPr/>
        </p:nvCxnSpPr>
        <p:spPr>
          <a:xfrm flipH="1" flipV="1">
            <a:off x="6532436" y="5893308"/>
            <a:ext cx="1762873" cy="22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6465D6-1893-D140-A018-EB85E3002EC9}"/>
              </a:ext>
            </a:extLst>
          </p:cNvPr>
          <p:cNvSpPr txBox="1"/>
          <p:nvPr/>
        </p:nvSpPr>
        <p:spPr>
          <a:xfrm>
            <a:off x="8203939" y="3032634"/>
            <a:ext cx="1635576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Preamplificador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A4B60C-5E7F-1B4D-8136-907909E2515D}"/>
              </a:ext>
            </a:extLst>
          </p:cNvPr>
          <p:cNvSpPr txBox="1"/>
          <p:nvPr/>
        </p:nvSpPr>
        <p:spPr>
          <a:xfrm>
            <a:off x="8203939" y="4075256"/>
            <a:ext cx="184287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Fotomultiplicador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F34CF0A-9EAB-FF44-9B63-1621076CF333}"/>
              </a:ext>
            </a:extLst>
          </p:cNvPr>
          <p:cNvSpPr txBox="1"/>
          <p:nvPr/>
        </p:nvSpPr>
        <p:spPr>
          <a:xfrm>
            <a:off x="8295309" y="4865799"/>
            <a:ext cx="1654619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dirty="0"/>
              <a:t>Cristal de </a:t>
            </a:r>
            <a:r>
              <a:rPr lang="es-ES" sz="1600" dirty="0" err="1"/>
              <a:t>NaI</a:t>
            </a:r>
            <a:r>
              <a:rPr lang="es-ES" sz="1600" dirty="0"/>
              <a:t>(Tl)</a:t>
            </a:r>
          </a:p>
          <a:p>
            <a:pPr algn="ctr"/>
            <a:r>
              <a:rPr lang="es-ES" sz="1600" dirty="0"/>
              <a:t>+</a:t>
            </a:r>
          </a:p>
          <a:p>
            <a:pPr algn="ctr"/>
            <a:r>
              <a:rPr lang="es-ES" sz="1600" dirty="0"/>
              <a:t>Blindaje de Pb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AFD361D-0DB1-2040-B5AB-6FF0D5BF5887}"/>
              </a:ext>
            </a:extLst>
          </p:cNvPr>
          <p:cNvSpPr txBox="1"/>
          <p:nvPr/>
        </p:nvSpPr>
        <p:spPr>
          <a:xfrm>
            <a:off x="8509407" y="5933341"/>
            <a:ext cx="153740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Portamuestras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A46BE41-894A-6142-BD08-C927682391B9}"/>
              </a:ext>
            </a:extLst>
          </p:cNvPr>
          <p:cNvCxnSpPr>
            <a:cxnSpLocks/>
          </p:cNvCxnSpPr>
          <p:nvPr/>
        </p:nvCxnSpPr>
        <p:spPr>
          <a:xfrm flipH="1">
            <a:off x="4167963" y="2853032"/>
            <a:ext cx="1928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1BBB39F-C114-AB4F-BF15-3A609AEBE1B3}"/>
              </a:ext>
            </a:extLst>
          </p:cNvPr>
          <p:cNvSpPr txBox="1"/>
          <p:nvPr/>
        </p:nvSpPr>
        <p:spPr>
          <a:xfrm>
            <a:off x="1202995" y="2652669"/>
            <a:ext cx="2853666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Hacia la electrónica asociada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DED13EF-4EE2-2044-886D-0BB6E17B0159}"/>
              </a:ext>
            </a:extLst>
          </p:cNvPr>
          <p:cNvSpPr txBox="1"/>
          <p:nvPr/>
        </p:nvSpPr>
        <p:spPr>
          <a:xfrm>
            <a:off x="1926066" y="3429000"/>
            <a:ext cx="1377300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Amplificador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ACADA51-0044-D540-9182-5E48DF4BABBF}"/>
              </a:ext>
            </a:extLst>
          </p:cNvPr>
          <p:cNvCxnSpPr>
            <a:cxnSpLocks/>
          </p:cNvCxnSpPr>
          <p:nvPr/>
        </p:nvCxnSpPr>
        <p:spPr>
          <a:xfrm>
            <a:off x="2629828" y="3790462"/>
            <a:ext cx="0" cy="379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669774B-B323-6F49-B603-AB4BC8802B1D}"/>
              </a:ext>
            </a:extLst>
          </p:cNvPr>
          <p:cNvSpPr txBox="1"/>
          <p:nvPr/>
        </p:nvSpPr>
        <p:spPr>
          <a:xfrm>
            <a:off x="2286144" y="4170427"/>
            <a:ext cx="687368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MCA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6FD6036-FE01-274B-A056-C895BBB486CB}"/>
              </a:ext>
            </a:extLst>
          </p:cNvPr>
          <p:cNvCxnSpPr>
            <a:cxnSpLocks/>
          </p:cNvCxnSpPr>
          <p:nvPr/>
        </p:nvCxnSpPr>
        <p:spPr>
          <a:xfrm>
            <a:off x="2629828" y="4539759"/>
            <a:ext cx="0" cy="379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6D55CE3-BED4-0848-9417-1DB377616159}"/>
              </a:ext>
            </a:extLst>
          </p:cNvPr>
          <p:cNvSpPr txBox="1"/>
          <p:nvPr/>
        </p:nvSpPr>
        <p:spPr>
          <a:xfrm>
            <a:off x="2382120" y="4929404"/>
            <a:ext cx="465192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07359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7EB3-45F0-6442-8CA8-84BC843E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MUESTRAS radiactivas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118C17-07B7-034F-87F8-3EFE462DF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246" y="2599043"/>
            <a:ext cx="4905025" cy="187326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E94BBA-4C6E-3B47-ADE8-ED9013BE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90" y="2458383"/>
            <a:ext cx="1626327" cy="15404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CE8F84-4695-1147-9662-8AE518848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06" y="4103725"/>
            <a:ext cx="2774950" cy="1962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0F162DD-441A-5D48-BD4F-E8D665919632}"/>
              </a:ext>
            </a:extLst>
          </p:cNvPr>
          <p:cNvSpPr txBox="1"/>
          <p:nvPr/>
        </p:nvSpPr>
        <p:spPr>
          <a:xfrm>
            <a:off x="5666147" y="4761634"/>
            <a:ext cx="401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 min de medida de cuentas por muestra</a:t>
            </a:r>
          </a:p>
          <a:p>
            <a:pPr algn="ctr"/>
            <a:r>
              <a:rPr lang="es-ES" dirty="0"/>
              <a:t>(cuestión de la circunstancia COVID)</a:t>
            </a:r>
          </a:p>
        </p:txBody>
      </p:sp>
    </p:spTree>
    <p:extLst>
      <p:ext uri="{BB962C8B-B14F-4D97-AF65-F5344CB8AC3E}">
        <p14:creationId xmlns:p14="http://schemas.microsoft.com/office/powerpoint/2010/main" val="129418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F5A7B-BA23-DC46-94BE-8A2B485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54367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655EA-36E7-2947-B311-FE5AA9FB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65" y="308476"/>
            <a:ext cx="6453870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ESPECTROS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3BC1410-8408-7148-A9B8-256B6133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726" y="1452281"/>
            <a:ext cx="3221715" cy="2416287"/>
          </a:xfrm>
        </p:spPr>
      </p:pic>
      <p:pic>
        <p:nvPicPr>
          <p:cNvPr id="10" name="Marcador de contenido 8">
            <a:extLst>
              <a:ext uri="{FF2B5EF4-FFF2-40B4-BE49-F238E27FC236}">
                <a16:creationId xmlns:a16="http://schemas.microsoft.com/office/drawing/2014/main" id="{8DFDE73D-800F-3047-8EDB-4333070B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85142" y="1452282"/>
            <a:ext cx="3221715" cy="2416286"/>
          </a:xfrm>
          <a:prstGeom prst="rect">
            <a:avLst/>
          </a:prstGeom>
        </p:spPr>
      </p:pic>
      <p:pic>
        <p:nvPicPr>
          <p:cNvPr id="11" name="Marcador de contenido 8">
            <a:extLst>
              <a:ext uri="{FF2B5EF4-FFF2-40B4-BE49-F238E27FC236}">
                <a16:creationId xmlns:a16="http://schemas.microsoft.com/office/drawing/2014/main" id="{762D5FB5-A718-6D4E-8167-8726D146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54558" y="1452281"/>
            <a:ext cx="3221714" cy="2416286"/>
          </a:xfrm>
          <a:prstGeom prst="rect">
            <a:avLst/>
          </a:prstGeom>
        </p:spPr>
      </p:pic>
      <p:pic>
        <p:nvPicPr>
          <p:cNvPr id="12" name="Marcador de contenido 8">
            <a:extLst>
              <a:ext uri="{FF2B5EF4-FFF2-40B4-BE49-F238E27FC236}">
                <a16:creationId xmlns:a16="http://schemas.microsoft.com/office/drawing/2014/main" id="{B26DE137-938A-F84B-B2EA-19F3DD2A38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5726" y="4035909"/>
            <a:ext cx="3221715" cy="2416286"/>
          </a:xfrm>
          <a:prstGeom prst="rect">
            <a:avLst/>
          </a:prstGeom>
        </p:spPr>
      </p:pic>
      <p:pic>
        <p:nvPicPr>
          <p:cNvPr id="13" name="Marcador de contenido 8">
            <a:extLst>
              <a:ext uri="{FF2B5EF4-FFF2-40B4-BE49-F238E27FC236}">
                <a16:creationId xmlns:a16="http://schemas.microsoft.com/office/drawing/2014/main" id="{2E95CEA5-5E63-3E45-9752-D2B3ABF7CA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85141" y="4035908"/>
            <a:ext cx="3221715" cy="241628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B1BC463-939E-4543-909C-90472BE37EA5}"/>
              </a:ext>
            </a:extLst>
          </p:cNvPr>
          <p:cNvSpPr txBox="1"/>
          <p:nvPr/>
        </p:nvSpPr>
        <p:spPr>
          <a:xfrm>
            <a:off x="8552329" y="4797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C237C62-5E03-1640-8409-90B52F6CC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594" y="4075741"/>
            <a:ext cx="2103642" cy="23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2874681-241C-B74C-B73A-0B09FB009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52806" y="1301676"/>
            <a:ext cx="6988979" cy="4969736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1A32BD9-31A0-984B-8980-0F0322BB726A}"/>
              </a:ext>
            </a:extLst>
          </p:cNvPr>
          <p:cNvSpPr txBox="1"/>
          <p:nvPr/>
        </p:nvSpPr>
        <p:spPr>
          <a:xfrm>
            <a:off x="3674809" y="4908347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aseline="30000" dirty="0"/>
              <a:t>57</a:t>
            </a:r>
            <a:r>
              <a:rPr lang="es-ES" sz="1200" dirty="0"/>
              <a:t>Co</a:t>
            </a:r>
            <a:endParaRPr lang="es-ES" sz="1200" baseline="30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F56C95-1333-D54B-A4F6-9ACE02FB035F}"/>
              </a:ext>
            </a:extLst>
          </p:cNvPr>
          <p:cNvSpPr txBox="1"/>
          <p:nvPr/>
        </p:nvSpPr>
        <p:spPr>
          <a:xfrm>
            <a:off x="5193795" y="378654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aseline="30000" dirty="0"/>
              <a:t>22</a:t>
            </a:r>
            <a:r>
              <a:rPr lang="es-ES" sz="1200" dirty="0"/>
              <a:t>Na</a:t>
            </a:r>
            <a:endParaRPr lang="es-ES" sz="1200" baseline="30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02F46C-BEC2-844D-A80B-C8155FFE78AA}"/>
              </a:ext>
            </a:extLst>
          </p:cNvPr>
          <p:cNvSpPr txBox="1"/>
          <p:nvPr/>
        </p:nvSpPr>
        <p:spPr>
          <a:xfrm>
            <a:off x="5893860" y="3786544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aseline="30000" dirty="0"/>
              <a:t>137</a:t>
            </a:r>
            <a:r>
              <a:rPr lang="es-ES" sz="1200" dirty="0"/>
              <a:t>Cs</a:t>
            </a:r>
            <a:endParaRPr lang="es-ES" sz="1200" baseline="30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9F03D9D-2701-684C-AD94-BC87344B3AA6}"/>
              </a:ext>
            </a:extLst>
          </p:cNvPr>
          <p:cNvSpPr txBox="1"/>
          <p:nvPr/>
        </p:nvSpPr>
        <p:spPr>
          <a:xfrm>
            <a:off x="7679173" y="2089182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aseline="30000" dirty="0"/>
              <a:t>60</a:t>
            </a:r>
            <a:r>
              <a:rPr lang="es-ES" sz="1200" dirty="0"/>
              <a:t>Co</a:t>
            </a:r>
            <a:endParaRPr lang="es-ES" sz="1200" baseline="30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31D0E9-9BAA-E247-A4E0-57E3BBFC4CA8}"/>
              </a:ext>
            </a:extLst>
          </p:cNvPr>
          <p:cNvSpPr txBox="1"/>
          <p:nvPr/>
        </p:nvSpPr>
        <p:spPr>
          <a:xfrm>
            <a:off x="8427884" y="21011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aseline="30000" dirty="0"/>
              <a:t>22</a:t>
            </a:r>
            <a:r>
              <a:rPr lang="es-ES" sz="1200" dirty="0"/>
              <a:t>Na</a:t>
            </a:r>
            <a:endParaRPr lang="es-ES" sz="1200" baseline="30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B35F19-F895-E043-A7B2-DF5FCF46B6C8}"/>
              </a:ext>
            </a:extLst>
          </p:cNvPr>
          <p:cNvSpPr txBox="1"/>
          <p:nvPr/>
        </p:nvSpPr>
        <p:spPr>
          <a:xfrm>
            <a:off x="8427884" y="142442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aseline="30000" dirty="0"/>
              <a:t>60</a:t>
            </a:r>
            <a:r>
              <a:rPr lang="es-ES" sz="1200" dirty="0"/>
              <a:t>Co</a:t>
            </a:r>
            <a:endParaRPr lang="es-ES" sz="1200" baseline="30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F783072-7A8A-C54D-92B6-D81A3D62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65" y="308476"/>
            <a:ext cx="6453870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Calibración en energía</a:t>
            </a:r>
          </a:p>
        </p:txBody>
      </p:sp>
    </p:spTree>
    <p:extLst>
      <p:ext uri="{BB962C8B-B14F-4D97-AF65-F5344CB8AC3E}">
        <p14:creationId xmlns:p14="http://schemas.microsoft.com/office/powerpoint/2010/main" val="415443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47A208D-C930-F540-9BD2-EE2D7C99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CALIBRACIÓN EN ENERGÍA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0AE17321-CCFE-1C4D-9414-99F05CA1D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24053"/>
                  </p:ext>
                </p:extLst>
              </p:nvPr>
            </p:nvGraphicFramePr>
            <p:xfrm>
              <a:off x="7130571" y="1665160"/>
              <a:ext cx="4561840" cy="15468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0460">
                      <a:extLst>
                        <a:ext uri="{9D8B030D-6E8A-4147-A177-3AD203B41FA5}">
                          <a16:colId xmlns:a16="http://schemas.microsoft.com/office/drawing/2014/main" val="4191970119"/>
                        </a:ext>
                      </a:extLst>
                    </a:gridCol>
                    <a:gridCol w="1140460">
                      <a:extLst>
                        <a:ext uri="{9D8B030D-6E8A-4147-A177-3AD203B41FA5}">
                          <a16:colId xmlns:a16="http://schemas.microsoft.com/office/drawing/2014/main" val="3007250485"/>
                        </a:ext>
                      </a:extLst>
                    </a:gridCol>
                    <a:gridCol w="1140460">
                      <a:extLst>
                        <a:ext uri="{9D8B030D-6E8A-4147-A177-3AD203B41FA5}">
                          <a16:colId xmlns:a16="http://schemas.microsoft.com/office/drawing/2014/main" val="3979842390"/>
                        </a:ext>
                      </a:extLst>
                    </a:gridCol>
                    <a:gridCol w="1140460">
                      <a:extLst>
                        <a:ext uri="{9D8B030D-6E8A-4147-A177-3AD203B41FA5}">
                          <a16:colId xmlns:a16="http://schemas.microsoft.com/office/drawing/2014/main" val="2329744912"/>
                        </a:ext>
                      </a:extLst>
                    </a:gridCol>
                  </a:tblGrid>
                  <a:tr h="20584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effectLst/>
                            </a:rPr>
                            <a:t>Muestra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effectLst/>
                            </a:rPr>
                            <a:t>Pico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effectLst/>
                            </a:rPr>
                            <a:t>Canal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𝒕𝒂𝒃</m:t>
                                    </m:r>
                                  </m:sub>
                                </m:sSub>
                                <m:r>
                                  <a:rPr lang="es-ES" sz="14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14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𝒌𝒆𝑽</m:t>
                                </m:r>
                                <m:r>
                                  <a:rPr lang="es-ES" sz="14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562212714"/>
                      </a:ext>
                    </a:extLst>
                  </a:tr>
                  <a:tr h="20584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</a:t>
                          </a:r>
                          <a:r>
                            <a:rPr lang="es-ES" sz="1400" b="1" i="1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129,268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391038120"/>
                      </a:ext>
                    </a:extLst>
                  </a:tr>
                  <a:tr h="20584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Cs</a:t>
                          </a:r>
                          <a:r>
                            <a:rPr lang="es-ES" sz="1400" b="1" i="1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137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666,077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07552599"/>
                      </a:ext>
                    </a:extLst>
                  </a:tr>
                  <a:tr h="20584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400" b="1" i="1" u="none" strike="noStrike" dirty="0">
                              <a:effectLst/>
                            </a:rPr>
                            <a:t>Co</a:t>
                          </a:r>
                          <a:r>
                            <a:rPr lang="es-ES" sz="1400" b="1" i="1" u="none" strike="noStrike" baseline="30000" dirty="0">
                              <a:effectLst/>
                            </a:rPr>
                            <a:t>60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1173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326210960"/>
                      </a:ext>
                    </a:extLst>
                  </a:tr>
                  <a:tr h="205846"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30837152"/>
                      </a:ext>
                    </a:extLst>
                  </a:tr>
                  <a:tr h="20584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400" b="1" i="1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Na</a:t>
                          </a:r>
                          <a:r>
                            <a:rPr lang="es-ES" sz="1400" b="1" i="1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pares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511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90752145"/>
                      </a:ext>
                    </a:extLst>
                  </a:tr>
                  <a:tr h="205846"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1275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467755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0AE17321-CCFE-1C4D-9414-99F05CA1D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24053"/>
                  </p:ext>
                </p:extLst>
              </p:nvPr>
            </p:nvGraphicFramePr>
            <p:xfrm>
              <a:off x="7130571" y="1665160"/>
              <a:ext cx="4561840" cy="15468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0460">
                      <a:extLst>
                        <a:ext uri="{9D8B030D-6E8A-4147-A177-3AD203B41FA5}">
                          <a16:colId xmlns:a16="http://schemas.microsoft.com/office/drawing/2014/main" val="4191970119"/>
                        </a:ext>
                      </a:extLst>
                    </a:gridCol>
                    <a:gridCol w="1140460">
                      <a:extLst>
                        <a:ext uri="{9D8B030D-6E8A-4147-A177-3AD203B41FA5}">
                          <a16:colId xmlns:a16="http://schemas.microsoft.com/office/drawing/2014/main" val="3007250485"/>
                        </a:ext>
                      </a:extLst>
                    </a:gridCol>
                    <a:gridCol w="1140460">
                      <a:extLst>
                        <a:ext uri="{9D8B030D-6E8A-4147-A177-3AD203B41FA5}">
                          <a16:colId xmlns:a16="http://schemas.microsoft.com/office/drawing/2014/main" val="3979842390"/>
                        </a:ext>
                      </a:extLst>
                    </a:gridCol>
                    <a:gridCol w="1140460">
                      <a:extLst>
                        <a:ext uri="{9D8B030D-6E8A-4147-A177-3AD203B41FA5}">
                          <a16:colId xmlns:a16="http://schemas.microsoft.com/office/drawing/2014/main" val="2329744912"/>
                        </a:ext>
                      </a:extLst>
                    </a:gridCol>
                  </a:tblGrid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effectLst/>
                            </a:rPr>
                            <a:t>Muestra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effectLst/>
                            </a:rPr>
                            <a:t>Pico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effectLst/>
                            </a:rPr>
                            <a:t>Canal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301111" t="-23529" r="-2222" b="-67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212714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</a:t>
                          </a:r>
                          <a:r>
                            <a:rPr lang="es-ES" sz="1400" b="1" i="1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101111" t="-116667" r="-202222" b="-5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129,268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391038120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Cs</a:t>
                          </a:r>
                          <a:r>
                            <a:rPr lang="es-ES" sz="1400" b="1" i="1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137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101111" t="-229412" r="-202222" b="-4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666,077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07552599"/>
                      </a:ext>
                    </a:extLst>
                  </a:tr>
                  <a:tr h="22098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400" b="1" i="1" u="none" strike="noStrike" dirty="0">
                              <a:effectLst/>
                            </a:rPr>
                            <a:t>Co</a:t>
                          </a:r>
                          <a:r>
                            <a:rPr lang="es-ES" sz="1400" b="1" i="1" u="none" strike="noStrike" baseline="30000" dirty="0">
                              <a:effectLst/>
                            </a:rPr>
                            <a:t>60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101111" t="-311111" r="-202222" b="-3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1173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326210960"/>
                      </a:ext>
                    </a:extLst>
                  </a:tr>
                  <a:tr h="220980"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101111" t="-435294" r="-202222" b="-2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30837152"/>
                      </a:ext>
                    </a:extLst>
                  </a:tr>
                  <a:tr h="22098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400" b="1" i="1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Na</a:t>
                          </a:r>
                          <a:r>
                            <a:rPr lang="es-ES" sz="1400" b="1" i="1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  <a:endParaRPr lang="es-ES" sz="14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pares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511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90752145"/>
                      </a:ext>
                    </a:extLst>
                  </a:tr>
                  <a:tr h="220980"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101111" t="-641176" r="-202222" b="-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4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1275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46775511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Marcador de contenido 12">
            <a:extLst>
              <a:ext uri="{FF2B5EF4-FFF2-40B4-BE49-F238E27FC236}">
                <a16:creationId xmlns:a16="http://schemas.microsoft.com/office/drawing/2014/main" id="{CE848E11-45ED-C249-A768-41F4AA4E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0069" y="1685043"/>
            <a:ext cx="5881923" cy="4182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1">
                <a:extLst>
                  <a:ext uri="{FF2B5EF4-FFF2-40B4-BE49-F238E27FC236}">
                    <a16:creationId xmlns:a16="http://schemas.microsoft.com/office/drawing/2014/main" id="{B9749427-8DE7-4246-AF10-21E84B6F1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815254"/>
                  </p:ext>
                </p:extLst>
              </p:nvPr>
            </p:nvGraphicFramePr>
            <p:xfrm>
              <a:off x="7577561" y="3338640"/>
              <a:ext cx="36678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930">
                      <a:extLst>
                        <a:ext uri="{9D8B030D-6E8A-4147-A177-3AD203B41FA5}">
                          <a16:colId xmlns:a16="http://schemas.microsoft.com/office/drawing/2014/main" val="3565745059"/>
                        </a:ext>
                      </a:extLst>
                    </a:gridCol>
                    <a:gridCol w="1833930">
                      <a:extLst>
                        <a:ext uri="{9D8B030D-6E8A-4147-A177-3AD203B41FA5}">
                          <a16:colId xmlns:a16="http://schemas.microsoft.com/office/drawing/2014/main" val="385919387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tx1"/>
                              </a:solidFill>
                            </a:rPr>
                            <a:t>Datos y parámetros de ajuste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015272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𝑘𝑒𝑉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2724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𝑘𝑒𝑉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𝑐𝑎𝑛𝑎𝑙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(2.999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±0.021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86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𝑘𝑒𝑉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(−20.8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±6.7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557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0.9998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021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1">
                <a:extLst>
                  <a:ext uri="{FF2B5EF4-FFF2-40B4-BE49-F238E27FC236}">
                    <a16:creationId xmlns:a16="http://schemas.microsoft.com/office/drawing/2014/main" id="{B9749427-8DE7-4246-AF10-21E84B6F1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815254"/>
                  </p:ext>
                </p:extLst>
              </p:nvPr>
            </p:nvGraphicFramePr>
            <p:xfrm>
              <a:off x="7577561" y="3338640"/>
              <a:ext cx="36678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930">
                      <a:extLst>
                        <a:ext uri="{9D8B030D-6E8A-4147-A177-3AD203B41FA5}">
                          <a16:colId xmlns:a16="http://schemas.microsoft.com/office/drawing/2014/main" val="3565745059"/>
                        </a:ext>
                      </a:extLst>
                    </a:gridCol>
                    <a:gridCol w="1833930">
                      <a:extLst>
                        <a:ext uri="{9D8B030D-6E8A-4147-A177-3AD203B41FA5}">
                          <a16:colId xmlns:a16="http://schemas.microsoft.com/office/drawing/2014/main" val="385919387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tx1"/>
                              </a:solidFill>
                            </a:rPr>
                            <a:t>Datos y parámetros de ajuste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015272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45" t="-103333" r="-690" b="-29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2724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210345" r="-101379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690" t="-210345" r="-137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86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300000" r="-1013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690" t="-300000" r="-137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557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13793" r="-101379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690" t="-413793" r="-137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021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A3313759-096D-7840-BEAC-7FEC9A5291CE}"/>
              </a:ext>
            </a:extLst>
          </p:cNvPr>
          <p:cNvSpPr txBox="1"/>
          <p:nvPr/>
        </p:nvSpPr>
        <p:spPr>
          <a:xfrm>
            <a:off x="1977780" y="4764358"/>
            <a:ext cx="52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aseline="30000" dirty="0"/>
              <a:t>57</a:t>
            </a:r>
            <a:r>
              <a:rPr lang="es-ES" sz="1100" dirty="0"/>
              <a:t>Co</a:t>
            </a:r>
            <a:endParaRPr lang="es-ES" sz="1100" baseline="30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DC56A8-A9DD-7B43-A4E4-0C24EFD36BAF}"/>
              </a:ext>
            </a:extLst>
          </p:cNvPr>
          <p:cNvSpPr txBox="1"/>
          <p:nvPr/>
        </p:nvSpPr>
        <p:spPr>
          <a:xfrm>
            <a:off x="3244736" y="3817373"/>
            <a:ext cx="519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aseline="30000" dirty="0"/>
              <a:t>22</a:t>
            </a:r>
            <a:r>
              <a:rPr lang="es-ES" sz="1100" dirty="0"/>
              <a:t>Na</a:t>
            </a:r>
            <a:endParaRPr lang="es-ES" sz="1100" baseline="30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D56B8B-554B-A744-B691-60D36659C4C6}"/>
              </a:ext>
            </a:extLst>
          </p:cNvPr>
          <p:cNvSpPr txBox="1"/>
          <p:nvPr/>
        </p:nvSpPr>
        <p:spPr>
          <a:xfrm>
            <a:off x="3891157" y="3765922"/>
            <a:ext cx="556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aseline="30000" dirty="0"/>
              <a:t>137</a:t>
            </a:r>
            <a:r>
              <a:rPr lang="es-ES" sz="1100" dirty="0"/>
              <a:t>Cs</a:t>
            </a:r>
            <a:endParaRPr lang="es-ES" sz="1100" baseline="30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0ADC25-79E7-DE49-BEE2-74CC76D0A86A}"/>
              </a:ext>
            </a:extLst>
          </p:cNvPr>
          <p:cNvSpPr txBox="1"/>
          <p:nvPr/>
        </p:nvSpPr>
        <p:spPr>
          <a:xfrm>
            <a:off x="5588321" y="2587915"/>
            <a:ext cx="52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aseline="30000" dirty="0"/>
              <a:t>60</a:t>
            </a:r>
            <a:r>
              <a:rPr lang="es-ES" sz="1100" dirty="0"/>
              <a:t>Co</a:t>
            </a:r>
            <a:endParaRPr lang="es-ES" sz="1100" baseline="30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5F2694-25A5-6543-B609-E0449B85C7D5}"/>
              </a:ext>
            </a:extLst>
          </p:cNvPr>
          <p:cNvSpPr txBox="1"/>
          <p:nvPr/>
        </p:nvSpPr>
        <p:spPr>
          <a:xfrm>
            <a:off x="5919965" y="2305304"/>
            <a:ext cx="519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aseline="30000" dirty="0"/>
              <a:t>22</a:t>
            </a:r>
            <a:r>
              <a:rPr lang="es-ES" sz="1100" dirty="0"/>
              <a:t>Na</a:t>
            </a:r>
            <a:endParaRPr lang="es-ES" sz="1100" baseline="30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BE3BBB-44E3-C44E-A030-EA15A05FF2D8}"/>
              </a:ext>
            </a:extLst>
          </p:cNvPr>
          <p:cNvSpPr txBox="1"/>
          <p:nvPr/>
        </p:nvSpPr>
        <p:spPr>
          <a:xfrm>
            <a:off x="6096000" y="1832626"/>
            <a:ext cx="52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aseline="30000" dirty="0"/>
              <a:t>60</a:t>
            </a:r>
            <a:r>
              <a:rPr lang="es-ES" sz="1100" dirty="0"/>
              <a:t>Co</a:t>
            </a:r>
            <a:endParaRPr lang="es-ES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389228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33970A-8244-FD40-A0AD-A6A37199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INTERPRETACIÓN ESPECTRO DE C</a:t>
            </a:r>
            <a:r>
              <a:rPr lang="es-ES" cap="none" dirty="0"/>
              <a:t>o</a:t>
            </a:r>
            <a:r>
              <a:rPr lang="es-ES" baseline="30000" dirty="0"/>
              <a:t>57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52106D-A718-6348-869E-E4EAAE3A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35814" y="1737892"/>
            <a:ext cx="5363771" cy="4022828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0E3DC9-2E80-264D-A90F-9AB0BBF8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050" y="1712491"/>
            <a:ext cx="3144805" cy="212039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953B8FB-668D-6B4F-AFCA-14774E616D48}"/>
              </a:ext>
            </a:extLst>
          </p:cNvPr>
          <p:cNvCxnSpPr/>
          <p:nvPr/>
        </p:nvCxnSpPr>
        <p:spPr>
          <a:xfrm>
            <a:off x="3391592" y="2081585"/>
            <a:ext cx="409903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nillo 19">
            <a:extLst>
              <a:ext uri="{FF2B5EF4-FFF2-40B4-BE49-F238E27FC236}">
                <a16:creationId xmlns:a16="http://schemas.microsoft.com/office/drawing/2014/main" id="{E7FB03DA-6A9D-6C49-8DCE-002537957824}"/>
              </a:ext>
            </a:extLst>
          </p:cNvPr>
          <p:cNvSpPr/>
          <p:nvPr/>
        </p:nvSpPr>
        <p:spPr>
          <a:xfrm>
            <a:off x="8324193" y="2584771"/>
            <a:ext cx="688430" cy="602484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/>
              <p:nvPr/>
            </p:nvSpPr>
            <p:spPr>
              <a:xfrm>
                <a:off x="3596543" y="2505923"/>
                <a:ext cx="14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=120,201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±10,68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43" y="2505923"/>
                <a:ext cx="1448923" cy="246221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9355521"/>
                  </p:ext>
                </p:extLst>
              </p:nvPr>
            </p:nvGraphicFramePr>
            <p:xfrm>
              <a:off x="7376050" y="4181926"/>
              <a:ext cx="3569064" cy="11355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𝒆𝒙𝒑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𝒕𝒂𝒃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120,201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122,1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1,56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9355521"/>
                  </p:ext>
                </p:extLst>
              </p:nvPr>
            </p:nvGraphicFramePr>
            <p:xfrm>
              <a:off x="7376050" y="4181926"/>
              <a:ext cx="3569064" cy="11355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02857" t="-2222" r="-20428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200000" t="-2222" r="-10140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408" t="-102222" r="-30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120,201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122,1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1,56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80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33970A-8244-FD40-A0AD-A6A37199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INTERPRETACIÓN ESPECTRO DE C</a:t>
            </a:r>
            <a:r>
              <a:rPr lang="es-ES" cap="none" dirty="0"/>
              <a:t>o</a:t>
            </a:r>
            <a:r>
              <a:rPr lang="es-ES" cap="none" baseline="30000" dirty="0"/>
              <a:t>60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52106D-A718-6348-869E-E4EAAE3A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35814" y="1737892"/>
            <a:ext cx="5363770" cy="4022828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0E3DC9-2E80-264D-A90F-9AB0BBF8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76050" y="1731227"/>
            <a:ext cx="3144805" cy="208292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953B8FB-668D-6B4F-AFCA-14774E616D48}"/>
              </a:ext>
            </a:extLst>
          </p:cNvPr>
          <p:cNvCxnSpPr>
            <a:cxnSpLocks/>
          </p:cNvCxnSpPr>
          <p:nvPr/>
        </p:nvCxnSpPr>
        <p:spPr>
          <a:xfrm flipH="1">
            <a:off x="5207991" y="3278839"/>
            <a:ext cx="533184" cy="1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nillo 19">
            <a:extLst>
              <a:ext uri="{FF2B5EF4-FFF2-40B4-BE49-F238E27FC236}">
                <a16:creationId xmlns:a16="http://schemas.microsoft.com/office/drawing/2014/main" id="{E7FB03DA-6A9D-6C49-8DCE-002537957824}"/>
              </a:ext>
            </a:extLst>
          </p:cNvPr>
          <p:cNvSpPr/>
          <p:nvPr/>
        </p:nvSpPr>
        <p:spPr>
          <a:xfrm>
            <a:off x="9160582" y="2637330"/>
            <a:ext cx="688430" cy="602484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/>
              <p:nvPr/>
            </p:nvSpPr>
            <p:spPr>
              <a:xfrm>
                <a:off x="3852248" y="3429000"/>
                <a:ext cx="14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=1166,96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±17,98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248" y="3429000"/>
                <a:ext cx="1448923" cy="246221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927704"/>
                  </p:ext>
                </p:extLst>
              </p:nvPr>
            </p:nvGraphicFramePr>
            <p:xfrm>
              <a:off x="7376050" y="4181926"/>
              <a:ext cx="3569064" cy="17033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𝒆𝒙𝒑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𝒕𝒂𝒃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1166,96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1173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1325,93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24629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927704"/>
                  </p:ext>
                </p:extLst>
              </p:nvPr>
            </p:nvGraphicFramePr>
            <p:xfrm>
              <a:off x="7376050" y="4181926"/>
              <a:ext cx="3569064" cy="17033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02857" t="-2222" r="-204286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200000" t="-2222" r="-101408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408" t="-102222" r="-300000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1166,96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1173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408" t="-202222" r="-3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1325,93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24629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nillo 12">
            <a:extLst>
              <a:ext uri="{FF2B5EF4-FFF2-40B4-BE49-F238E27FC236}">
                <a16:creationId xmlns:a16="http://schemas.microsoft.com/office/drawing/2014/main" id="{0B012DDA-BAD7-8B48-BFAE-02DED4DB464F}"/>
              </a:ext>
            </a:extLst>
          </p:cNvPr>
          <p:cNvSpPr/>
          <p:nvPr/>
        </p:nvSpPr>
        <p:spPr>
          <a:xfrm>
            <a:off x="9003196" y="3166783"/>
            <a:ext cx="688430" cy="602484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53DEAC3-56A7-2E49-ACA1-FB18988D645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166783"/>
            <a:ext cx="1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/>
              <p:nvPr/>
            </p:nvSpPr>
            <p:spPr>
              <a:xfrm>
                <a:off x="5260799" y="2911492"/>
                <a:ext cx="14434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=1325,93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±19,04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799" y="2911492"/>
                <a:ext cx="144340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40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BD51-C6D1-824C-9945-B5A084A5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702B9-F195-AD4A-944C-F56881A5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OBJETIVOS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INTRODUCCIÓN TEÓRICA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MONTAJE E INSTRUMENTAL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RESULTADOS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878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33970A-8244-FD40-A0AD-A6A37199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INTERPRETACIÓN ESPECTRO DE C</a:t>
            </a:r>
            <a:r>
              <a:rPr lang="es-ES" cap="none" dirty="0"/>
              <a:t>s</a:t>
            </a:r>
            <a:r>
              <a:rPr lang="es-ES" cap="none" baseline="30000" dirty="0"/>
              <a:t>134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52106D-A718-6348-869E-E4EAAE3A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35814" y="1737892"/>
            <a:ext cx="5363770" cy="4022827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0E3DC9-2E80-264D-A90F-9AB0BBF8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2580" y="1731227"/>
            <a:ext cx="3091744" cy="2082922"/>
          </a:xfrm>
          <a:prstGeom prst="rect">
            <a:avLst/>
          </a:prstGeom>
        </p:spPr>
      </p:pic>
      <p:sp>
        <p:nvSpPr>
          <p:cNvPr id="20" name="Anillo 19">
            <a:extLst>
              <a:ext uri="{FF2B5EF4-FFF2-40B4-BE49-F238E27FC236}">
                <a16:creationId xmlns:a16="http://schemas.microsoft.com/office/drawing/2014/main" id="{E7FB03DA-6A9D-6C49-8DCE-002537957824}"/>
              </a:ext>
            </a:extLst>
          </p:cNvPr>
          <p:cNvSpPr/>
          <p:nvPr/>
        </p:nvSpPr>
        <p:spPr>
          <a:xfrm>
            <a:off x="8730276" y="2818504"/>
            <a:ext cx="833272" cy="733606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69462"/>
                  </p:ext>
                </p:extLst>
              </p:nvPr>
            </p:nvGraphicFramePr>
            <p:xfrm>
              <a:off x="7376050" y="4181926"/>
              <a:ext cx="3569064" cy="11355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𝒆𝒙𝒑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𝒕𝒂𝒃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666,077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661,7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69462"/>
                  </p:ext>
                </p:extLst>
              </p:nvPr>
            </p:nvGraphicFramePr>
            <p:xfrm>
              <a:off x="7376050" y="4181926"/>
              <a:ext cx="3569064" cy="11355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02857" t="-2222" r="-20428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0000" t="-2222" r="-10140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408" t="-102222" r="-30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666,077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661,7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53DEAC3-56A7-2E49-ACA1-FB18988D6458}"/>
              </a:ext>
            </a:extLst>
          </p:cNvPr>
          <p:cNvCxnSpPr>
            <a:cxnSpLocks/>
          </p:cNvCxnSpPr>
          <p:nvPr/>
        </p:nvCxnSpPr>
        <p:spPr>
          <a:xfrm flipH="1">
            <a:off x="5569346" y="3429000"/>
            <a:ext cx="30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/>
              <p:nvPr/>
            </p:nvSpPr>
            <p:spPr>
              <a:xfrm>
                <a:off x="4234738" y="3305889"/>
                <a:ext cx="14459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=666,077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±14,50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38" y="3305889"/>
                <a:ext cx="1445973" cy="24622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CCC41A0-1820-574C-8AF2-E380849B9E3A}"/>
              </a:ext>
            </a:extLst>
          </p:cNvPr>
          <p:cNvCxnSpPr>
            <a:cxnSpLocks/>
          </p:cNvCxnSpPr>
          <p:nvPr/>
        </p:nvCxnSpPr>
        <p:spPr>
          <a:xfrm>
            <a:off x="2653554" y="2140772"/>
            <a:ext cx="380102" cy="4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5B390D-4B1B-694D-ACA4-7BFAD2086EFB}"/>
              </a:ext>
            </a:extLst>
          </p:cNvPr>
          <p:cNvSpPr txBox="1"/>
          <p:nvPr/>
        </p:nvSpPr>
        <p:spPr>
          <a:xfrm>
            <a:off x="2749523" y="2613606"/>
            <a:ext cx="1751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Posible ruido electrónico</a:t>
            </a:r>
          </a:p>
        </p:txBody>
      </p:sp>
    </p:spTree>
    <p:extLst>
      <p:ext uri="{BB962C8B-B14F-4D97-AF65-F5344CB8AC3E}">
        <p14:creationId xmlns:p14="http://schemas.microsoft.com/office/powerpoint/2010/main" val="98071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33970A-8244-FD40-A0AD-A6A37199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INTERPRETACIÓN ESPECTRO DE N</a:t>
            </a:r>
            <a:r>
              <a:rPr lang="es-ES" cap="none" dirty="0"/>
              <a:t>a</a:t>
            </a:r>
            <a:r>
              <a:rPr lang="es-ES" cap="none" baseline="30000" dirty="0"/>
              <a:t>22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52106D-A718-6348-869E-E4EAAE3A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35814" y="1737892"/>
            <a:ext cx="5363770" cy="4022827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0E3DC9-2E80-264D-A90F-9AB0BBF8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76050" y="1794370"/>
            <a:ext cx="3144805" cy="195663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953B8FB-668D-6B4F-AFCA-14774E616D48}"/>
              </a:ext>
            </a:extLst>
          </p:cNvPr>
          <p:cNvCxnSpPr>
            <a:cxnSpLocks/>
          </p:cNvCxnSpPr>
          <p:nvPr/>
        </p:nvCxnSpPr>
        <p:spPr>
          <a:xfrm flipH="1">
            <a:off x="3400706" y="2127985"/>
            <a:ext cx="533184" cy="1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nillo 19">
            <a:extLst>
              <a:ext uri="{FF2B5EF4-FFF2-40B4-BE49-F238E27FC236}">
                <a16:creationId xmlns:a16="http://schemas.microsoft.com/office/drawing/2014/main" id="{E7FB03DA-6A9D-6C49-8DCE-002537957824}"/>
              </a:ext>
            </a:extLst>
          </p:cNvPr>
          <p:cNvSpPr/>
          <p:nvPr/>
        </p:nvSpPr>
        <p:spPr>
          <a:xfrm>
            <a:off x="9235565" y="2043575"/>
            <a:ext cx="560382" cy="455540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/>
              <p:nvPr/>
            </p:nvSpPr>
            <p:spPr>
              <a:xfrm>
                <a:off x="2578250" y="2335614"/>
                <a:ext cx="14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=513,112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±13,46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50" y="2335614"/>
                <a:ext cx="1448923" cy="24622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484217"/>
                  </p:ext>
                </p:extLst>
              </p:nvPr>
            </p:nvGraphicFramePr>
            <p:xfrm>
              <a:off x="7376050" y="4181926"/>
              <a:ext cx="3569064" cy="17033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𝒆𝒙𝒑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𝒕𝒂𝒃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Creación</a:t>
                          </a:r>
                        </a:p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 destrucción de pares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513,112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1271,94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24629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484217"/>
                  </p:ext>
                </p:extLst>
              </p:nvPr>
            </p:nvGraphicFramePr>
            <p:xfrm>
              <a:off x="7376050" y="4181926"/>
              <a:ext cx="3569064" cy="17033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02857" t="-2222" r="-204286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200000" t="-2222" r="-101408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Creación</a:t>
                          </a:r>
                        </a:p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 destrucción de pares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513,112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555415226"/>
                      </a:ext>
                    </a:extLst>
                  </a:tr>
                  <a:tr h="567796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408" t="-202222" r="-3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1271,94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24629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nillo 12">
            <a:extLst>
              <a:ext uri="{FF2B5EF4-FFF2-40B4-BE49-F238E27FC236}">
                <a16:creationId xmlns:a16="http://schemas.microsoft.com/office/drawing/2014/main" id="{0B012DDA-BAD7-8B48-BFAE-02DED4DB464F}"/>
              </a:ext>
            </a:extLst>
          </p:cNvPr>
          <p:cNvSpPr/>
          <p:nvPr/>
        </p:nvSpPr>
        <p:spPr>
          <a:xfrm>
            <a:off x="8078038" y="3044414"/>
            <a:ext cx="700202" cy="509700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53DEAC3-56A7-2E49-ACA1-FB18988D6458}"/>
              </a:ext>
            </a:extLst>
          </p:cNvPr>
          <p:cNvCxnSpPr>
            <a:cxnSpLocks/>
          </p:cNvCxnSpPr>
          <p:nvPr/>
        </p:nvCxnSpPr>
        <p:spPr>
          <a:xfrm flipH="1" flipV="1">
            <a:off x="5989675" y="4271255"/>
            <a:ext cx="1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/>
              <p:nvPr/>
            </p:nvSpPr>
            <p:spPr>
              <a:xfrm>
                <a:off x="5172474" y="4029069"/>
                <a:ext cx="14434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=1271,94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±18,69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74" y="4029069"/>
                <a:ext cx="144340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8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58DC64E-9A06-5649-B027-37A98F21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Calibración en RESOLUCIÓN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677349-1BEA-7942-AE06-D4D3BCF6DCB3}"/>
              </a:ext>
            </a:extLst>
          </p:cNvPr>
          <p:cNvSpPr txBox="1"/>
          <p:nvPr/>
        </p:nvSpPr>
        <p:spPr>
          <a:xfrm>
            <a:off x="2984571" y="1247887"/>
            <a:ext cx="622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Proceso de formación de carga estocástico (proceso de </a:t>
            </a:r>
            <a:r>
              <a:rPr lang="es-ES" dirty="0" err="1"/>
              <a:t>Poisson</a:t>
            </a:r>
            <a:r>
              <a:rPr lang="es-ES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FD59BE-902F-E344-B2DE-03DF6CD945F4}"/>
              </a:ext>
            </a:extLst>
          </p:cNvPr>
          <p:cNvSpPr txBox="1"/>
          <p:nvPr/>
        </p:nvSpPr>
        <p:spPr>
          <a:xfrm>
            <a:off x="1570455" y="2398675"/>
            <a:ext cx="1826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N portadores de </a:t>
            </a:r>
          </a:p>
          <a:p>
            <a:pPr algn="ctr"/>
            <a:r>
              <a:rPr lang="es-ES" dirty="0"/>
              <a:t>carga de media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D897FD7-1DE4-2D46-95D7-7BC23B3D5830}"/>
              </a:ext>
            </a:extLst>
          </p:cNvPr>
          <p:cNvCxnSpPr>
            <a:cxnSpLocks/>
          </p:cNvCxnSpPr>
          <p:nvPr/>
        </p:nvCxnSpPr>
        <p:spPr>
          <a:xfrm flipV="1">
            <a:off x="3573152" y="2744861"/>
            <a:ext cx="446428" cy="1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664F44-DF06-A64B-9BDF-517076E23392}"/>
                  </a:ext>
                </a:extLst>
              </p:cNvPr>
              <p:cNvSpPr txBox="1"/>
              <p:nvPr/>
            </p:nvSpPr>
            <p:spPr>
              <a:xfrm>
                <a:off x="4196136" y="2418850"/>
                <a:ext cx="2060179" cy="6771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Desviación estándar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664F44-DF06-A64B-9BDF-517076E2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136" y="2418850"/>
                <a:ext cx="2060179" cy="677108"/>
              </a:xfrm>
              <a:prstGeom prst="rect">
                <a:avLst/>
              </a:prstGeom>
              <a:blipFill>
                <a:blip r:embed="rId2"/>
                <a:stretch>
                  <a:fillRect l="-1829" t="-3636" r="-12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326AA779-7E62-A74D-AC48-EC60AB76B51F}"/>
              </a:ext>
            </a:extLst>
          </p:cNvPr>
          <p:cNvSpPr txBox="1"/>
          <p:nvPr/>
        </p:nvSpPr>
        <p:spPr>
          <a:xfrm>
            <a:off x="1477445" y="3822890"/>
            <a:ext cx="18728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Función respuesta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98BCE87-2F6B-8E48-83D7-CE768DA412E3}"/>
              </a:ext>
            </a:extLst>
          </p:cNvPr>
          <p:cNvCxnSpPr/>
          <p:nvPr/>
        </p:nvCxnSpPr>
        <p:spPr>
          <a:xfrm flipV="1">
            <a:off x="3573152" y="3938557"/>
            <a:ext cx="446428" cy="1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C7839765-AF84-B345-8587-BEADAB81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035" y="2454929"/>
            <a:ext cx="3693901" cy="27359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ED7E073-F1F9-EA46-A638-D10D5517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52" y="3490886"/>
            <a:ext cx="3061899" cy="8953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5E24314-6FB2-7C4D-BDA9-C70DD3FA98A9}"/>
              </a:ext>
            </a:extLst>
          </p:cNvPr>
          <p:cNvSpPr txBox="1"/>
          <p:nvPr/>
        </p:nvSpPr>
        <p:spPr>
          <a:xfrm>
            <a:off x="2216032" y="4970106"/>
            <a:ext cx="8819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FWHM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5DBBB2-CDE0-A04F-96C9-09A513FD0ADA}"/>
              </a:ext>
            </a:extLst>
          </p:cNvPr>
          <p:cNvCxnSpPr>
            <a:cxnSpLocks/>
          </p:cNvCxnSpPr>
          <p:nvPr/>
        </p:nvCxnSpPr>
        <p:spPr>
          <a:xfrm flipV="1">
            <a:off x="3223485" y="5119711"/>
            <a:ext cx="796095" cy="1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8F4570B-CA27-3A48-877C-72CCB3DBA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136" y="4835787"/>
            <a:ext cx="2277111" cy="592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322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58DC64E-9A06-5649-B027-37A98F21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Calibración en 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604711-F912-9A44-A606-E18BC3B18729}"/>
                  </a:ext>
                </a:extLst>
              </p:cNvPr>
              <p:cNvSpPr txBox="1"/>
              <p:nvPr/>
            </p:nvSpPr>
            <p:spPr>
              <a:xfrm>
                <a:off x="1445837" y="2305180"/>
                <a:ext cx="316554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𝐹𝑊𝐻𝑀</m:t>
                              </m:r>
                            </m:e>
                          </m:d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604711-F912-9A44-A606-E18BC3B18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37" y="2305180"/>
                <a:ext cx="31655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BE1DAC9E-7F6E-D240-B38D-B2E8B63DA0FF}"/>
                  </a:ext>
                </a:extLst>
              </p:cNvPr>
              <p:cNvSpPr/>
              <p:nvPr/>
            </p:nvSpPr>
            <p:spPr>
              <a:xfrm>
                <a:off x="3251825" y="5728041"/>
                <a:ext cx="5688349" cy="3693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𝐹𝑊𝐻𝑀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356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893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𝑘𝑒𝑉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−474(854)[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keV</m:t>
                          </m:r>
                        </m:e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BE1DAC9E-7F6E-D240-B38D-B2E8B63DA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25" y="5728041"/>
                <a:ext cx="5688349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A2F49812-DF24-E446-9449-1E9C1C02CD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3281" y="1749121"/>
            <a:ext cx="5077020" cy="371710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9253D8A-BA33-2246-8F29-84A6BBEE5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552" y="3192340"/>
            <a:ext cx="3466977" cy="95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B7905FD-9462-A746-A6B7-5C4ABFADE515}"/>
              </a:ext>
            </a:extLst>
          </p:cNvPr>
          <p:cNvSpPr txBox="1"/>
          <p:nvPr/>
        </p:nvSpPr>
        <p:spPr>
          <a:xfrm>
            <a:off x="5167627" y="6174523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  <a:r>
              <a:rPr lang="es-ES" baseline="30000" dirty="0"/>
              <a:t>2</a:t>
            </a:r>
            <a:r>
              <a:rPr lang="es-ES" dirty="0"/>
              <a:t>=0,929</a:t>
            </a:r>
          </a:p>
        </p:txBody>
      </p:sp>
    </p:spTree>
    <p:extLst>
      <p:ext uri="{BB962C8B-B14F-4D97-AF65-F5344CB8AC3E}">
        <p14:creationId xmlns:p14="http://schemas.microsoft.com/office/powerpoint/2010/main" val="88620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58DC64E-9A06-5649-B027-37A98F21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Calibración en 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604711-F912-9A44-A606-E18BC3B18729}"/>
                  </a:ext>
                </a:extLst>
              </p:cNvPr>
              <p:cNvSpPr txBox="1"/>
              <p:nvPr/>
            </p:nvSpPr>
            <p:spPr>
              <a:xfrm>
                <a:off x="1445837" y="2305180"/>
                <a:ext cx="316554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𝐹𝑊𝐻𝑀</m:t>
                              </m:r>
                            </m:e>
                          </m:d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604711-F912-9A44-A606-E18BC3B18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37" y="2305180"/>
                <a:ext cx="31655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A2F49812-DF24-E446-9449-1E9C1C02CD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70974" y="1749121"/>
            <a:ext cx="4961633" cy="371710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9253D8A-BA33-2246-8F29-84A6BBEE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52" y="3192340"/>
            <a:ext cx="3466977" cy="95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B7905FD-9462-A746-A6B7-5C4ABFADE515}"/>
              </a:ext>
            </a:extLst>
          </p:cNvPr>
          <p:cNvSpPr txBox="1"/>
          <p:nvPr/>
        </p:nvSpPr>
        <p:spPr>
          <a:xfrm>
            <a:off x="5167627" y="6174523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  <a:r>
              <a:rPr lang="es-ES" baseline="30000" dirty="0"/>
              <a:t>2</a:t>
            </a:r>
            <a:r>
              <a:rPr lang="es-ES" dirty="0"/>
              <a:t>=0,929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66E039E-8199-4046-B963-F56393518D89}"/>
                  </a:ext>
                </a:extLst>
              </p:cNvPr>
              <p:cNvSpPr/>
              <p:nvPr/>
            </p:nvSpPr>
            <p:spPr>
              <a:xfrm>
                <a:off x="3251825" y="5728041"/>
                <a:ext cx="5688349" cy="3693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𝐹𝑊𝐻𝑀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356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893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𝑘𝑒𝑉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−474(854)[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keV</m:t>
                          </m:r>
                        </m:e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66E039E-8199-4046-B963-F56393518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25" y="5728041"/>
                <a:ext cx="568834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75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22B7EA4-53E2-924E-8F95-CE14CE07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Calibración en EFICIENCIA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9">
                <a:extLst>
                  <a:ext uri="{FF2B5EF4-FFF2-40B4-BE49-F238E27FC236}">
                    <a16:creationId xmlns:a16="http://schemas.microsoft.com/office/drawing/2014/main" id="{17BE0AD5-8ED4-CF40-B9A8-06FA0DE94E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099080"/>
                  </p:ext>
                </p:extLst>
              </p:nvPr>
            </p:nvGraphicFramePr>
            <p:xfrm>
              <a:off x="6497036" y="1553295"/>
              <a:ext cx="4024317" cy="2234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353">
                      <a:extLst>
                        <a:ext uri="{9D8B030D-6E8A-4147-A177-3AD203B41FA5}">
                          <a16:colId xmlns:a16="http://schemas.microsoft.com/office/drawing/2014/main" val="1173723574"/>
                        </a:ext>
                      </a:extLst>
                    </a:gridCol>
                    <a:gridCol w="1056666">
                      <a:extLst>
                        <a:ext uri="{9D8B030D-6E8A-4147-A177-3AD203B41FA5}">
                          <a16:colId xmlns:a16="http://schemas.microsoft.com/office/drawing/2014/main" val="1182425467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2431473009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3302758940"/>
                        </a:ext>
                      </a:extLst>
                    </a:gridCol>
                  </a:tblGrid>
                  <a:tr h="35272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="0" dirty="0">
                              <a:solidFill>
                                <a:schemeClr val="tx1"/>
                              </a:solidFill>
                            </a:rPr>
                            <a:t>Muestra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es-E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𝑘𝑒𝑉</m:t>
                                </m:r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s-E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418858"/>
                      </a:ext>
                    </a:extLst>
                  </a:tr>
                  <a:tr h="2914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271,8 días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121,97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85,68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289370"/>
                      </a:ext>
                    </a:extLst>
                  </a:tr>
                  <a:tr h="5034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5,3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1173,23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1332,48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99,89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261025"/>
                      </a:ext>
                    </a:extLst>
                  </a:tr>
                  <a:tr h="2914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137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30,2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661,66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84,7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71243"/>
                      </a:ext>
                    </a:extLst>
                  </a:tr>
                  <a:tr h="5034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Na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2,6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511,01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1274,53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180,5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437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9">
                <a:extLst>
                  <a:ext uri="{FF2B5EF4-FFF2-40B4-BE49-F238E27FC236}">
                    <a16:creationId xmlns:a16="http://schemas.microsoft.com/office/drawing/2014/main" id="{17BE0AD5-8ED4-CF40-B9A8-06FA0DE94E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099080"/>
                  </p:ext>
                </p:extLst>
              </p:nvPr>
            </p:nvGraphicFramePr>
            <p:xfrm>
              <a:off x="6497036" y="1553295"/>
              <a:ext cx="4024317" cy="2234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353">
                      <a:extLst>
                        <a:ext uri="{9D8B030D-6E8A-4147-A177-3AD203B41FA5}">
                          <a16:colId xmlns:a16="http://schemas.microsoft.com/office/drawing/2014/main" val="1173723574"/>
                        </a:ext>
                      </a:extLst>
                    </a:gridCol>
                    <a:gridCol w="1056666">
                      <a:extLst>
                        <a:ext uri="{9D8B030D-6E8A-4147-A177-3AD203B41FA5}">
                          <a16:colId xmlns:a16="http://schemas.microsoft.com/office/drawing/2014/main" val="1182425467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2431473009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3302758940"/>
                        </a:ext>
                      </a:extLst>
                    </a:gridCol>
                  </a:tblGrid>
                  <a:tr h="4057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="0" dirty="0">
                              <a:solidFill>
                                <a:schemeClr val="tx1"/>
                              </a:solidFill>
                            </a:rPr>
                            <a:t>Muestra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157" t="-68750" r="-196386" b="-4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3827" t="-68750" r="-101235" b="-4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827" t="-68750" r="-1235" b="-4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4188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271,8 días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121,97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85,68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28937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5,3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1173,23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1332,48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99,89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26102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137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30,2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661,66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84,7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712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Na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2,6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511,01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1274,53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180,5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437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CECDC78-D254-2144-9428-3219DCDAC66C}"/>
                  </a:ext>
                </a:extLst>
              </p:cNvPr>
              <p:cNvSpPr txBox="1"/>
              <p:nvPr/>
            </p:nvSpPr>
            <p:spPr>
              <a:xfrm>
                <a:off x="4149743" y="5546289"/>
                <a:ext cx="7090338" cy="4659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391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183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616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355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(6,6)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CECDC78-D254-2144-9428-3219DCDA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43" y="5546289"/>
                <a:ext cx="7090338" cy="465961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854D94BE-90B8-CF4F-ACAB-BEDB0710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37" y="1527762"/>
            <a:ext cx="5378406" cy="3841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48B3E9-5C56-DE4F-BD9C-36A85DC10062}"/>
                  </a:ext>
                </a:extLst>
              </p:cNvPr>
              <p:cNvSpPr txBox="1"/>
              <p:nvPr/>
            </p:nvSpPr>
            <p:spPr>
              <a:xfrm>
                <a:off x="6497036" y="4086547"/>
                <a:ext cx="4225965" cy="73141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𝑃𝑢𝑙𝑠𝑜𝑠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𝑟𝑒𝑔𝑖𝑠𝑡𝑟𝑎𝑑𝑜𝑠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𝐷𝑒𝑠𝑖𝑛𝑡𝑒𝑔𝑟𝑎𝑐𝑖𝑜𝑛𝑒𝑠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48B3E9-5C56-DE4F-BD9C-36A85DC1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36" y="4086547"/>
                <a:ext cx="4225965" cy="731419"/>
              </a:xfrm>
              <a:prstGeom prst="rect">
                <a:avLst/>
              </a:prstGeom>
              <a:blipFill>
                <a:blip r:embed="rId5"/>
                <a:stretch>
                  <a:fillRect b="-67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BEEC534C-262E-C847-BE7D-2FEF772D16D0}"/>
              </a:ext>
            </a:extLst>
          </p:cNvPr>
          <p:cNvSpPr txBox="1"/>
          <p:nvPr/>
        </p:nvSpPr>
        <p:spPr>
          <a:xfrm>
            <a:off x="5095405" y="6123452"/>
            <a:ext cx="1116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  <a:r>
              <a:rPr lang="es-ES" baseline="30000" dirty="0"/>
              <a:t>2</a:t>
            </a:r>
            <a:r>
              <a:rPr lang="es-ES" dirty="0"/>
              <a:t>=0,9155</a:t>
            </a:r>
          </a:p>
        </p:txBody>
      </p:sp>
    </p:spTree>
    <p:extLst>
      <p:ext uri="{BB962C8B-B14F-4D97-AF65-F5344CB8AC3E}">
        <p14:creationId xmlns:p14="http://schemas.microsoft.com/office/powerpoint/2010/main" val="121503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22B7EA4-53E2-924E-8F95-CE14CE07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Calibración en EFICIENCIA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9">
                <a:extLst>
                  <a:ext uri="{FF2B5EF4-FFF2-40B4-BE49-F238E27FC236}">
                    <a16:creationId xmlns:a16="http://schemas.microsoft.com/office/drawing/2014/main" id="{17BE0AD5-8ED4-CF40-B9A8-06FA0DE94E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7036" y="1553295"/>
              <a:ext cx="4024317" cy="2234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353">
                      <a:extLst>
                        <a:ext uri="{9D8B030D-6E8A-4147-A177-3AD203B41FA5}">
                          <a16:colId xmlns:a16="http://schemas.microsoft.com/office/drawing/2014/main" val="1173723574"/>
                        </a:ext>
                      </a:extLst>
                    </a:gridCol>
                    <a:gridCol w="1056666">
                      <a:extLst>
                        <a:ext uri="{9D8B030D-6E8A-4147-A177-3AD203B41FA5}">
                          <a16:colId xmlns:a16="http://schemas.microsoft.com/office/drawing/2014/main" val="1182425467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2431473009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3302758940"/>
                        </a:ext>
                      </a:extLst>
                    </a:gridCol>
                  </a:tblGrid>
                  <a:tr h="35272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="0" dirty="0">
                              <a:solidFill>
                                <a:schemeClr val="tx1"/>
                              </a:solidFill>
                            </a:rPr>
                            <a:t>Muestra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es-E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𝑘𝑒𝑉</m:t>
                                </m:r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s-E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s-E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418858"/>
                      </a:ext>
                    </a:extLst>
                  </a:tr>
                  <a:tr h="2914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271,8 días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121,97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85,68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289370"/>
                      </a:ext>
                    </a:extLst>
                  </a:tr>
                  <a:tr h="5034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5,3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1173,23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1332,48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99,89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261025"/>
                      </a:ext>
                    </a:extLst>
                  </a:tr>
                  <a:tr h="2914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137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30,2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661,66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84,7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71243"/>
                      </a:ext>
                    </a:extLst>
                  </a:tr>
                  <a:tr h="5034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Na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2,6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511,01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1274,53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180,5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437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9">
                <a:extLst>
                  <a:ext uri="{FF2B5EF4-FFF2-40B4-BE49-F238E27FC236}">
                    <a16:creationId xmlns:a16="http://schemas.microsoft.com/office/drawing/2014/main" id="{17BE0AD5-8ED4-CF40-B9A8-06FA0DE94E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099080"/>
                  </p:ext>
                </p:extLst>
              </p:nvPr>
            </p:nvGraphicFramePr>
            <p:xfrm>
              <a:off x="6497036" y="1553295"/>
              <a:ext cx="4024317" cy="2234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353">
                      <a:extLst>
                        <a:ext uri="{9D8B030D-6E8A-4147-A177-3AD203B41FA5}">
                          <a16:colId xmlns:a16="http://schemas.microsoft.com/office/drawing/2014/main" val="1173723574"/>
                        </a:ext>
                      </a:extLst>
                    </a:gridCol>
                    <a:gridCol w="1056666">
                      <a:extLst>
                        <a:ext uri="{9D8B030D-6E8A-4147-A177-3AD203B41FA5}">
                          <a16:colId xmlns:a16="http://schemas.microsoft.com/office/drawing/2014/main" val="1182425467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2431473009"/>
                        </a:ext>
                      </a:extLst>
                    </a:gridCol>
                    <a:gridCol w="1024149">
                      <a:extLst>
                        <a:ext uri="{9D8B030D-6E8A-4147-A177-3AD203B41FA5}">
                          <a16:colId xmlns:a16="http://schemas.microsoft.com/office/drawing/2014/main" val="3302758940"/>
                        </a:ext>
                      </a:extLst>
                    </a:gridCol>
                  </a:tblGrid>
                  <a:tr h="4057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="0" dirty="0">
                              <a:solidFill>
                                <a:schemeClr val="tx1"/>
                              </a:solidFill>
                            </a:rPr>
                            <a:t>Muestra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157" t="-68750" r="-196386" b="-4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3827" t="-68750" r="-101235" b="-4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827" t="-68750" r="-1235" b="-4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4188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271,8 días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121,97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85,68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28937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Co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5,3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1173,23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1332,48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99,89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99,98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26102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137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Cs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30,2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661,66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84,7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712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sz="1600" baseline="300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Na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2,6 años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511,01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1274,53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180,5</a:t>
                          </a:r>
                        </a:p>
                        <a:p>
                          <a:pPr algn="ctr"/>
                          <a:r>
                            <a:rPr lang="es-ES" sz="1600" dirty="0">
                              <a:solidFill>
                                <a:schemeClr val="tx1"/>
                              </a:solidFill>
                            </a:rPr>
                            <a:t>99,93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437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CECDC78-D254-2144-9428-3219DCDAC66C}"/>
                  </a:ext>
                </a:extLst>
              </p:cNvPr>
              <p:cNvSpPr txBox="1"/>
              <p:nvPr/>
            </p:nvSpPr>
            <p:spPr>
              <a:xfrm>
                <a:off x="4149743" y="5546289"/>
                <a:ext cx="7090338" cy="4659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391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183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616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355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(6,6)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CECDC78-D254-2144-9428-3219DCDA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43" y="5546289"/>
                <a:ext cx="7090338" cy="465961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854D94BE-90B8-CF4F-ACAB-BEDB0710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37" y="1527762"/>
            <a:ext cx="5378406" cy="3841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48B3E9-5C56-DE4F-BD9C-36A85DC10062}"/>
                  </a:ext>
                </a:extLst>
              </p:cNvPr>
              <p:cNvSpPr txBox="1"/>
              <p:nvPr/>
            </p:nvSpPr>
            <p:spPr>
              <a:xfrm>
                <a:off x="6497036" y="4086547"/>
                <a:ext cx="4225965" cy="73141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𝑃𝑢𝑙𝑠𝑜𝑠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𝑟𝑒𝑔𝑖𝑠𝑡𝑟𝑎𝑑𝑜𝑠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𝐷𝑒𝑠𝑖𝑛𝑡𝑒𝑔𝑟𝑎𝑐𝑖𝑜𝑛𝑒𝑠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48B3E9-5C56-DE4F-BD9C-36A85DC1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36" y="4086547"/>
                <a:ext cx="4225965" cy="731419"/>
              </a:xfrm>
              <a:prstGeom prst="rect">
                <a:avLst/>
              </a:prstGeom>
              <a:blipFill>
                <a:blip r:embed="rId5"/>
                <a:stretch>
                  <a:fillRect b="-67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BEEC534C-262E-C847-BE7D-2FEF772D16D0}"/>
              </a:ext>
            </a:extLst>
          </p:cNvPr>
          <p:cNvSpPr txBox="1"/>
          <p:nvPr/>
        </p:nvSpPr>
        <p:spPr>
          <a:xfrm>
            <a:off x="5095405" y="6123452"/>
            <a:ext cx="1116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  <a:r>
              <a:rPr lang="es-ES" baseline="30000" dirty="0"/>
              <a:t>2</a:t>
            </a:r>
            <a:r>
              <a:rPr lang="es-ES" dirty="0"/>
              <a:t>=0,9155</a:t>
            </a:r>
          </a:p>
        </p:txBody>
      </p:sp>
    </p:spTree>
    <p:extLst>
      <p:ext uri="{BB962C8B-B14F-4D97-AF65-F5344CB8AC3E}">
        <p14:creationId xmlns:p14="http://schemas.microsoft.com/office/powerpoint/2010/main" val="177933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33970A-8244-FD40-A0AD-A6A37199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INTERPRETACIÓN ESPECTRO de la muestra problema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52106D-A718-6348-869E-E4EAAE3A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37781" y="1641073"/>
            <a:ext cx="5363770" cy="4022827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0E3DC9-2E80-264D-A90F-9AB0BBF8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56829" y="1296198"/>
            <a:ext cx="4469322" cy="299894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953B8FB-668D-6B4F-AFCA-14774E616D48}"/>
              </a:ext>
            </a:extLst>
          </p:cNvPr>
          <p:cNvCxnSpPr>
            <a:cxnSpLocks/>
          </p:cNvCxnSpPr>
          <p:nvPr/>
        </p:nvCxnSpPr>
        <p:spPr>
          <a:xfrm>
            <a:off x="2259106" y="2540511"/>
            <a:ext cx="141129" cy="154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nillo 19">
            <a:extLst>
              <a:ext uri="{FF2B5EF4-FFF2-40B4-BE49-F238E27FC236}">
                <a16:creationId xmlns:a16="http://schemas.microsoft.com/office/drawing/2014/main" id="{E7FB03DA-6A9D-6C49-8DCE-002537957824}"/>
              </a:ext>
            </a:extLst>
          </p:cNvPr>
          <p:cNvSpPr/>
          <p:nvPr/>
        </p:nvSpPr>
        <p:spPr>
          <a:xfrm>
            <a:off x="8216964" y="2900249"/>
            <a:ext cx="688430" cy="602484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/>
              <p:nvPr/>
            </p:nvSpPr>
            <p:spPr>
              <a:xfrm>
                <a:off x="2497098" y="3680865"/>
                <a:ext cx="14098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=78,211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±10,40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D69A289-DEA7-3841-875C-A9FA5D82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98" y="3680865"/>
                <a:ext cx="1409873" cy="246221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249956"/>
                  </p:ext>
                </p:extLst>
              </p:nvPr>
            </p:nvGraphicFramePr>
            <p:xfrm>
              <a:off x="7218664" y="4392123"/>
              <a:ext cx="3569064" cy="16663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41658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𝒆𝒙𝒑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s-E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𝒕𝒂𝒃</m:t>
                                    </m:r>
                                  </m:sub>
                                </m:sSub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𝒌𝒆𝑽</m:t>
                                </m:r>
                                <m:r>
                                  <a:rPr kumimoji="0" lang="es-ES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41658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78,211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3,44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24629254"/>
                      </a:ext>
                    </a:extLst>
                  </a:tr>
                  <a:tr h="41658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303,159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302,9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0,085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73014606"/>
                      </a:ext>
                    </a:extLst>
                  </a:tr>
                  <a:tr h="41658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s-ES" sz="11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360,146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097070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4">
                <a:extLst>
                  <a:ext uri="{FF2B5EF4-FFF2-40B4-BE49-F238E27FC236}">
                    <a16:creationId xmlns:a16="http://schemas.microsoft.com/office/drawing/2014/main" id="{0339989A-B873-ED49-9AFB-1EF622A04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249956"/>
                  </p:ext>
                </p:extLst>
              </p:nvPr>
            </p:nvGraphicFramePr>
            <p:xfrm>
              <a:off x="7218664" y="4392123"/>
              <a:ext cx="3569064" cy="16663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2266">
                      <a:extLst>
                        <a:ext uri="{9D8B030D-6E8A-4147-A177-3AD203B41FA5}">
                          <a16:colId xmlns:a16="http://schemas.microsoft.com/office/drawing/2014/main" val="133946800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72504959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3995519418"/>
                        </a:ext>
                      </a:extLst>
                    </a:gridCol>
                    <a:gridCol w="892266">
                      <a:extLst>
                        <a:ext uri="{9D8B030D-6E8A-4147-A177-3AD203B41FA5}">
                          <a16:colId xmlns:a16="http://schemas.microsoft.com/office/drawing/2014/main" val="2196852342"/>
                        </a:ext>
                      </a:extLst>
                    </a:gridCol>
                  </a:tblGrid>
                  <a:tr h="41658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effectLst/>
                            </a:rPr>
                            <a:t>Pico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02857" r="-202857" b="-3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200000" r="-100000" b="-3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ε</a:t>
                          </a:r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(%)</a:t>
                          </a:r>
                          <a:endParaRPr lang="es-ES" sz="11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1634987"/>
                      </a:ext>
                    </a:extLst>
                  </a:tr>
                  <a:tr h="41658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408" t="-97059" r="-298592" b="-1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78,211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3,44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24629254"/>
                      </a:ext>
                    </a:extLst>
                  </a:tr>
                  <a:tr h="41658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408" t="-203030" r="-298592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303,159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302,9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0,085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73014606"/>
                      </a:ext>
                    </a:extLst>
                  </a:tr>
                  <a:tr h="41658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408" t="-303030" r="-298592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360,146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0970705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nillo 12">
            <a:extLst>
              <a:ext uri="{FF2B5EF4-FFF2-40B4-BE49-F238E27FC236}">
                <a16:creationId xmlns:a16="http://schemas.microsoft.com/office/drawing/2014/main" id="{0B012DDA-BAD7-8B48-BFAE-02DED4DB464F}"/>
              </a:ext>
            </a:extLst>
          </p:cNvPr>
          <p:cNvSpPr/>
          <p:nvPr/>
        </p:nvSpPr>
        <p:spPr>
          <a:xfrm>
            <a:off x="8716457" y="3201491"/>
            <a:ext cx="688430" cy="602484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53DEAC3-56A7-2E49-ACA1-FB18988D6458}"/>
              </a:ext>
            </a:extLst>
          </p:cNvPr>
          <p:cNvCxnSpPr>
            <a:cxnSpLocks/>
          </p:cNvCxnSpPr>
          <p:nvPr/>
        </p:nvCxnSpPr>
        <p:spPr>
          <a:xfrm>
            <a:off x="4367605" y="2725965"/>
            <a:ext cx="337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/>
              <p:nvPr/>
            </p:nvSpPr>
            <p:spPr>
              <a:xfrm>
                <a:off x="4684871" y="2576141"/>
                <a:ext cx="14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=360,146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±12,38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56A086-3FC9-E144-B617-82066BE7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71" y="2576141"/>
                <a:ext cx="1448923" cy="246221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40F29EED-8E17-8946-9F01-307792E806BF}"/>
              </a:ext>
            </a:extLst>
          </p:cNvPr>
          <p:cNvSpPr txBox="1"/>
          <p:nvPr/>
        </p:nvSpPr>
        <p:spPr>
          <a:xfrm>
            <a:off x="2123022" y="4085107"/>
            <a:ext cx="933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Posible ruido </a:t>
            </a:r>
          </a:p>
          <a:p>
            <a:pPr algn="ctr"/>
            <a:r>
              <a:rPr lang="es-ES" sz="1050" dirty="0"/>
              <a:t>electrónico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E33415-F89A-2148-8B2A-3D65C592F53F}"/>
              </a:ext>
            </a:extLst>
          </p:cNvPr>
          <p:cNvCxnSpPr>
            <a:cxnSpLocks/>
          </p:cNvCxnSpPr>
          <p:nvPr/>
        </p:nvCxnSpPr>
        <p:spPr>
          <a:xfrm>
            <a:off x="2576701" y="2540511"/>
            <a:ext cx="82685" cy="111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5212717-0FDE-5343-B9BA-BAFB6A36B611}"/>
              </a:ext>
            </a:extLst>
          </p:cNvPr>
          <p:cNvCxnSpPr>
            <a:cxnSpLocks/>
          </p:cNvCxnSpPr>
          <p:nvPr/>
        </p:nvCxnSpPr>
        <p:spPr>
          <a:xfrm flipH="1" flipV="1">
            <a:off x="3719284" y="2610178"/>
            <a:ext cx="108715" cy="23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D09F678-B967-9248-B306-8416A8FFA81E}"/>
                  </a:ext>
                </a:extLst>
              </p:cNvPr>
              <p:cNvSpPr txBox="1"/>
              <p:nvPr/>
            </p:nvSpPr>
            <p:spPr>
              <a:xfrm>
                <a:off x="3000510" y="2338943"/>
                <a:ext cx="14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=303,159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±11,97</m:t>
                      </m:r>
                      <m:r>
                        <a:rPr lang="es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D09F678-B967-9248-B306-8416A8FF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510" y="2338943"/>
                <a:ext cx="1448923" cy="24622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nillo 25">
            <a:extLst>
              <a:ext uri="{FF2B5EF4-FFF2-40B4-BE49-F238E27FC236}">
                <a16:creationId xmlns:a16="http://schemas.microsoft.com/office/drawing/2014/main" id="{374D186F-6580-6449-B9B6-C5684DB71625}"/>
              </a:ext>
            </a:extLst>
          </p:cNvPr>
          <p:cNvSpPr/>
          <p:nvPr/>
        </p:nvSpPr>
        <p:spPr>
          <a:xfrm>
            <a:off x="9877400" y="3525958"/>
            <a:ext cx="688430" cy="602484"/>
          </a:xfrm>
          <a:prstGeom prst="donut">
            <a:avLst>
              <a:gd name="adj" fmla="val 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92D15A4-2843-D747-8329-9D352F09E289}"/>
                  </a:ext>
                </a:extLst>
              </p:cNvPr>
              <p:cNvSpPr txBox="1"/>
              <p:nvPr/>
            </p:nvSpPr>
            <p:spPr>
              <a:xfrm>
                <a:off x="1680202" y="5958295"/>
                <a:ext cx="2304733" cy="400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=5,34·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𝐵𝑞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92D15A4-2843-D747-8329-9D352F09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02" y="5958295"/>
                <a:ext cx="2304733" cy="400174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1A16C78-48E6-B24B-A55C-03B79600D638}"/>
                  </a:ext>
                </a:extLst>
              </p:cNvPr>
              <p:cNvSpPr txBox="1"/>
              <p:nvPr/>
            </p:nvSpPr>
            <p:spPr>
              <a:xfrm>
                <a:off x="4367605" y="5958295"/>
                <a:ext cx="2402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=2,731·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𝐵𝑞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1A16C78-48E6-B24B-A55C-03B79600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05" y="5958295"/>
                <a:ext cx="2402581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47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D4FF30-1CD6-904C-BA53-7DECCCA0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14494" y="1398495"/>
            <a:ext cx="6449014" cy="441063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B5CC85F-A1C4-0849-A68F-C83001E6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COEFICIENTE DE ATENUACIÓN EN </a:t>
            </a:r>
            <a:r>
              <a:rPr lang="es-ES" dirty="0" err="1"/>
              <a:t>p</a:t>
            </a:r>
            <a:r>
              <a:rPr lang="es-ES" cap="none" dirty="0" err="1"/>
              <a:t>b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B41BCB7-250B-FF49-AEDD-07D140EE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46" y="1398495"/>
            <a:ext cx="2571750" cy="1924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830CD9E-A97E-504D-84C3-510966C5A8A1}"/>
                  </a:ext>
                </a:extLst>
              </p:cNvPr>
              <p:cNvSpPr txBox="1"/>
              <p:nvPr/>
            </p:nvSpPr>
            <p:spPr>
              <a:xfrm>
                <a:off x="7815329" y="3535456"/>
                <a:ext cx="2118913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830CD9E-A97E-504D-84C3-510966C5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29" y="3535456"/>
                <a:ext cx="21189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a 14">
                <a:extLst>
                  <a:ext uri="{FF2B5EF4-FFF2-40B4-BE49-F238E27FC236}">
                    <a16:creationId xmlns:a16="http://schemas.microsoft.com/office/drawing/2014/main" id="{1F093149-E1F8-3E41-B463-67FD1E883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054372"/>
                  </p:ext>
                </p:extLst>
              </p:nvPr>
            </p:nvGraphicFramePr>
            <p:xfrm>
              <a:off x="7547429" y="4210032"/>
              <a:ext cx="388880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401">
                      <a:extLst>
                        <a:ext uri="{9D8B030D-6E8A-4147-A177-3AD203B41FA5}">
                          <a16:colId xmlns:a16="http://schemas.microsoft.com/office/drawing/2014/main" val="3387680261"/>
                        </a:ext>
                      </a:extLst>
                    </a:gridCol>
                    <a:gridCol w="1944401">
                      <a:extLst>
                        <a:ext uri="{9D8B030D-6E8A-4147-A177-3AD203B41FA5}">
                          <a16:colId xmlns:a16="http://schemas.microsoft.com/office/drawing/2014/main" val="344547896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tx1"/>
                              </a:solidFill>
                            </a:rPr>
                            <a:t>Valores de </a:t>
                          </a:r>
                          <a14:m>
                            <m:oMath xmlns:m="http://schemas.openxmlformats.org/officeDocument/2006/math"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s-ES" dirty="0">
                              <a:solidFill>
                                <a:schemeClr val="tx1"/>
                              </a:solidFill>
                            </a:rPr>
                            <a:t> de las placas (g/cm</a:t>
                          </a:r>
                          <a:r>
                            <a:rPr lang="es-ES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s-E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13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1,13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412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86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6,8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25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10,77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4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a 14">
                <a:extLst>
                  <a:ext uri="{FF2B5EF4-FFF2-40B4-BE49-F238E27FC236}">
                    <a16:creationId xmlns:a16="http://schemas.microsoft.com/office/drawing/2014/main" id="{1F093149-E1F8-3E41-B463-67FD1E883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054372"/>
                  </p:ext>
                </p:extLst>
              </p:nvPr>
            </p:nvGraphicFramePr>
            <p:xfrm>
              <a:off x="7547429" y="4210032"/>
              <a:ext cx="388880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401">
                      <a:extLst>
                        <a:ext uri="{9D8B030D-6E8A-4147-A177-3AD203B41FA5}">
                          <a16:colId xmlns:a16="http://schemas.microsoft.com/office/drawing/2014/main" val="3387680261"/>
                        </a:ext>
                      </a:extLst>
                    </a:gridCol>
                    <a:gridCol w="1944401">
                      <a:extLst>
                        <a:ext uri="{9D8B030D-6E8A-4147-A177-3AD203B41FA5}">
                          <a16:colId xmlns:a16="http://schemas.microsoft.com/office/drawing/2014/main" val="344547896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26" t="-6897" r="-651" b="-4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13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1,13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412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86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6,8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25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10,77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44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85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67B29FC-F4F7-184D-9741-E9DEFEB4E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426634"/>
            <a:ext cx="6070719" cy="4442817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8B9C67E-9F8A-C942-AACF-64B46347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2" y="382957"/>
            <a:ext cx="7945956" cy="735016"/>
          </a:xfrm>
        </p:spPr>
        <p:txBody>
          <a:bodyPr>
            <a:normAutofit fontScale="90000"/>
          </a:bodyPr>
          <a:lstStyle/>
          <a:p>
            <a:r>
              <a:rPr lang="es-ES" dirty="0"/>
              <a:t>COEFICIENTE DE ATENUACIÓN EN </a:t>
            </a:r>
            <a:r>
              <a:rPr lang="es-ES" dirty="0" err="1"/>
              <a:t>p</a:t>
            </a:r>
            <a:r>
              <a:rPr lang="es-ES" cap="none" dirty="0" err="1"/>
              <a:t>b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2D756FA-A80C-EF40-BC95-92915139174C}"/>
                  </a:ext>
                </a:extLst>
              </p:cNvPr>
              <p:cNvSpPr txBox="1"/>
              <p:nvPr/>
            </p:nvSpPr>
            <p:spPr>
              <a:xfrm>
                <a:off x="7462737" y="3028890"/>
                <a:ext cx="3674276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=0,0974±0,0042 </m:t>
                      </m:r>
                      <m:f>
                        <m:fPr>
                          <m:type m:val="li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2D756FA-A80C-EF40-BC95-92915139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37" y="3028890"/>
                <a:ext cx="3674276" cy="400110"/>
              </a:xfrm>
              <a:prstGeom prst="rect">
                <a:avLst/>
              </a:prstGeom>
              <a:blipFill>
                <a:blip r:embed="rId3"/>
                <a:stretch>
                  <a:fillRect t="-112121" b="-17272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F4D2F38-67ED-4744-AF9E-CAC3F9BB44FF}"/>
                  </a:ext>
                </a:extLst>
              </p:cNvPr>
              <p:cNvSpPr txBox="1"/>
              <p:nvPr/>
            </p:nvSpPr>
            <p:spPr>
              <a:xfrm>
                <a:off x="8345383" y="5339917"/>
                <a:ext cx="190898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𝑡𝑎𝑏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)=0,105 </m:t>
                      </m:r>
                      <m:f>
                        <m:fPr>
                          <m:type m:val="lin"/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F4D2F38-67ED-4744-AF9E-CAC3F9BB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83" y="5339917"/>
                <a:ext cx="1908984" cy="276999"/>
              </a:xfrm>
              <a:prstGeom prst="rect">
                <a:avLst/>
              </a:prstGeom>
              <a:blipFill>
                <a:blip r:embed="rId4"/>
                <a:stretch>
                  <a:fillRect t="-86957" b="-1521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619971F-D1AF-4E4C-9AD6-F2A4D9D20D16}"/>
                  </a:ext>
                </a:extLst>
              </p:cNvPr>
              <p:cNvSpPr txBox="1"/>
              <p:nvPr/>
            </p:nvSpPr>
            <p:spPr>
              <a:xfrm>
                <a:off x="7992530" y="1886228"/>
                <a:ext cx="2614690" cy="783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619971F-D1AF-4E4C-9AD6-F2A4D9D2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30" y="1886228"/>
                <a:ext cx="2614690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BD52CC4-05E6-C541-B910-1834D29819C2}"/>
              </a:ext>
            </a:extLst>
          </p:cNvPr>
          <p:cNvCxnSpPr>
            <a:stCxn id="10" idx="2"/>
          </p:cNvCxnSpPr>
          <p:nvPr/>
        </p:nvCxnSpPr>
        <p:spPr>
          <a:xfrm>
            <a:off x="9299875" y="3429000"/>
            <a:ext cx="0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0AC5C1-BA19-F54A-9F31-930A3166B6C4}"/>
                  </a:ext>
                </a:extLst>
              </p:cNvPr>
              <p:cNvSpPr txBox="1"/>
              <p:nvPr/>
            </p:nvSpPr>
            <p:spPr>
              <a:xfrm>
                <a:off x="7829248" y="4058946"/>
                <a:ext cx="294125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=1,276±0,055 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0AC5C1-BA19-F54A-9F31-930A3166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48" y="4058946"/>
                <a:ext cx="2941254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6F2ECB-A798-AA46-93B5-D1A108EE96AF}"/>
                  </a:ext>
                </a:extLst>
              </p:cNvPr>
              <p:cNvSpPr txBox="1"/>
              <p:nvPr/>
            </p:nvSpPr>
            <p:spPr>
              <a:xfrm>
                <a:off x="8822020" y="5616916"/>
                <a:ext cx="955710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200" b="1" i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s-ES" sz="1200" b="1" i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(%)</m:t>
                      </m:r>
                      <m:r>
                        <m:rPr>
                          <m:nor/>
                        </m:rPr>
                        <a:rPr lang="es-ES" sz="1200" b="1" i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 7,2%</m:t>
                      </m:r>
                    </m:oMath>
                  </m:oMathPara>
                </a14:m>
                <a:endParaRPr lang="es-ES" sz="1200" b="1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6F2ECB-A798-AA46-93B5-D1A108EE9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5616916"/>
                <a:ext cx="955710" cy="276999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55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ECD9E-DA2F-CA40-B28E-926AAF35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obJETIVOS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0A15942D-E66C-BD43-9893-3C5751B4B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sz="1900" dirty="0"/>
                  <a:t>Entender el uso de los detectores de centelleo (</a:t>
                </a:r>
                <a:r>
                  <a:rPr lang="es-ES" sz="1900" dirty="0" err="1"/>
                  <a:t>NaI</a:t>
                </a:r>
                <a:r>
                  <a:rPr lang="es-ES" sz="1900" dirty="0"/>
                  <a:t>(Tl)) ante la presencia de radiación </a:t>
                </a:r>
                <a14:m>
                  <m:oMath xmlns:m="http://schemas.openxmlformats.org/officeDocument/2006/math">
                    <m:r>
                      <a:rPr lang="es-E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sz="1900" dirty="0"/>
                  <a:t>.</a:t>
                </a:r>
              </a:p>
              <a:p>
                <a:r>
                  <a:rPr lang="es-ES" sz="1900" dirty="0"/>
                  <a:t>Realizar la calibración en energía, resolución y eficiencia del detector.</a:t>
                </a:r>
              </a:p>
              <a:p>
                <a:r>
                  <a:rPr lang="es-ES" sz="1900" dirty="0"/>
                  <a:t>Interpretar la representación gráfica de los espectros de muestras conocidas.</a:t>
                </a:r>
              </a:p>
              <a:p>
                <a:r>
                  <a:rPr lang="es-ES" sz="1900" dirty="0"/>
                  <a:t>Identificar una muestra desconocida usando su espectro.</a:t>
                </a:r>
              </a:p>
              <a:p>
                <a:r>
                  <a:rPr lang="es-ES" sz="1900" dirty="0"/>
                  <a:t>Calcular el coeficiente de atenuación </a:t>
                </a:r>
                <a14:m>
                  <m:oMath xmlns:m="http://schemas.openxmlformats.org/officeDocument/2006/math">
                    <m:r>
                      <a:rPr lang="es-E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ES" sz="1900" dirty="0"/>
                  <a:t> en el plomo.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0A15942D-E66C-BD43-9893-3C5751B4B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1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F5A7B-BA23-DC46-94BE-8A2B485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57977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DC1E8-A036-7844-B8E4-7058A994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4072CD-E385-264B-9295-475DD8B88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han explicado los mecanismos de detección de rayos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dirty="0"/>
                  <a:t> en el detector de centelleo además de comentado su funcionamiento.</a:t>
                </a:r>
              </a:p>
              <a:p>
                <a:r>
                  <a:rPr lang="es-ES" dirty="0"/>
                  <a:t>Hemos podido llevar a cabo con satisfacción los 3 tipos de calibración requeridos.</a:t>
                </a:r>
              </a:p>
              <a:p>
                <a:r>
                  <a:rPr lang="es-ES" dirty="0"/>
                  <a:t>Se han interpretado todos los espectros y con la conversión en energía hemos podido determinar la muestra problema con su espectro.</a:t>
                </a:r>
              </a:p>
              <a:p>
                <a:r>
                  <a:rPr lang="es-ES" dirty="0"/>
                  <a:t>Por último hemos determinado el coeficiente de atenuación del Pb dentro de las cotas de error calculadas con </a:t>
                </a:r>
                <a:r>
                  <a:rPr lang="es-ES"/>
                  <a:t>buena exactitud.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4072CD-E385-264B-9295-475DD8B88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813" r="-6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72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546BA-501D-C346-AE14-BA1F4FD1E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9C2D24-0727-FB49-8496-691DA9918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1701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F5A7B-BA23-DC46-94BE-8A2B485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s-ES" dirty="0"/>
              <a:t>INTRODUCCIÓN TEÓRICA</a:t>
            </a:r>
          </a:p>
        </p:txBody>
      </p:sp>
    </p:spTree>
    <p:extLst>
      <p:ext uri="{BB962C8B-B14F-4D97-AF65-F5344CB8AC3E}">
        <p14:creationId xmlns:p14="http://schemas.microsoft.com/office/powerpoint/2010/main" val="226434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E541-04F4-1245-A182-918D53D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Rayos gamma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27DEDD9-8C17-D04F-93C6-CCBBC05A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506" y="2476716"/>
            <a:ext cx="2737358" cy="27008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8854917-9271-1B48-924C-CAFD3E41E020}"/>
                  </a:ext>
                </a:extLst>
              </p:cNvPr>
              <p:cNvSpPr txBox="1"/>
              <p:nvPr/>
            </p:nvSpPr>
            <p:spPr>
              <a:xfrm>
                <a:off x="2231136" y="2476715"/>
                <a:ext cx="483663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Núcleo caracterizado por niveles discretos de energía.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Las transiciones entre niveles dan lugar a la emisión u absorción de fotones altamente energéticos (desde decenas de KeV a MeV).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Emisión prácticamente instantánea.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Pueden ser generados como consecuencia de la desexcitación de un núcleo hijo tras un proceso de desintegración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/>
                  <a:t> 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8854917-9271-1B48-924C-CAFD3E41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2476715"/>
                <a:ext cx="4836638" cy="2862322"/>
              </a:xfrm>
              <a:prstGeom prst="rect">
                <a:avLst/>
              </a:prstGeom>
              <a:blipFill>
                <a:blip r:embed="rId3"/>
                <a:stretch>
                  <a:fillRect l="-785" t="-881" r="-10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E541-04F4-1245-A182-918D53D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Rayos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8854917-9271-1B48-924C-CAFD3E41E020}"/>
                  </a:ext>
                </a:extLst>
              </p:cNvPr>
              <p:cNvSpPr txBox="1"/>
              <p:nvPr/>
            </p:nvSpPr>
            <p:spPr>
              <a:xfrm>
                <a:off x="2231136" y="2476715"/>
                <a:ext cx="483663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Núcleo caracterizado por niveles discretos de energía.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Las transiciones entre niveles dan lugar a la emisión u absorción de fotones altamente energéticos (desde decenas de KeV a MeV).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Emisión prácticamente instantánea.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Pueden ser generados como consecuencia de la desexcitación de un núcleo hijo tras un proceso de desintegración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/>
                  <a:t> 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8854917-9271-1B48-924C-CAFD3E41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2476715"/>
                <a:ext cx="4836638" cy="2862322"/>
              </a:xfrm>
              <a:prstGeom prst="rect">
                <a:avLst/>
              </a:prstGeom>
              <a:blipFill>
                <a:blip r:embed="rId2"/>
                <a:stretch>
                  <a:fillRect l="-785" t="-881" r="-10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7B0517F-3DBE-5C4A-A6CF-9D6AA23A5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1713" y="2380592"/>
            <a:ext cx="2979151" cy="2654153"/>
          </a:xfrm>
        </p:spPr>
      </p:pic>
    </p:spTree>
    <p:extLst>
      <p:ext uri="{BB962C8B-B14F-4D97-AF65-F5344CB8AC3E}">
        <p14:creationId xmlns:p14="http://schemas.microsoft.com/office/powerpoint/2010/main" val="127506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E541-04F4-1245-A182-918D53D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DETECTOR DE CENTELLEO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BECF1C-1F67-4148-AB21-10556071C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11911"/>
            <a:ext cx="3599509" cy="133932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A8604CD-48F6-C140-BFBC-E0F7FFA4CFAF}"/>
                  </a:ext>
                </a:extLst>
              </p:cNvPr>
              <p:cNvSpPr txBox="1"/>
              <p:nvPr/>
            </p:nvSpPr>
            <p:spPr>
              <a:xfrm>
                <a:off x="5959735" y="2719910"/>
                <a:ext cx="4507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Al paso de la radiación se producen pares e</a:t>
                </a:r>
                <a:r>
                  <a:rPr lang="es-ES" baseline="30000" dirty="0"/>
                  <a:t>-</a:t>
                </a:r>
                <a:r>
                  <a:rPr lang="es-ES" dirty="0"/>
                  <a:t> - hueco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energía depositada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Se recombinan       fotones de baja energía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A8604CD-48F6-C140-BFBC-E0F7FFA4C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35" y="2719910"/>
                <a:ext cx="4507455" cy="923330"/>
              </a:xfrm>
              <a:prstGeom prst="rect">
                <a:avLst/>
              </a:prstGeom>
              <a:blipFill>
                <a:blip r:embed="rId3"/>
                <a:stretch>
                  <a:fillRect l="-843" t="-2703" b="-94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692AC31-A659-F24F-AAF3-A8AA93EAA9B4}"/>
              </a:ext>
            </a:extLst>
          </p:cNvPr>
          <p:cNvCxnSpPr/>
          <p:nvPr/>
        </p:nvCxnSpPr>
        <p:spPr>
          <a:xfrm>
            <a:off x="7767022" y="3429000"/>
            <a:ext cx="30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07228F-8788-CA43-BFBB-784293922239}"/>
              </a:ext>
            </a:extLst>
          </p:cNvPr>
          <p:cNvSpPr txBox="1"/>
          <p:nvPr/>
        </p:nvSpPr>
        <p:spPr>
          <a:xfrm>
            <a:off x="3440112" y="4415980"/>
            <a:ext cx="4103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Radiación de 1 MeV se generan aprox.: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/>
              <a:t>50.000 pares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/>
              <a:t>40.000 fotones de centelleo</a:t>
            </a:r>
          </a:p>
        </p:txBody>
      </p:sp>
    </p:spTree>
    <p:extLst>
      <p:ext uri="{BB962C8B-B14F-4D97-AF65-F5344CB8AC3E}">
        <p14:creationId xmlns:p14="http://schemas.microsoft.com/office/powerpoint/2010/main" val="53809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E541-04F4-1245-A182-918D53D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DETECTOR DE CENTELLEO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8604CD-48F6-C140-BFBC-E0F7FFA4CFAF}"/>
              </a:ext>
            </a:extLst>
          </p:cNvPr>
          <p:cNvSpPr txBox="1"/>
          <p:nvPr/>
        </p:nvSpPr>
        <p:spPr>
          <a:xfrm>
            <a:off x="5959735" y="2726753"/>
            <a:ext cx="4507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fotocátodo son transformados en electrones.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Eficiencia no ideal      menos e</a:t>
            </a:r>
            <a:r>
              <a:rPr lang="es-ES" baseline="300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focalizan y multiplican usando dinodos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Pulso de corriente proporcional a energía depositada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692AC31-A659-F24F-AAF3-A8AA93EAA9B4}"/>
              </a:ext>
            </a:extLst>
          </p:cNvPr>
          <p:cNvCxnSpPr/>
          <p:nvPr/>
        </p:nvCxnSpPr>
        <p:spPr>
          <a:xfrm>
            <a:off x="7998852" y="3480099"/>
            <a:ext cx="30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F53EEB-94CC-1745-BD2C-38EDE52E983B}"/>
              </a:ext>
            </a:extLst>
          </p:cNvPr>
          <p:cNvSpPr txBox="1"/>
          <p:nvPr/>
        </p:nvSpPr>
        <p:spPr>
          <a:xfrm>
            <a:off x="3440112" y="4415980"/>
            <a:ext cx="5311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Radiación de 1 MeV se generan aprox.: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/>
              <a:t>50.000 pares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/>
              <a:t>40.000 fotones de centelleo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/>
              <a:t>30.000 fotones en el fotocátodo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/>
              <a:t>6000 fotoelectrones convertidos por el foto cátodo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495981F-BD37-5B41-A4FE-5A97EFC9D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88" y="2449755"/>
            <a:ext cx="4077147" cy="14773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3301F7B-80FF-2B4D-AA69-A2875A165A1A}"/>
                  </a:ext>
                </a:extLst>
              </p:cNvPr>
              <p:cNvSpPr txBox="1"/>
              <p:nvPr/>
            </p:nvSpPr>
            <p:spPr>
              <a:xfrm>
                <a:off x="9388844" y="4577138"/>
                <a:ext cx="1767984" cy="4616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0" dirty="0">
                    <a:latin typeface="Cambria Math" panose="02040503050406030204" pitchFamily="18" charset="0"/>
                  </a:rPr>
                  <a:t>Factor multiplicativo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3301F7B-80FF-2B4D-AA69-A2875A165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44" y="4577138"/>
                <a:ext cx="17679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1FEAC66-9229-EB4B-9DF1-240BE325C4A6}"/>
              </a:ext>
            </a:extLst>
          </p:cNvPr>
          <p:cNvCxnSpPr>
            <a:cxnSpLocks/>
          </p:cNvCxnSpPr>
          <p:nvPr/>
        </p:nvCxnSpPr>
        <p:spPr>
          <a:xfrm>
            <a:off x="10272836" y="3873306"/>
            <a:ext cx="0" cy="60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6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420E541-04F4-1245-A182-918D53DD9E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iNTERACCIÓN DE </a:t>
                </a:r>
                <a14:m>
                  <m:oMath xmlns:m="http://schemas.openxmlformats.org/officeDocument/2006/math">
                    <m:r>
                      <a:rPr lang="es-E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dirty="0"/>
                  <a:t> CON LA MATERIA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420E541-04F4-1245-A182-918D53DD9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4AC5E011-58FE-8141-8C57-2A8285306B80}"/>
              </a:ext>
            </a:extLst>
          </p:cNvPr>
          <p:cNvSpPr/>
          <p:nvPr/>
        </p:nvSpPr>
        <p:spPr>
          <a:xfrm>
            <a:off x="2011081" y="2538805"/>
            <a:ext cx="3851825" cy="173198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ED476B-712F-CC4D-9913-1F7FE3745123}"/>
              </a:ext>
            </a:extLst>
          </p:cNvPr>
          <p:cNvSpPr/>
          <p:nvPr/>
        </p:nvSpPr>
        <p:spPr>
          <a:xfrm>
            <a:off x="6329094" y="2538805"/>
            <a:ext cx="3851825" cy="175618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5CE508-C104-B042-8A03-015CFE083B64}"/>
              </a:ext>
            </a:extLst>
          </p:cNvPr>
          <p:cNvSpPr/>
          <p:nvPr/>
        </p:nvSpPr>
        <p:spPr>
          <a:xfrm>
            <a:off x="4276971" y="4494583"/>
            <a:ext cx="3851825" cy="173198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B3A2C9-B51E-C140-874B-ABCCFF1ABA7E}"/>
              </a:ext>
            </a:extLst>
          </p:cNvPr>
          <p:cNvSpPr txBox="1"/>
          <p:nvPr/>
        </p:nvSpPr>
        <p:spPr>
          <a:xfrm>
            <a:off x="2104576" y="2563009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Efecto fotoeléctrico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F39E3E-1292-754D-AB48-2ECE9A9AC5ED}"/>
              </a:ext>
            </a:extLst>
          </p:cNvPr>
          <p:cNvSpPr txBox="1"/>
          <p:nvPr/>
        </p:nvSpPr>
        <p:spPr>
          <a:xfrm>
            <a:off x="6431564" y="2563009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Creación de pares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EECC7D-8716-7940-A1A0-5F90367D8449}"/>
              </a:ext>
            </a:extLst>
          </p:cNvPr>
          <p:cNvSpPr txBox="1"/>
          <p:nvPr/>
        </p:nvSpPr>
        <p:spPr>
          <a:xfrm>
            <a:off x="4370466" y="4494583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Efecto </a:t>
            </a:r>
            <a:r>
              <a:rPr lang="es-ES" u="sng" dirty="0" err="1"/>
              <a:t>Compton</a:t>
            </a:r>
            <a:endParaRPr lang="es-ES" u="sng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1C663F7-83EC-3B4C-B118-A6596386535B}"/>
              </a:ext>
            </a:extLst>
          </p:cNvPr>
          <p:cNvGrpSpPr/>
          <p:nvPr/>
        </p:nvGrpSpPr>
        <p:grpSpPr>
          <a:xfrm>
            <a:off x="4034979" y="2834278"/>
            <a:ext cx="1523830" cy="1421865"/>
            <a:chOff x="2653820" y="1521926"/>
            <a:chExt cx="2101607" cy="1824228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535EF229-F23B-A947-AB61-62D6B4840948}"/>
                </a:ext>
              </a:extLst>
            </p:cNvPr>
            <p:cNvGrpSpPr/>
            <p:nvPr/>
          </p:nvGrpSpPr>
          <p:grpSpPr>
            <a:xfrm>
              <a:off x="3030855" y="1690625"/>
              <a:ext cx="1656080" cy="1330960"/>
              <a:chOff x="3230880" y="1828800"/>
              <a:chExt cx="1656080" cy="1330960"/>
            </a:xfrm>
          </p:grpSpPr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5E0D2805-BEF3-E843-B65E-FB1EB74EF354}"/>
                  </a:ext>
                </a:extLst>
              </p:cNvPr>
              <p:cNvCxnSpPr/>
              <p:nvPr/>
            </p:nvCxnSpPr>
            <p:spPr>
              <a:xfrm flipV="1">
                <a:off x="3230880" y="1828800"/>
                <a:ext cx="0" cy="1330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6E24399F-18AE-7C45-921D-24DD6769A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0880" y="3159760"/>
                <a:ext cx="1656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E87C5AA-5D66-6D41-BCDD-7E756884BD09}"/>
                </a:ext>
              </a:extLst>
            </p:cNvPr>
            <p:cNvSpPr txBox="1"/>
            <p:nvPr/>
          </p:nvSpPr>
          <p:spPr>
            <a:xfrm>
              <a:off x="4394625" y="2990769"/>
              <a:ext cx="360802" cy="355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E</a:t>
              </a:r>
              <a:endParaRPr lang="es-ES" sz="16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5584774-A23E-844F-A435-66D737F65470}"/>
                </a:ext>
              </a:extLst>
            </p:cNvPr>
            <p:cNvSpPr txBox="1"/>
            <p:nvPr/>
          </p:nvSpPr>
          <p:spPr>
            <a:xfrm>
              <a:off x="2653820" y="1521926"/>
              <a:ext cx="333746" cy="35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N</a:t>
              </a:r>
              <a:endParaRPr lang="es-ES" dirty="0"/>
            </a:p>
          </p:txBody>
        </p:sp>
      </p:grp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15E63BA-5756-2C4C-97CC-175CD41DF116}"/>
              </a:ext>
            </a:extLst>
          </p:cNvPr>
          <p:cNvCxnSpPr>
            <a:cxnSpLocks/>
          </p:cNvCxnSpPr>
          <p:nvPr/>
        </p:nvCxnSpPr>
        <p:spPr>
          <a:xfrm flipH="1" flipV="1">
            <a:off x="5121663" y="2974266"/>
            <a:ext cx="53342" cy="103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4F918BA-460C-554A-881B-7C5569F87873}"/>
              </a:ext>
            </a:extLst>
          </p:cNvPr>
          <p:cNvCxnSpPr>
            <a:cxnSpLocks/>
          </p:cNvCxnSpPr>
          <p:nvPr/>
        </p:nvCxnSpPr>
        <p:spPr>
          <a:xfrm flipV="1">
            <a:off x="5107487" y="2956360"/>
            <a:ext cx="15706" cy="104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2588443-BA2B-894C-A286-6CCC9EF26CE9}"/>
                  </a:ext>
                </a:extLst>
              </p:cNvPr>
              <p:cNvSpPr txBox="1"/>
              <p:nvPr/>
            </p:nvSpPr>
            <p:spPr>
              <a:xfrm>
                <a:off x="4961712" y="3988389"/>
                <a:ext cx="373243" cy="275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2588443-BA2B-894C-A286-6CCC9EF26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12" y="3988389"/>
                <a:ext cx="373243" cy="27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BB4747E-626F-1B4E-BFAE-9B56080CC94C}"/>
              </a:ext>
            </a:extLst>
          </p:cNvPr>
          <p:cNvCxnSpPr>
            <a:cxnSpLocks/>
          </p:cNvCxnSpPr>
          <p:nvPr/>
        </p:nvCxnSpPr>
        <p:spPr>
          <a:xfrm>
            <a:off x="5148333" y="3960218"/>
            <a:ext cx="0" cy="85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407B62E-547A-5949-93E2-D1725AA1D2D4}"/>
              </a:ext>
            </a:extLst>
          </p:cNvPr>
          <p:cNvGrpSpPr/>
          <p:nvPr/>
        </p:nvGrpSpPr>
        <p:grpSpPr>
          <a:xfrm>
            <a:off x="6298110" y="4680383"/>
            <a:ext cx="1779249" cy="1495535"/>
            <a:chOff x="2697110" y="1641717"/>
            <a:chExt cx="1997009" cy="1678571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45EF2944-B545-5043-8A4F-F2733872C34B}"/>
                </a:ext>
              </a:extLst>
            </p:cNvPr>
            <p:cNvGrpSpPr/>
            <p:nvPr/>
          </p:nvGrpSpPr>
          <p:grpSpPr>
            <a:xfrm>
              <a:off x="3030855" y="1690625"/>
              <a:ext cx="1656080" cy="1330960"/>
              <a:chOff x="3230880" y="1828800"/>
              <a:chExt cx="1656080" cy="1330960"/>
            </a:xfrm>
          </p:grpSpPr>
          <p:cxnSp>
            <p:nvCxnSpPr>
              <p:cNvPr id="34" name="Conector recto de flecha 33">
                <a:extLst>
                  <a:ext uri="{FF2B5EF4-FFF2-40B4-BE49-F238E27FC236}">
                    <a16:creationId xmlns:a16="http://schemas.microsoft.com/office/drawing/2014/main" id="{AD1C52BE-488B-434B-80CD-2A91F16F7463}"/>
                  </a:ext>
                </a:extLst>
              </p:cNvPr>
              <p:cNvCxnSpPr/>
              <p:nvPr/>
            </p:nvCxnSpPr>
            <p:spPr>
              <a:xfrm flipV="1">
                <a:off x="3230880" y="1828800"/>
                <a:ext cx="0" cy="1330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277ED262-754F-3F41-ACFE-B31EAC830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0880" y="3159760"/>
                <a:ext cx="1656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B09785BD-9ADB-0B41-ABB2-0179944511B2}"/>
                </a:ext>
              </a:extLst>
            </p:cNvPr>
            <p:cNvSpPr txBox="1"/>
            <p:nvPr/>
          </p:nvSpPr>
          <p:spPr>
            <a:xfrm>
              <a:off x="4407688" y="3026660"/>
              <a:ext cx="286431" cy="29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E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9163470-3729-E74F-9215-519F6E042455}"/>
                </a:ext>
              </a:extLst>
            </p:cNvPr>
            <p:cNvSpPr txBox="1"/>
            <p:nvPr/>
          </p:nvSpPr>
          <p:spPr>
            <a:xfrm>
              <a:off x="2697110" y="1641717"/>
              <a:ext cx="331412" cy="29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FED0047-BE73-9940-8D26-9CB2CEA222F1}"/>
                  </a:ext>
                </a:extLst>
              </p:cNvPr>
              <p:cNvSpPr txBox="1"/>
              <p:nvPr/>
            </p:nvSpPr>
            <p:spPr>
              <a:xfrm>
                <a:off x="7345621" y="5898233"/>
                <a:ext cx="373244" cy="275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FED0047-BE73-9940-8D26-9CB2CEA2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21" y="5898233"/>
                <a:ext cx="373244" cy="275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89A94FA-B61B-DD42-84A9-180F918E7D3B}"/>
              </a:ext>
            </a:extLst>
          </p:cNvPr>
          <p:cNvCxnSpPr>
            <a:cxnSpLocks/>
          </p:cNvCxnSpPr>
          <p:nvPr/>
        </p:nvCxnSpPr>
        <p:spPr>
          <a:xfrm flipV="1">
            <a:off x="7140814" y="5288227"/>
            <a:ext cx="38075" cy="6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944418F-DA4D-F344-9B63-AED45DA8F871}"/>
              </a:ext>
            </a:extLst>
          </p:cNvPr>
          <p:cNvCxnSpPr>
            <a:cxnSpLocks/>
          </p:cNvCxnSpPr>
          <p:nvPr/>
        </p:nvCxnSpPr>
        <p:spPr>
          <a:xfrm flipH="1" flipV="1">
            <a:off x="7178889" y="5297681"/>
            <a:ext cx="30973" cy="61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6EA5397-7142-5840-8981-567691EA5248}"/>
                  </a:ext>
                </a:extLst>
              </p:cNvPr>
              <p:cNvSpPr txBox="1"/>
              <p:nvPr/>
            </p:nvSpPr>
            <p:spPr>
              <a:xfrm>
                <a:off x="6974082" y="5898233"/>
                <a:ext cx="4387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6EA5397-7142-5840-8981-567691EA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82" y="5898233"/>
                <a:ext cx="43877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708E2EE-935F-534E-8A83-C39DF696642E}"/>
              </a:ext>
            </a:extLst>
          </p:cNvPr>
          <p:cNvCxnSpPr>
            <a:cxnSpLocks/>
          </p:cNvCxnSpPr>
          <p:nvPr/>
        </p:nvCxnSpPr>
        <p:spPr>
          <a:xfrm>
            <a:off x="7532922" y="5863143"/>
            <a:ext cx="0" cy="85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DCD487A-B848-5643-99F1-C1441CD86AE9}"/>
              </a:ext>
            </a:extLst>
          </p:cNvPr>
          <p:cNvCxnSpPr>
            <a:cxnSpLocks/>
          </p:cNvCxnSpPr>
          <p:nvPr/>
        </p:nvCxnSpPr>
        <p:spPr>
          <a:xfrm>
            <a:off x="7176052" y="5868223"/>
            <a:ext cx="0" cy="85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6452C97-8C31-EB4D-AEDB-33585EA9D14E}"/>
              </a:ext>
            </a:extLst>
          </p:cNvPr>
          <p:cNvGrpSpPr/>
          <p:nvPr/>
        </p:nvGrpSpPr>
        <p:grpSpPr>
          <a:xfrm>
            <a:off x="8181615" y="2750820"/>
            <a:ext cx="1779249" cy="1495535"/>
            <a:chOff x="2697109" y="1641717"/>
            <a:chExt cx="1997008" cy="1678571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0ECB370C-5A91-EC4D-8A97-D3F4DF2CD424}"/>
                </a:ext>
              </a:extLst>
            </p:cNvPr>
            <p:cNvGrpSpPr/>
            <p:nvPr/>
          </p:nvGrpSpPr>
          <p:grpSpPr>
            <a:xfrm>
              <a:off x="3030855" y="1690625"/>
              <a:ext cx="1656080" cy="1330960"/>
              <a:chOff x="3230880" y="1828800"/>
              <a:chExt cx="1656080" cy="1330960"/>
            </a:xfrm>
          </p:grpSpPr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D1AB16D9-FB57-CE4A-95CF-0AA528F2362B}"/>
                  </a:ext>
                </a:extLst>
              </p:cNvPr>
              <p:cNvCxnSpPr/>
              <p:nvPr/>
            </p:nvCxnSpPr>
            <p:spPr>
              <a:xfrm flipV="1">
                <a:off x="3230880" y="1828800"/>
                <a:ext cx="0" cy="1330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F1FB1C4B-D539-9B44-B4C5-E3B488A80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0880" y="3159760"/>
                <a:ext cx="1656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C6C0011-A4F6-9D43-BFC0-080ACAF54F55}"/>
                </a:ext>
              </a:extLst>
            </p:cNvPr>
            <p:cNvSpPr txBox="1"/>
            <p:nvPr/>
          </p:nvSpPr>
          <p:spPr>
            <a:xfrm>
              <a:off x="4407686" y="3026660"/>
              <a:ext cx="286431" cy="29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E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8E40AEF7-3CDE-AF4A-8449-05C8883C8FB4}"/>
                </a:ext>
              </a:extLst>
            </p:cNvPr>
            <p:cNvSpPr txBox="1"/>
            <p:nvPr/>
          </p:nvSpPr>
          <p:spPr>
            <a:xfrm>
              <a:off x="2697109" y="1641717"/>
              <a:ext cx="331412" cy="29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0A0E885D-3452-D340-A1EF-80E055CCAC5A}"/>
                  </a:ext>
                </a:extLst>
              </p:cNvPr>
              <p:cNvSpPr txBox="1"/>
              <p:nvPr/>
            </p:nvSpPr>
            <p:spPr>
              <a:xfrm>
                <a:off x="9225640" y="3977608"/>
                <a:ext cx="373244" cy="275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0A0E885D-3452-D340-A1EF-80E055C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40" y="3977608"/>
                <a:ext cx="373244" cy="275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6D6D07A-8C08-A64E-B4EE-EC0217215B00}"/>
              </a:ext>
            </a:extLst>
          </p:cNvPr>
          <p:cNvCxnSpPr/>
          <p:nvPr/>
        </p:nvCxnSpPr>
        <p:spPr>
          <a:xfrm>
            <a:off x="8478968" y="3688727"/>
            <a:ext cx="30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EFC9774-51FA-6643-B2AC-953738FA0F1C}"/>
              </a:ext>
            </a:extLst>
          </p:cNvPr>
          <p:cNvCxnSpPr>
            <a:cxnSpLocks/>
          </p:cNvCxnSpPr>
          <p:nvPr/>
        </p:nvCxnSpPr>
        <p:spPr>
          <a:xfrm flipV="1">
            <a:off x="8779382" y="3614789"/>
            <a:ext cx="81909" cy="73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2735DDB-53CF-C949-9998-AB27C46B5051}"/>
              </a:ext>
            </a:extLst>
          </p:cNvPr>
          <p:cNvCxnSpPr>
            <a:cxnSpLocks/>
          </p:cNvCxnSpPr>
          <p:nvPr/>
        </p:nvCxnSpPr>
        <p:spPr>
          <a:xfrm flipH="1" flipV="1">
            <a:off x="8862655" y="3614789"/>
            <a:ext cx="60755" cy="36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4FA3C88B-DDEC-2340-84D6-501C0C9CC863}"/>
                  </a:ext>
                </a:extLst>
              </p:cNvPr>
              <p:cNvSpPr txBox="1"/>
              <p:nvPr/>
            </p:nvSpPr>
            <p:spPr>
              <a:xfrm>
                <a:off x="8715789" y="3979144"/>
                <a:ext cx="4471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4FA3C88B-DDEC-2340-84D6-501C0C9CC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89" y="3979144"/>
                <a:ext cx="44711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D2EB2F8-AA0E-3B4B-803C-F55AD0D56B27}"/>
              </a:ext>
            </a:extLst>
          </p:cNvPr>
          <p:cNvCxnSpPr>
            <a:cxnSpLocks/>
          </p:cNvCxnSpPr>
          <p:nvPr/>
        </p:nvCxnSpPr>
        <p:spPr>
          <a:xfrm>
            <a:off x="9401797" y="3935673"/>
            <a:ext cx="0" cy="85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89069A5-8D6A-C946-9C7F-8654FC1255D7}"/>
                  </a:ext>
                </a:extLst>
              </p:cNvPr>
              <p:cNvSpPr txBox="1"/>
              <p:nvPr/>
            </p:nvSpPr>
            <p:spPr>
              <a:xfrm>
                <a:off x="2104576" y="3116828"/>
                <a:ext cx="1507207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89069A5-8D6A-C946-9C7F-8654FC125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76" y="3116828"/>
                <a:ext cx="1507207" cy="3581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E7BCCE8-988B-464F-9D37-5684679C88AF}"/>
                  </a:ext>
                </a:extLst>
              </p:cNvPr>
              <p:cNvSpPr txBox="1"/>
              <p:nvPr/>
            </p:nvSpPr>
            <p:spPr>
              <a:xfrm>
                <a:off x="2329894" y="3496670"/>
                <a:ext cx="167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/>
                  <a:t>+ R-X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s-ES" sz="1600" dirty="0"/>
                  <a:t>Auger</a:t>
                </a: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E7BCCE8-988B-464F-9D37-5684679C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94" y="3496670"/>
                <a:ext cx="1670970" cy="338554"/>
              </a:xfrm>
              <a:prstGeom prst="rect">
                <a:avLst/>
              </a:prstGeom>
              <a:blipFill>
                <a:blip r:embed="rId9"/>
                <a:stretch>
                  <a:fillRect l="-2273" t="-3704" r="-1515" b="-222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7875F77-27CA-2446-AEAC-C431B661DAF7}"/>
                  </a:ext>
                </a:extLst>
              </p:cNvPr>
              <p:cNvSpPr txBox="1"/>
              <p:nvPr/>
            </p:nvSpPr>
            <p:spPr>
              <a:xfrm>
                <a:off x="6423932" y="3346108"/>
                <a:ext cx="1843005" cy="32496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−1.02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7875F77-27CA-2446-AEAC-C431B661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32" y="3346108"/>
                <a:ext cx="1843005" cy="3249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CEE659D-BBE2-B341-8865-E1F362AE1749}"/>
                  </a:ext>
                </a:extLst>
              </p:cNvPr>
              <p:cNvSpPr txBox="1"/>
              <p:nvPr/>
            </p:nvSpPr>
            <p:spPr>
              <a:xfrm>
                <a:off x="4383461" y="4921106"/>
                <a:ext cx="2025106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1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CEE659D-BBE2-B341-8865-E1F362AE1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1" y="4921106"/>
                <a:ext cx="2025106" cy="7730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596EEDB2-13FA-D649-9705-2AA376C98A96}"/>
                  </a:ext>
                </a:extLst>
              </p:cNvPr>
              <p:cNvSpPr txBox="1"/>
              <p:nvPr/>
            </p:nvSpPr>
            <p:spPr>
              <a:xfrm>
                <a:off x="4604362" y="5806102"/>
                <a:ext cx="1361014" cy="30777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596EEDB2-13FA-D649-9705-2AA376C9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62" y="5806102"/>
                <a:ext cx="136101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44070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{28DF4FE2-FA8B-5F49-985F-7F2DBE125BF6}tf10001120</Template>
  <TotalTime>1382</TotalTime>
  <Words>1001</Words>
  <Application>Microsoft Macintosh PowerPoint</Application>
  <PresentationFormat>Panorámica</PresentationFormat>
  <Paragraphs>310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Wingdings</vt:lpstr>
      <vt:lpstr>Paquete</vt:lpstr>
      <vt:lpstr>Espectroscopía gamma con detectores de centelleo</vt:lpstr>
      <vt:lpstr>Índice</vt:lpstr>
      <vt:lpstr>obJETIVOS</vt:lpstr>
      <vt:lpstr>INTRODUCCIÓN TEÓRICA</vt:lpstr>
      <vt:lpstr>Rayos gamma</vt:lpstr>
      <vt:lpstr>Rayos gamma</vt:lpstr>
      <vt:lpstr>DETECTOR DE CENTELLEO</vt:lpstr>
      <vt:lpstr>DETECTOR DE CENTELLEO</vt:lpstr>
      <vt:lpstr>iNTERACCIÓN DE γ CON LA MATERIA</vt:lpstr>
      <vt:lpstr>iNTERACCIÓN DE γ CON LA MATERIA (DEFECTOS EN EL DETECTOR)</vt:lpstr>
      <vt:lpstr>MONTAJE E INSTRUMENTAL</vt:lpstr>
      <vt:lpstr>Montaje experimental</vt:lpstr>
      <vt:lpstr>MUESTRAS radiactivas</vt:lpstr>
      <vt:lpstr>Resultados</vt:lpstr>
      <vt:lpstr>ESPECTROS</vt:lpstr>
      <vt:lpstr>Calibración en energía</vt:lpstr>
      <vt:lpstr>CALIBRACIÓN EN ENERGÍA</vt:lpstr>
      <vt:lpstr>INTERPRETACIÓN ESPECTRO DE Co57</vt:lpstr>
      <vt:lpstr>INTERPRETACIÓN ESPECTRO DE Co60</vt:lpstr>
      <vt:lpstr>INTERPRETACIÓN ESPECTRO DE Cs134</vt:lpstr>
      <vt:lpstr>INTERPRETACIÓN ESPECTRO DE Na22</vt:lpstr>
      <vt:lpstr>Calibración en RESOLUCIÓN</vt:lpstr>
      <vt:lpstr>Calibración en RESOLUCIÓN</vt:lpstr>
      <vt:lpstr>Calibración en RESOLUCIÓN</vt:lpstr>
      <vt:lpstr>Calibración en EFICIENCIA</vt:lpstr>
      <vt:lpstr>Calibración en EFICIENCIA</vt:lpstr>
      <vt:lpstr>INTERPRETACIÓN ESPECTRO de la muestra problema</vt:lpstr>
      <vt:lpstr>COEFICIENTE DE ATENUACIÓN EN pb</vt:lpstr>
      <vt:lpstr>COEFICIENTE DE ATENUACIÓN EN pb</vt:lpstr>
      <vt:lpstr>Conclusiones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P3. Mediciones básicas en una guía de ondas rectangular</dc:title>
  <dc:creator>Juan Alejandre Farauste</dc:creator>
  <cp:lastModifiedBy>Juan Alejandre Farauste</cp:lastModifiedBy>
  <cp:revision>293</cp:revision>
  <dcterms:created xsi:type="dcterms:W3CDTF">2021-05-06T09:47:56Z</dcterms:created>
  <dcterms:modified xsi:type="dcterms:W3CDTF">2021-06-17T17:47:06Z</dcterms:modified>
</cp:coreProperties>
</file>