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Proxima Nova Heavy" charset="1" panose="02000506030000020004"/>
      <p:regular r:id="rId20"/>
    </p:embeddedFont>
    <p:embeddedFont>
      <p:font typeface="Proxima Nova Bold" charset="1" panose="02000506030000020004"/>
      <p:regular r:id="rId21"/>
    </p:embeddedFont>
    <p:embeddedFont>
      <p:font typeface="Open Sans" charset="1" panose="020B0606030504020204"/>
      <p:regular r:id="rId22"/>
    </p:embeddedFont>
    <p:embeddedFont>
      <p:font typeface="Proxima Nova" charset="1" panose="020005060300000200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Relationship Id="rId5" Target="../media/image32.png" Type="http://schemas.openxmlformats.org/officeDocument/2006/relationships/image"/><Relationship Id="rId6" Target="../media/image33.png" Type="http://schemas.openxmlformats.org/officeDocument/2006/relationships/image"/><Relationship Id="rId7" Target="../media/image3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3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juanalistapablo/Introdu-o-a-perceptron/blob/main/implementations/implementacoes_praticas_perceptron.ipynb" TargetMode="External" Type="http://schemas.openxmlformats.org/officeDocument/2006/relationships/hyperlink"/><Relationship Id="rId3" Target="../media/image39.png" Type="http://schemas.openxmlformats.org/officeDocument/2006/relationships/image"/><Relationship Id="rId4" Target="../media/image40.svg" Type="http://schemas.openxmlformats.org/officeDocument/2006/relationships/image"/><Relationship Id="rId5" Target="../media/image41.png" Type="http://schemas.openxmlformats.org/officeDocument/2006/relationships/image"/><Relationship Id="rId6" Target="../media/image4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0298" y="1261381"/>
            <a:ext cx="845359" cy="845359"/>
          </a:xfrm>
          <a:custGeom>
            <a:avLst/>
            <a:gdLst/>
            <a:ahLst/>
            <a:cxnLst/>
            <a:rect r="r" b="b" t="t" l="l"/>
            <a:pathLst>
              <a:path h="845359" w="845359">
                <a:moveTo>
                  <a:pt x="0" y="0"/>
                </a:moveTo>
                <a:lnTo>
                  <a:pt x="845359" y="0"/>
                </a:lnTo>
                <a:lnTo>
                  <a:pt x="845359" y="845359"/>
                </a:lnTo>
                <a:lnTo>
                  <a:pt x="0" y="845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9654" y="-734700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414973" y="-734700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55722" y="2714463"/>
            <a:ext cx="5518501" cy="5778062"/>
          </a:xfrm>
          <a:custGeom>
            <a:avLst/>
            <a:gdLst/>
            <a:ahLst/>
            <a:cxnLst/>
            <a:rect r="r" b="b" t="t" l="l"/>
            <a:pathLst>
              <a:path h="5778062" w="5518501">
                <a:moveTo>
                  <a:pt x="0" y="0"/>
                </a:moveTo>
                <a:lnTo>
                  <a:pt x="5518501" y="0"/>
                </a:lnTo>
                <a:lnTo>
                  <a:pt x="5518501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765169" y="551944"/>
            <a:ext cx="10725312" cy="2264232"/>
          </a:xfrm>
          <a:custGeom>
            <a:avLst/>
            <a:gdLst/>
            <a:ahLst/>
            <a:cxnLst/>
            <a:rect r="r" b="b" t="t" l="l"/>
            <a:pathLst>
              <a:path h="2264232" w="10725312">
                <a:moveTo>
                  <a:pt x="0" y="0"/>
                </a:moveTo>
                <a:lnTo>
                  <a:pt x="10725311" y="0"/>
                </a:lnTo>
                <a:lnTo>
                  <a:pt x="10725311" y="2264233"/>
                </a:lnTo>
                <a:lnTo>
                  <a:pt x="0" y="22642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585327" y="4073553"/>
            <a:ext cx="8673973" cy="3842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Elementos e </a:t>
            </a:r>
          </a:p>
          <a:p>
            <a:pPr algn="l">
              <a:lnSpc>
                <a:spcPts val="7560"/>
              </a:lnSpc>
            </a:pPr>
            <a:r>
              <a:rPr lang="en-US" sz="7200" b="tru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Conceitos Básicos de Redes Neurais, Perceptron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472871" y="3492452"/>
            <a:ext cx="5309907" cy="608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9"/>
              </a:lnSpc>
            </a:pPr>
            <a:r>
              <a:rPr lang="en-US" sz="4456" b="true">
                <a:solidFill>
                  <a:srgbClr val="0CC0D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APRESENTANDO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585327" y="8284267"/>
            <a:ext cx="4336986" cy="46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Juan Pablo Mondego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585327" y="8796034"/>
            <a:ext cx="6042642" cy="46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Diogo Brasil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7123474" y="294000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16416780" y="294000"/>
            <a:ext cx="489701" cy="1469400"/>
            <a:chOff x="0" y="0"/>
            <a:chExt cx="128975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79365" y="4393568"/>
            <a:ext cx="11544476" cy="4200557"/>
          </a:xfrm>
          <a:custGeom>
            <a:avLst/>
            <a:gdLst/>
            <a:ahLst/>
            <a:cxnLst/>
            <a:rect r="r" b="b" t="t" l="l"/>
            <a:pathLst>
              <a:path h="4200557" w="11544476">
                <a:moveTo>
                  <a:pt x="0" y="0"/>
                </a:moveTo>
                <a:lnTo>
                  <a:pt x="11544476" y="0"/>
                </a:lnTo>
                <a:lnTo>
                  <a:pt x="11544476" y="4200557"/>
                </a:lnTo>
                <a:lnTo>
                  <a:pt x="0" y="42005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2" t="0" r="-66678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224429" y="3058059"/>
            <a:ext cx="3729434" cy="979060"/>
          </a:xfrm>
          <a:custGeom>
            <a:avLst/>
            <a:gdLst/>
            <a:ahLst/>
            <a:cxnLst/>
            <a:rect r="r" b="b" t="t" l="l"/>
            <a:pathLst>
              <a:path h="979060" w="3729434">
                <a:moveTo>
                  <a:pt x="0" y="0"/>
                </a:moveTo>
                <a:lnTo>
                  <a:pt x="3729434" y="0"/>
                </a:lnTo>
                <a:lnTo>
                  <a:pt x="3729434" y="979060"/>
                </a:lnTo>
                <a:lnTo>
                  <a:pt x="0" y="9790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03028" b="-7891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648629" y="2916137"/>
            <a:ext cx="3684523" cy="1061563"/>
          </a:xfrm>
          <a:custGeom>
            <a:avLst/>
            <a:gdLst/>
            <a:ahLst/>
            <a:cxnLst/>
            <a:rect r="r" b="b" t="t" l="l"/>
            <a:pathLst>
              <a:path h="1061563" w="3684523">
                <a:moveTo>
                  <a:pt x="0" y="0"/>
                </a:moveTo>
                <a:lnTo>
                  <a:pt x="3684523" y="0"/>
                </a:lnTo>
                <a:lnTo>
                  <a:pt x="3684523" y="1061563"/>
                </a:lnTo>
                <a:lnTo>
                  <a:pt x="0" y="10615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97714" b="-47828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81517" y="2995246"/>
            <a:ext cx="4307557" cy="903343"/>
          </a:xfrm>
          <a:custGeom>
            <a:avLst/>
            <a:gdLst/>
            <a:ahLst/>
            <a:cxnLst/>
            <a:rect r="r" b="b" t="t" l="l"/>
            <a:pathLst>
              <a:path h="903343" w="4307557">
                <a:moveTo>
                  <a:pt x="0" y="0"/>
                </a:moveTo>
                <a:lnTo>
                  <a:pt x="4307557" y="0"/>
                </a:lnTo>
                <a:lnTo>
                  <a:pt x="4307557" y="903344"/>
                </a:lnTo>
                <a:lnTo>
                  <a:pt x="0" y="9033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49662" b="-129517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167563" y="2966576"/>
            <a:ext cx="6183105" cy="1070542"/>
          </a:xfrm>
          <a:custGeom>
            <a:avLst/>
            <a:gdLst/>
            <a:ahLst/>
            <a:cxnLst/>
            <a:rect r="r" b="b" t="t" l="l"/>
            <a:pathLst>
              <a:path h="1070542" w="6183105">
                <a:moveTo>
                  <a:pt x="0" y="0"/>
                </a:moveTo>
                <a:lnTo>
                  <a:pt x="6183105" y="0"/>
                </a:lnTo>
                <a:lnTo>
                  <a:pt x="6183105" y="1070543"/>
                </a:lnTo>
                <a:lnTo>
                  <a:pt x="0" y="10705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68" t="0" r="-111798" b="-8279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872012" y="4264739"/>
            <a:ext cx="3789619" cy="4329386"/>
          </a:xfrm>
          <a:custGeom>
            <a:avLst/>
            <a:gdLst/>
            <a:ahLst/>
            <a:cxnLst/>
            <a:rect r="r" b="b" t="t" l="l"/>
            <a:pathLst>
              <a:path h="4329386" w="3789619">
                <a:moveTo>
                  <a:pt x="0" y="0"/>
                </a:moveTo>
                <a:lnTo>
                  <a:pt x="3789619" y="0"/>
                </a:lnTo>
                <a:lnTo>
                  <a:pt x="3789619" y="4329386"/>
                </a:lnTo>
                <a:lnTo>
                  <a:pt x="0" y="43293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390518" y="450726"/>
            <a:ext cx="11506964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0"/>
              </a:lnSpc>
            </a:pPr>
            <a:r>
              <a:rPr lang="en-US" sz="6500" b="tru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 FUNÇÕES DE ATIVAÇÃO</a:t>
            </a:r>
          </a:p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6991022" y="1145136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16416780" y="1145136"/>
            <a:ext cx="489701" cy="1469400"/>
            <a:chOff x="0" y="0"/>
            <a:chExt cx="128975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819412" y="1897770"/>
            <a:ext cx="14082134" cy="7885995"/>
          </a:xfrm>
          <a:custGeom>
            <a:avLst/>
            <a:gdLst/>
            <a:ahLst/>
            <a:cxnLst/>
            <a:rect r="r" b="b" t="t" l="l"/>
            <a:pathLst>
              <a:path h="7885995" w="14082134">
                <a:moveTo>
                  <a:pt x="0" y="0"/>
                </a:moveTo>
                <a:lnTo>
                  <a:pt x="14082133" y="0"/>
                </a:lnTo>
                <a:lnTo>
                  <a:pt x="14082133" y="7885995"/>
                </a:lnTo>
                <a:lnTo>
                  <a:pt x="0" y="78859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394582" y="346104"/>
            <a:ext cx="11506964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0"/>
              </a:lnSpc>
            </a:pPr>
            <a:r>
              <a:rPr lang="en-US" sz="6500" b="tru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 FUNÇÕES CUSTO</a:t>
            </a:r>
          </a:p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09876" y="1028700"/>
            <a:ext cx="7019752" cy="2462111"/>
          </a:xfrm>
          <a:custGeom>
            <a:avLst/>
            <a:gdLst/>
            <a:ahLst/>
            <a:cxnLst/>
            <a:rect r="r" b="b" t="t" l="l"/>
            <a:pathLst>
              <a:path h="2462111" w="7019752">
                <a:moveTo>
                  <a:pt x="0" y="0"/>
                </a:moveTo>
                <a:lnTo>
                  <a:pt x="7019752" y="0"/>
                </a:lnTo>
                <a:lnTo>
                  <a:pt x="7019752" y="2462111"/>
                </a:lnTo>
                <a:lnTo>
                  <a:pt x="0" y="2462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622698" y="9621587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368016" y="9621587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902046" y="2506728"/>
            <a:ext cx="11026496" cy="6128638"/>
          </a:xfrm>
          <a:custGeom>
            <a:avLst/>
            <a:gdLst/>
            <a:ahLst/>
            <a:cxnLst/>
            <a:rect r="r" b="b" t="t" l="l"/>
            <a:pathLst>
              <a:path h="6128638" w="11026496">
                <a:moveTo>
                  <a:pt x="0" y="0"/>
                </a:moveTo>
                <a:lnTo>
                  <a:pt x="11026497" y="0"/>
                </a:lnTo>
                <a:lnTo>
                  <a:pt x="11026497" y="6128638"/>
                </a:lnTo>
                <a:lnTo>
                  <a:pt x="0" y="61286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1219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902046" y="517843"/>
            <a:ext cx="12110257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PERCEPTRON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05061" y="4632643"/>
            <a:ext cx="7338939" cy="2427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0"/>
              </a:lnSpc>
            </a:pPr>
            <a:r>
              <a:rPr lang="en-US" sz="6500" b="true">
                <a:solidFill>
                  <a:srgbClr val="FFFF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IMPLEMENTAÇÃO</a:t>
            </a:r>
          </a:p>
          <a:p>
            <a:pPr algn="l">
              <a:lnSpc>
                <a:spcPts val="2440"/>
              </a:lnSpc>
            </a:pPr>
          </a:p>
          <a:p>
            <a:pPr algn="l" marL="0" indent="0" lvl="0">
              <a:lnSpc>
                <a:spcPts val="2928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SIGA PARA IMPLEMENTAÇÕES DE EXEMPLOS PRÁTICOS DO PERCEPTRON PRESENTES NESTE </a:t>
            </a:r>
            <a:r>
              <a:rPr lang="en-US" b="true" sz="2400" u="sng">
                <a:solidFill>
                  <a:srgbClr val="FFFFFF"/>
                </a:solidFill>
                <a:latin typeface="Proxima Nova Heavy"/>
                <a:ea typeface="Proxima Nova Heavy"/>
                <a:cs typeface="Proxima Nova Heavy"/>
                <a:sym typeface="Proxima Nova Heavy"/>
                <a:hlinkClick r:id="rId2" tooltip="https://github.com/juanalistapablo/Introdu-o-a-perceptron/blob/main/implementations/implementacoes_praticas_perceptron.ipynb"/>
              </a:rPr>
              <a:t>REPOSITÓRIO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805061" y="3415808"/>
            <a:ext cx="845359" cy="845359"/>
          </a:xfrm>
          <a:custGeom>
            <a:avLst/>
            <a:gdLst/>
            <a:ahLst/>
            <a:cxnLst/>
            <a:rect r="r" b="b" t="t" l="l"/>
            <a:pathLst>
              <a:path h="845359" w="845359">
                <a:moveTo>
                  <a:pt x="0" y="0"/>
                </a:moveTo>
                <a:lnTo>
                  <a:pt x="845359" y="0"/>
                </a:lnTo>
                <a:lnTo>
                  <a:pt x="845359" y="845360"/>
                </a:lnTo>
                <a:lnTo>
                  <a:pt x="0" y="8453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211223" y="2328024"/>
            <a:ext cx="16117421" cy="10666802"/>
          </a:xfrm>
          <a:custGeom>
            <a:avLst/>
            <a:gdLst/>
            <a:ahLst/>
            <a:cxnLst/>
            <a:rect r="r" b="b" t="t" l="l"/>
            <a:pathLst>
              <a:path h="10666802" w="16117421">
                <a:moveTo>
                  <a:pt x="0" y="0"/>
                </a:moveTo>
                <a:lnTo>
                  <a:pt x="16117421" y="0"/>
                </a:lnTo>
                <a:lnTo>
                  <a:pt x="16117421" y="10666802"/>
                </a:lnTo>
                <a:lnTo>
                  <a:pt x="0" y="106668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32392" y="-379802"/>
            <a:ext cx="16117421" cy="10666802"/>
          </a:xfrm>
          <a:custGeom>
            <a:avLst/>
            <a:gdLst/>
            <a:ahLst/>
            <a:cxnLst/>
            <a:rect r="r" b="b" t="t" l="l"/>
            <a:pathLst>
              <a:path h="10666802" w="16117421">
                <a:moveTo>
                  <a:pt x="0" y="0"/>
                </a:moveTo>
                <a:lnTo>
                  <a:pt x="16117421" y="0"/>
                </a:lnTo>
                <a:lnTo>
                  <a:pt x="16117421" y="10666802"/>
                </a:lnTo>
                <a:lnTo>
                  <a:pt x="0" y="10666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58805" y="4632643"/>
            <a:ext cx="11264595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0000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OBRIGADO PELA ATENÇÃO!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2077" y="662561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3241" y="662561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3088809" y="2131961"/>
            <a:ext cx="11788206" cy="6708206"/>
          </a:xfrm>
          <a:custGeom>
            <a:avLst/>
            <a:gdLst/>
            <a:ahLst/>
            <a:cxnLst/>
            <a:rect r="r" b="b" t="t" l="l"/>
            <a:pathLst>
              <a:path h="6708206" w="11788206">
                <a:moveTo>
                  <a:pt x="0" y="0"/>
                </a:moveTo>
                <a:lnTo>
                  <a:pt x="11788206" y="0"/>
                </a:lnTo>
                <a:lnTo>
                  <a:pt x="11788206" y="6708206"/>
                </a:lnTo>
                <a:lnTo>
                  <a:pt x="0" y="6708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25944" y="586761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305098" y="517843"/>
            <a:ext cx="9355627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NEURÔNIO BIOLÓGICO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06319" y="-440700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190754" y="9709888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38999" y="-440700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14449" y="9709888"/>
            <a:ext cx="489701" cy="1469400"/>
            <a:chOff x="0" y="0"/>
            <a:chExt cx="128975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9999162" y="2605104"/>
            <a:ext cx="4285802" cy="5494033"/>
          </a:xfrm>
          <a:custGeom>
            <a:avLst/>
            <a:gdLst/>
            <a:ahLst/>
            <a:cxnLst/>
            <a:rect r="r" b="b" t="t" l="l"/>
            <a:pathLst>
              <a:path h="5494033" w="4285802">
                <a:moveTo>
                  <a:pt x="0" y="0"/>
                </a:moveTo>
                <a:lnTo>
                  <a:pt x="4285802" y="0"/>
                </a:lnTo>
                <a:lnTo>
                  <a:pt x="4285802" y="5494033"/>
                </a:lnTo>
                <a:lnTo>
                  <a:pt x="0" y="54940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072802" y="2614399"/>
            <a:ext cx="6440585" cy="5484738"/>
          </a:xfrm>
          <a:custGeom>
            <a:avLst/>
            <a:gdLst/>
            <a:ahLst/>
            <a:cxnLst/>
            <a:rect r="r" b="b" t="t" l="l"/>
            <a:pathLst>
              <a:path h="5484738" w="6440585">
                <a:moveTo>
                  <a:pt x="0" y="0"/>
                </a:moveTo>
                <a:lnTo>
                  <a:pt x="6440585" y="0"/>
                </a:lnTo>
                <a:lnTo>
                  <a:pt x="6440585" y="5484738"/>
                </a:lnTo>
                <a:lnTo>
                  <a:pt x="0" y="54847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1769253" y="5823463"/>
            <a:ext cx="4310743" cy="4114800"/>
          </a:xfrm>
          <a:custGeom>
            <a:avLst/>
            <a:gdLst/>
            <a:ahLst/>
            <a:cxnLst/>
            <a:rect r="r" b="b" t="t" l="l"/>
            <a:pathLst>
              <a:path h="4114800" w="4310743">
                <a:moveTo>
                  <a:pt x="0" y="0"/>
                </a:moveTo>
                <a:lnTo>
                  <a:pt x="4310743" y="0"/>
                </a:lnTo>
                <a:lnTo>
                  <a:pt x="431074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770347" y="0"/>
            <a:ext cx="4162370" cy="4114800"/>
          </a:xfrm>
          <a:custGeom>
            <a:avLst/>
            <a:gdLst/>
            <a:ahLst/>
            <a:cxnLst/>
            <a:rect r="r" b="b" t="t" l="l"/>
            <a:pathLst>
              <a:path h="4114800" w="4162370">
                <a:moveTo>
                  <a:pt x="0" y="0"/>
                </a:moveTo>
                <a:lnTo>
                  <a:pt x="4162369" y="0"/>
                </a:lnTo>
                <a:lnTo>
                  <a:pt x="41623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431661" y="516663"/>
            <a:ext cx="9424678" cy="10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49"/>
              </a:lnSpc>
              <a:spcBef>
                <a:spcPct val="0"/>
              </a:spcBef>
            </a:pPr>
            <a:r>
              <a:rPr lang="en-US" b="true" sz="6515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CONEXÃO SINÁPTICAS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3461" y="7034697"/>
            <a:ext cx="10857885" cy="5181559"/>
          </a:xfrm>
          <a:custGeom>
            <a:avLst/>
            <a:gdLst/>
            <a:ahLst/>
            <a:cxnLst/>
            <a:rect r="r" b="b" t="t" l="l"/>
            <a:pathLst>
              <a:path h="5181559" w="10857885">
                <a:moveTo>
                  <a:pt x="0" y="0"/>
                </a:moveTo>
                <a:lnTo>
                  <a:pt x="10857884" y="0"/>
                </a:lnTo>
                <a:lnTo>
                  <a:pt x="10857884" y="5181559"/>
                </a:lnTo>
                <a:lnTo>
                  <a:pt x="0" y="51815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6991022" y="1539221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817724" y="9621587"/>
            <a:ext cx="1660777" cy="1469400"/>
            <a:chOff x="0" y="0"/>
            <a:chExt cx="437406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876407" y="9621587"/>
            <a:ext cx="489701" cy="1469400"/>
            <a:chOff x="0" y="0"/>
            <a:chExt cx="128975" cy="3870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144000" y="1729986"/>
            <a:ext cx="7128238" cy="7128238"/>
          </a:xfrm>
          <a:custGeom>
            <a:avLst/>
            <a:gdLst/>
            <a:ahLst/>
            <a:cxnLst/>
            <a:rect r="r" b="b" t="t" l="l"/>
            <a:pathLst>
              <a:path h="7128238" w="7128238">
                <a:moveTo>
                  <a:pt x="0" y="0"/>
                </a:moveTo>
                <a:lnTo>
                  <a:pt x="7128238" y="0"/>
                </a:lnTo>
                <a:lnTo>
                  <a:pt x="7128238" y="7128238"/>
                </a:lnTo>
                <a:lnTo>
                  <a:pt x="0" y="71282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846636" y="727321"/>
            <a:ext cx="9299848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NEURÔNIO ARTIFICIAL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85019" y="3815248"/>
            <a:ext cx="7400925" cy="2600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82"/>
              </a:lnSpc>
              <a:spcBef>
                <a:spcPct val="0"/>
              </a:spcBef>
            </a:pPr>
            <a:r>
              <a:rPr lang="en-US" b="true" sz="2987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Unidade de processamento que recebe entradas (xᵢ) com respectivos pesos (wᵢ) e calcula um somatório. Em seguida, aplica-se uma função de ativação para obter a saída do neurônio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2147" y="3174365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1671" y="-734700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801435" y="2518781"/>
            <a:ext cx="15243154" cy="6935099"/>
          </a:xfrm>
          <a:custGeom>
            <a:avLst/>
            <a:gdLst/>
            <a:ahLst/>
            <a:cxnLst/>
            <a:rect r="r" b="b" t="t" l="l"/>
            <a:pathLst>
              <a:path h="6935099" w="15243154">
                <a:moveTo>
                  <a:pt x="0" y="0"/>
                </a:moveTo>
                <a:lnTo>
                  <a:pt x="15243154" y="0"/>
                </a:lnTo>
                <a:lnTo>
                  <a:pt x="15243154" y="6935099"/>
                </a:lnTo>
                <a:lnTo>
                  <a:pt x="0" y="69350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302" r="0" b="-11091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96521" y="715650"/>
            <a:ext cx="16501016" cy="993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807"/>
              </a:lnSpc>
            </a:pPr>
            <a:r>
              <a:rPr lang="en-US" b="true" sz="6399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FORMALIZAÇÃO MATEMÁTICA SIMPLES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259300" y="9201150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62296" y="3718022"/>
            <a:ext cx="8534949" cy="8534949"/>
          </a:xfrm>
          <a:custGeom>
            <a:avLst/>
            <a:gdLst/>
            <a:ahLst/>
            <a:cxnLst/>
            <a:rect r="r" b="b" t="t" l="l"/>
            <a:pathLst>
              <a:path h="8534949" w="8534949">
                <a:moveTo>
                  <a:pt x="0" y="0"/>
                </a:moveTo>
                <a:lnTo>
                  <a:pt x="8534949" y="0"/>
                </a:lnTo>
                <a:lnTo>
                  <a:pt x="8534949" y="8534949"/>
                </a:lnTo>
                <a:lnTo>
                  <a:pt x="0" y="85349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32077" y="662561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13241" y="662561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035528" y="1129296"/>
            <a:ext cx="9746251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ARQUITETURA DE RNA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61569" y="3660872"/>
            <a:ext cx="12595681" cy="5784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</a:pPr>
            <a:r>
              <a:rPr lang="en-US" sz="3268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Feedforward: </a:t>
            </a:r>
            <a:r>
              <a:rPr lang="en-US" sz="3268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O fluxo de dados segue apenas de “esquerda para direita”, ou seja, da camada de entrada até a saída, sem loops</a:t>
            </a:r>
          </a:p>
          <a:p>
            <a:pPr algn="l">
              <a:lnSpc>
                <a:spcPts val="4576"/>
              </a:lnSpc>
            </a:pPr>
          </a:p>
          <a:p>
            <a:pPr algn="l">
              <a:lnSpc>
                <a:spcPts val="4576"/>
              </a:lnSpc>
            </a:pPr>
            <a:r>
              <a:rPr lang="en-US" sz="3268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Recorrentes (RNN):</a:t>
            </a:r>
            <a:r>
              <a:rPr lang="en-US" sz="3268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Há realimentação dos neurônios, permitindo que a saída de camadas anteriores influencie os passos seguintes</a:t>
            </a:r>
          </a:p>
          <a:p>
            <a:pPr algn="l">
              <a:lnSpc>
                <a:spcPts val="4576"/>
              </a:lnSpc>
            </a:pPr>
          </a:p>
          <a:p>
            <a:pPr algn="l">
              <a:lnSpc>
                <a:spcPts val="4576"/>
              </a:lnSpc>
            </a:pPr>
          </a:p>
          <a:p>
            <a:pPr algn="l">
              <a:lnSpc>
                <a:spcPts val="4576"/>
              </a:lnSpc>
            </a:pPr>
          </a:p>
          <a:p>
            <a:pPr algn="l">
              <a:lnSpc>
                <a:spcPts val="4576"/>
              </a:lnSpc>
            </a:pPr>
          </a:p>
          <a:p>
            <a:pPr algn="l" marL="0" indent="0" lvl="0">
              <a:lnSpc>
                <a:spcPts val="4576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3031461" y="-1219358"/>
            <a:ext cx="6062923" cy="6038007"/>
          </a:xfrm>
          <a:custGeom>
            <a:avLst/>
            <a:gdLst/>
            <a:ahLst/>
            <a:cxnLst/>
            <a:rect r="r" b="b" t="t" l="l"/>
            <a:pathLst>
              <a:path h="6038007" w="6062923">
                <a:moveTo>
                  <a:pt x="0" y="0"/>
                </a:moveTo>
                <a:lnTo>
                  <a:pt x="6062922" y="0"/>
                </a:lnTo>
                <a:lnTo>
                  <a:pt x="6062922" y="6038006"/>
                </a:lnTo>
                <a:lnTo>
                  <a:pt x="0" y="6038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99271" y="-440700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01769" y="9258300"/>
            <a:ext cx="1660777" cy="1469400"/>
            <a:chOff x="0" y="0"/>
            <a:chExt cx="437406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044589" y="-440700"/>
            <a:ext cx="489701" cy="1469400"/>
            <a:chOff x="0" y="0"/>
            <a:chExt cx="128975" cy="3870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447087" y="9258300"/>
            <a:ext cx="489701" cy="1469400"/>
            <a:chOff x="0" y="0"/>
            <a:chExt cx="128975" cy="3870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6260629" y="3107478"/>
            <a:ext cx="6425008" cy="6150822"/>
          </a:xfrm>
          <a:custGeom>
            <a:avLst/>
            <a:gdLst/>
            <a:ahLst/>
            <a:cxnLst/>
            <a:rect r="r" b="b" t="t" l="l"/>
            <a:pathLst>
              <a:path h="6150822" w="6425008">
                <a:moveTo>
                  <a:pt x="0" y="0"/>
                </a:moveTo>
                <a:lnTo>
                  <a:pt x="6425007" y="0"/>
                </a:lnTo>
                <a:lnTo>
                  <a:pt x="6425007" y="6150822"/>
                </a:lnTo>
                <a:lnTo>
                  <a:pt x="0" y="61508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307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01769" y="1321819"/>
            <a:ext cx="16616939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0"/>
              </a:lnSpc>
            </a:pPr>
            <a:r>
              <a:rPr lang="en-US" sz="6500" b="tru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REDES NEURAIS RECORRENTES (RNNS)</a:t>
            </a:r>
          </a:p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3031461" y="-1219358"/>
            <a:ext cx="6062923" cy="6038007"/>
          </a:xfrm>
          <a:custGeom>
            <a:avLst/>
            <a:gdLst/>
            <a:ahLst/>
            <a:cxnLst/>
            <a:rect r="r" b="b" t="t" l="l"/>
            <a:pathLst>
              <a:path h="6038007" w="6062923">
                <a:moveTo>
                  <a:pt x="0" y="0"/>
                </a:moveTo>
                <a:lnTo>
                  <a:pt x="6062922" y="0"/>
                </a:lnTo>
                <a:lnTo>
                  <a:pt x="6062922" y="6038006"/>
                </a:lnTo>
                <a:lnTo>
                  <a:pt x="0" y="6038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01769" y="9258300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447087" y="9258300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067007" y="2343648"/>
            <a:ext cx="8153985" cy="7216277"/>
          </a:xfrm>
          <a:custGeom>
            <a:avLst/>
            <a:gdLst/>
            <a:ahLst/>
            <a:cxnLst/>
            <a:rect r="r" b="b" t="t" l="l"/>
            <a:pathLst>
              <a:path h="7216277" w="8153985">
                <a:moveTo>
                  <a:pt x="0" y="0"/>
                </a:moveTo>
                <a:lnTo>
                  <a:pt x="8153986" y="0"/>
                </a:lnTo>
                <a:lnTo>
                  <a:pt x="8153986" y="7216277"/>
                </a:lnTo>
                <a:lnTo>
                  <a:pt x="0" y="72162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71061" y="788725"/>
            <a:ext cx="16616939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0"/>
              </a:lnSpc>
            </a:pPr>
            <a:r>
              <a:rPr lang="en-US" sz="6500" b="tru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PERCEPTRON MULTICAMADAS (MLP)</a:t>
            </a:r>
          </a:p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258300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774018" y="9258300"/>
            <a:ext cx="489701" cy="1469400"/>
            <a:chOff x="0" y="0"/>
            <a:chExt cx="128975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7291186" y="1763400"/>
            <a:ext cx="11760614" cy="1710635"/>
          </a:xfrm>
          <a:custGeom>
            <a:avLst/>
            <a:gdLst/>
            <a:ahLst/>
            <a:cxnLst/>
            <a:rect r="r" b="b" t="t" l="l"/>
            <a:pathLst>
              <a:path h="1710635" w="11760614">
                <a:moveTo>
                  <a:pt x="0" y="0"/>
                </a:moveTo>
                <a:lnTo>
                  <a:pt x="11760614" y="0"/>
                </a:lnTo>
                <a:lnTo>
                  <a:pt x="11760614" y="1710635"/>
                </a:lnTo>
                <a:lnTo>
                  <a:pt x="0" y="1710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80000" y="827826"/>
            <a:ext cx="15926481" cy="1740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82"/>
              </a:lnSpc>
            </a:pPr>
            <a:r>
              <a:rPr lang="en-US" sz="5641" b="tru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REDES NEURAIS CONVOLUCIONAIS (CNNS)</a:t>
            </a:r>
          </a:p>
          <a:p>
            <a:pPr algn="l" marL="0" indent="0" lvl="0">
              <a:lnSpc>
                <a:spcPts val="6882"/>
              </a:lnSpc>
              <a:spcBef>
                <a:spcPct val="0"/>
              </a:spcBef>
            </a:pPr>
          </a:p>
        </p:txBody>
      </p:sp>
      <p:grpSp>
        <p:nvGrpSpPr>
          <p:cNvPr name="Group 10" id="10"/>
          <p:cNvGrpSpPr/>
          <p:nvPr/>
        </p:nvGrpSpPr>
        <p:grpSpPr>
          <a:xfrm rot="-10800000">
            <a:off x="16991022" y="294000"/>
            <a:ext cx="1660777" cy="1469400"/>
            <a:chOff x="0" y="0"/>
            <a:chExt cx="437406" cy="3870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10800000">
            <a:off x="16416780" y="294000"/>
            <a:ext cx="489701" cy="1469400"/>
            <a:chOff x="0" y="0"/>
            <a:chExt cx="128975" cy="3870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764224" y="3346382"/>
            <a:ext cx="15142257" cy="5305599"/>
          </a:xfrm>
          <a:custGeom>
            <a:avLst/>
            <a:gdLst/>
            <a:ahLst/>
            <a:cxnLst/>
            <a:rect r="r" b="b" t="t" l="l"/>
            <a:pathLst>
              <a:path h="5305599" w="15142257">
                <a:moveTo>
                  <a:pt x="0" y="0"/>
                </a:moveTo>
                <a:lnTo>
                  <a:pt x="15142257" y="0"/>
                </a:lnTo>
                <a:lnTo>
                  <a:pt x="15142257" y="5305599"/>
                </a:lnTo>
                <a:lnTo>
                  <a:pt x="0" y="53055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DAGo3DY6zm8</dc:identifier>
  <dcterms:modified xsi:type="dcterms:W3CDTF">2011-08-01T06:04:30Z</dcterms:modified>
  <cp:revision>1</cp:revision>
  <dc:title>introdução ao Perceptron - P2 de Redes Neurais</dc:title>
</cp:coreProperties>
</file>