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da74df51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da74df51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d9e62ce9e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d9e62ce9e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da74df51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da74df51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6392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Schneider Electric Hackathon.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1716485"/>
            <a:ext cx="82221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720">
                <a:solidFill>
                  <a:srgbClr val="C27BA0"/>
                </a:solidFill>
                <a:latin typeface="Arial"/>
                <a:ea typeface="Arial"/>
                <a:cs typeface="Arial"/>
                <a:sym typeface="Arial"/>
              </a:rPr>
              <a:t>Solution of the data challenge through Automated Machine Learning</a:t>
            </a:r>
            <a:endParaRPr sz="1240">
              <a:solidFill>
                <a:srgbClr val="C27BA0"/>
              </a:solidFill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731300" y="4187925"/>
            <a:ext cx="7644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Authors: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Juan Antonio Bellido Jiménez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Israel Campero Jurado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Gregorio Aurelio Bueno Bueno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319750" y="2852775"/>
            <a:ext cx="867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Our algorithm repository can be found here: https://github.com/israelCamperoJurado/GAMA_generalized_island_model_AutoML.git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560300" y="767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688725" y="1015675"/>
            <a:ext cx="1126800" cy="502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CSV</a:t>
            </a:r>
            <a:endParaRPr sz="2100"/>
          </a:p>
        </p:txBody>
      </p:sp>
      <p:sp>
        <p:nvSpPr>
          <p:cNvPr id="95" name="Google Shape;95;p14"/>
          <p:cNvSpPr/>
          <p:nvPr/>
        </p:nvSpPr>
        <p:spPr>
          <a:xfrm>
            <a:off x="2887655" y="1015675"/>
            <a:ext cx="1083900" cy="502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JSON</a:t>
            </a:r>
            <a:endParaRPr sz="2100"/>
          </a:p>
        </p:txBody>
      </p:sp>
      <p:sp>
        <p:nvSpPr>
          <p:cNvPr id="96" name="Google Shape;96;p14"/>
          <p:cNvSpPr/>
          <p:nvPr/>
        </p:nvSpPr>
        <p:spPr>
          <a:xfrm>
            <a:off x="5295450" y="971113"/>
            <a:ext cx="1054500" cy="591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PDF</a:t>
            </a:r>
            <a:endParaRPr sz="2100"/>
          </a:p>
        </p:txBody>
      </p:sp>
      <p:sp>
        <p:nvSpPr>
          <p:cNvPr id="97" name="Google Shape;97;p14"/>
          <p:cNvSpPr txBox="1"/>
          <p:nvPr/>
        </p:nvSpPr>
        <p:spPr>
          <a:xfrm>
            <a:off x="116150" y="3839575"/>
            <a:ext cx="434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4701525" y="3699175"/>
            <a:ext cx="21741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'FacilityInspireID'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'facilityName'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'targetRelease'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'CITY ID'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'REPORTER NAME'             'EPRTRAnnexIMainActivityLabel',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'eprtrSectorName'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'CONTINENT'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4074938" y="4572975"/>
            <a:ext cx="591900" cy="34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2645250" y="2165925"/>
            <a:ext cx="1568700" cy="4233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Download and save files from URLs</a:t>
            </a:r>
            <a:endParaRPr sz="1200"/>
          </a:p>
        </p:txBody>
      </p:sp>
      <p:sp>
        <p:nvSpPr>
          <p:cNvPr id="101" name="Google Shape;101;p14"/>
          <p:cNvSpPr/>
          <p:nvPr/>
        </p:nvSpPr>
        <p:spPr>
          <a:xfrm>
            <a:off x="848800" y="3220675"/>
            <a:ext cx="3111900" cy="4233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Read using Pandas</a:t>
            </a:r>
            <a:endParaRPr sz="1200"/>
          </a:p>
        </p:txBody>
      </p:sp>
      <p:sp>
        <p:nvSpPr>
          <p:cNvPr id="102" name="Google Shape;102;p14"/>
          <p:cNvSpPr/>
          <p:nvPr/>
        </p:nvSpPr>
        <p:spPr>
          <a:xfrm>
            <a:off x="860650" y="3900850"/>
            <a:ext cx="3088200" cy="4233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Homogenize names in columns </a:t>
            </a:r>
            <a:endParaRPr sz="1200"/>
          </a:p>
        </p:txBody>
      </p:sp>
      <p:sp>
        <p:nvSpPr>
          <p:cNvPr id="103" name="Google Shape;103;p14"/>
          <p:cNvSpPr/>
          <p:nvPr/>
        </p:nvSpPr>
        <p:spPr>
          <a:xfrm>
            <a:off x="5038350" y="1962813"/>
            <a:ext cx="1568700" cy="4233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Download and extract PDF Files</a:t>
            </a:r>
            <a:endParaRPr sz="1200"/>
          </a:p>
        </p:txBody>
      </p:sp>
      <p:sp>
        <p:nvSpPr>
          <p:cNvPr id="104" name="Google Shape;104;p14"/>
          <p:cNvSpPr/>
          <p:nvPr/>
        </p:nvSpPr>
        <p:spPr>
          <a:xfrm>
            <a:off x="5038350" y="2568900"/>
            <a:ext cx="1568700" cy="4233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 extraction and treatment</a:t>
            </a:r>
            <a:endParaRPr sz="1200"/>
          </a:p>
        </p:txBody>
      </p:sp>
      <p:sp>
        <p:nvSpPr>
          <p:cNvPr id="105" name="Google Shape;105;p14"/>
          <p:cNvSpPr/>
          <p:nvPr/>
        </p:nvSpPr>
        <p:spPr>
          <a:xfrm>
            <a:off x="860650" y="4532175"/>
            <a:ext cx="3088200" cy="4233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Delete non-important features</a:t>
            </a:r>
            <a:r>
              <a:rPr lang="en" sz="1200"/>
              <a:t> based on different analysis.</a:t>
            </a:r>
            <a:endParaRPr sz="1200"/>
          </a:p>
        </p:txBody>
      </p:sp>
      <p:sp>
        <p:nvSpPr>
          <p:cNvPr id="106" name="Google Shape;106;p14"/>
          <p:cNvSpPr/>
          <p:nvPr/>
        </p:nvSpPr>
        <p:spPr>
          <a:xfrm>
            <a:off x="5038350" y="3220675"/>
            <a:ext cx="1568700" cy="4233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Save to CSV file</a:t>
            </a:r>
            <a:endParaRPr sz="1200"/>
          </a:p>
        </p:txBody>
      </p:sp>
      <p:cxnSp>
        <p:nvCxnSpPr>
          <p:cNvPr id="107" name="Google Shape;107;p14"/>
          <p:cNvCxnSpPr>
            <a:stCxn id="94" idx="2"/>
          </p:cNvCxnSpPr>
          <p:nvPr/>
        </p:nvCxnSpPr>
        <p:spPr>
          <a:xfrm flipH="1">
            <a:off x="1246125" y="1518475"/>
            <a:ext cx="6000" cy="17004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8" name="Google Shape;108;p14"/>
          <p:cNvCxnSpPr>
            <a:stCxn id="100" idx="2"/>
          </p:cNvCxnSpPr>
          <p:nvPr/>
        </p:nvCxnSpPr>
        <p:spPr>
          <a:xfrm>
            <a:off x="3429600" y="2589225"/>
            <a:ext cx="900" cy="6297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9" name="Google Shape;109;p14"/>
          <p:cNvCxnSpPr>
            <a:stCxn id="95" idx="2"/>
            <a:endCxn id="100" idx="0"/>
          </p:cNvCxnSpPr>
          <p:nvPr/>
        </p:nvCxnSpPr>
        <p:spPr>
          <a:xfrm>
            <a:off x="3429605" y="1518475"/>
            <a:ext cx="0" cy="6474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0" name="Google Shape;110;p14"/>
          <p:cNvCxnSpPr>
            <a:stCxn id="96" idx="2"/>
            <a:endCxn id="103" idx="0"/>
          </p:cNvCxnSpPr>
          <p:nvPr/>
        </p:nvCxnSpPr>
        <p:spPr>
          <a:xfrm>
            <a:off x="5822700" y="1563013"/>
            <a:ext cx="0" cy="3999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1" name="Google Shape;111;p14"/>
          <p:cNvCxnSpPr>
            <a:stCxn id="103" idx="2"/>
            <a:endCxn id="104" idx="0"/>
          </p:cNvCxnSpPr>
          <p:nvPr/>
        </p:nvCxnSpPr>
        <p:spPr>
          <a:xfrm>
            <a:off x="5822700" y="2386113"/>
            <a:ext cx="0" cy="1827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2" name="Google Shape;112;p14"/>
          <p:cNvCxnSpPr>
            <a:stCxn id="106" idx="0"/>
            <a:endCxn id="106" idx="0"/>
          </p:cNvCxnSpPr>
          <p:nvPr/>
        </p:nvCxnSpPr>
        <p:spPr>
          <a:xfrm>
            <a:off x="5822700" y="322067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4"/>
          <p:cNvCxnSpPr>
            <a:stCxn id="104" idx="2"/>
            <a:endCxn id="106" idx="0"/>
          </p:cNvCxnSpPr>
          <p:nvPr/>
        </p:nvCxnSpPr>
        <p:spPr>
          <a:xfrm>
            <a:off x="5822700" y="2992200"/>
            <a:ext cx="0" cy="2286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4" name="Google Shape;114;p14"/>
          <p:cNvCxnSpPr>
            <a:stCxn id="106" idx="1"/>
            <a:endCxn id="101" idx="3"/>
          </p:cNvCxnSpPr>
          <p:nvPr/>
        </p:nvCxnSpPr>
        <p:spPr>
          <a:xfrm rot="10800000">
            <a:off x="3960750" y="3432325"/>
            <a:ext cx="1077600" cy="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5" name="Google Shape;115;p14"/>
          <p:cNvCxnSpPr>
            <a:endCxn id="102" idx="0"/>
          </p:cNvCxnSpPr>
          <p:nvPr/>
        </p:nvCxnSpPr>
        <p:spPr>
          <a:xfrm>
            <a:off x="2404750" y="3624250"/>
            <a:ext cx="0" cy="2766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6" name="Google Shape;116;p14"/>
          <p:cNvCxnSpPr>
            <a:endCxn id="105" idx="0"/>
          </p:cNvCxnSpPr>
          <p:nvPr/>
        </p:nvCxnSpPr>
        <p:spPr>
          <a:xfrm>
            <a:off x="2404750" y="4324275"/>
            <a:ext cx="0" cy="2079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ctrTitle"/>
          </p:nvPr>
        </p:nvSpPr>
        <p:spPr>
          <a:xfrm>
            <a:off x="560300" y="767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22" name="Google Shape;122;p15"/>
          <p:cNvSpPr/>
          <p:nvPr/>
        </p:nvSpPr>
        <p:spPr>
          <a:xfrm>
            <a:off x="570397" y="1177075"/>
            <a:ext cx="2817000" cy="4716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Data Modification due to categorical features</a:t>
            </a:r>
            <a:endParaRPr sz="1200"/>
          </a:p>
        </p:txBody>
      </p:sp>
      <p:sp>
        <p:nvSpPr>
          <p:cNvPr id="123" name="Google Shape;123;p15"/>
          <p:cNvSpPr txBox="1"/>
          <p:nvPr/>
        </p:nvSpPr>
        <p:spPr>
          <a:xfrm>
            <a:off x="4284019" y="1105075"/>
            <a:ext cx="142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One hot encoding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Label Encoding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570397" y="2339875"/>
            <a:ext cx="2817000" cy="4716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Split into train and test</a:t>
            </a:r>
            <a:endParaRPr sz="1200"/>
          </a:p>
        </p:txBody>
      </p:sp>
      <p:sp>
        <p:nvSpPr>
          <p:cNvPr id="125" name="Google Shape;125;p15"/>
          <p:cNvSpPr txBox="1"/>
          <p:nvPr/>
        </p:nvSpPr>
        <p:spPr>
          <a:xfrm>
            <a:off x="4284017" y="2257375"/>
            <a:ext cx="965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70% Train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30% Test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6" name="Google Shape;126;p15"/>
          <p:cNvCxnSpPr>
            <a:stCxn id="122" idx="2"/>
            <a:endCxn id="124" idx="0"/>
          </p:cNvCxnSpPr>
          <p:nvPr/>
        </p:nvCxnSpPr>
        <p:spPr>
          <a:xfrm>
            <a:off x="1978897" y="1648675"/>
            <a:ext cx="0" cy="6912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7" name="Google Shape;127;p15"/>
          <p:cNvSpPr/>
          <p:nvPr/>
        </p:nvSpPr>
        <p:spPr>
          <a:xfrm>
            <a:off x="3528938" y="2400900"/>
            <a:ext cx="591900" cy="34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3528950" y="1211275"/>
            <a:ext cx="591900" cy="34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537" y="3644500"/>
            <a:ext cx="1624725" cy="1282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p15"/>
          <p:cNvCxnSpPr>
            <a:stCxn id="124" idx="2"/>
            <a:endCxn id="129" idx="0"/>
          </p:cNvCxnSpPr>
          <p:nvPr/>
        </p:nvCxnSpPr>
        <p:spPr>
          <a:xfrm>
            <a:off x="1978897" y="2811475"/>
            <a:ext cx="0" cy="8331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31" name="Google Shape;131;p15"/>
          <p:cNvSpPr/>
          <p:nvPr/>
        </p:nvSpPr>
        <p:spPr>
          <a:xfrm>
            <a:off x="4248672" y="4049763"/>
            <a:ext cx="2817000" cy="4716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Build final model</a:t>
            </a:r>
            <a:endParaRPr sz="1200"/>
          </a:p>
        </p:txBody>
      </p:sp>
      <p:cxnSp>
        <p:nvCxnSpPr>
          <p:cNvPr id="132" name="Google Shape;132;p15"/>
          <p:cNvCxnSpPr>
            <a:stCxn id="129" idx="3"/>
            <a:endCxn id="131" idx="1"/>
          </p:cNvCxnSpPr>
          <p:nvPr/>
        </p:nvCxnSpPr>
        <p:spPr>
          <a:xfrm>
            <a:off x="2791262" y="4285563"/>
            <a:ext cx="1457400" cy="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/>
          <p:nvPr>
            <p:ph type="ctrTitle"/>
          </p:nvPr>
        </p:nvSpPr>
        <p:spPr>
          <a:xfrm>
            <a:off x="560300" y="767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Automated Machine learning</a:t>
            </a:r>
            <a:endParaRPr/>
          </a:p>
        </p:txBody>
      </p:sp>
      <p:pic>
        <p:nvPicPr>
          <p:cNvPr id="138" name="Google Shape;13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7975"/>
            <a:ext cx="4644649" cy="3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 txBox="1"/>
          <p:nvPr/>
        </p:nvSpPr>
        <p:spPr>
          <a:xfrm>
            <a:off x="5803825" y="793600"/>
            <a:ext cx="3067800" cy="3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 use an algorithm we developed for AutoML: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This algorithm combines 8 bio-inspired algorithms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 use a 5400 second search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best pipeline obtained by genetic optimisation is: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Pipeline(steps=[('imputation', SimpleImputer(strategy='median')),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          ('0',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           DecisionTreeClassifier(max_depth=5, min_samples_leaf=13,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    min_samples_split=15))])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