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0" r:id="rId4"/>
    <p:sldId id="297" r:id="rId5"/>
    <p:sldId id="298" r:id="rId6"/>
    <p:sldId id="299" r:id="rId7"/>
    <p:sldId id="300" r:id="rId8"/>
    <p:sldId id="302" r:id="rId9"/>
    <p:sldId id="303" r:id="rId10"/>
    <p:sldId id="304" r:id="rId11"/>
    <p:sldId id="305" r:id="rId12"/>
    <p:sldId id="306" r:id="rId13"/>
    <p:sldId id="307" r:id="rId14"/>
    <p:sldId id="309" r:id="rId15"/>
    <p:sldId id="310" r:id="rId16"/>
    <p:sldId id="311" r:id="rId17"/>
    <p:sldId id="312" r:id="rId18"/>
    <p:sldId id="313" r:id="rId19"/>
    <p:sldId id="293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 Antonio Tora Canovas" initials="JATC" lastIdx="2" clrIdx="0">
    <p:extLst>
      <p:ext uri="{19B8F6BF-5375-455C-9EA6-DF929625EA0E}">
        <p15:presenceInfo xmlns:p15="http://schemas.microsoft.com/office/powerpoint/2012/main" userId="c884f51937688f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0D184-5781-4A5C-A7D2-4F2D115B4D57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7B8E6-E30A-4A7A-804A-AC2BC2FF3F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2876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B8E6-E30A-4A7A-804A-AC2BC2FF3FCD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4138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B8E6-E30A-4A7A-804A-AC2BC2FF3FCD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2490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B8E6-E30A-4A7A-804A-AC2BC2FF3FCD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4352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B8E6-E30A-4A7A-804A-AC2BC2FF3FCD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8994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B8E6-E30A-4A7A-804A-AC2BC2FF3FCD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6529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B8E6-E30A-4A7A-804A-AC2BC2FF3FCD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5161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B8E6-E30A-4A7A-804A-AC2BC2FF3FCD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08301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B8E6-E30A-4A7A-804A-AC2BC2FF3FCD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7210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B8E6-E30A-4A7A-804A-AC2BC2FF3FCD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00630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B8E6-E30A-4A7A-804A-AC2BC2FF3FCD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1017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B8E6-E30A-4A7A-804A-AC2BC2FF3FCD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4490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B8E6-E30A-4A7A-804A-AC2BC2FF3FCD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581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B8E6-E30A-4A7A-804A-AC2BC2FF3FCD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1803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B8E6-E30A-4A7A-804A-AC2BC2FF3FCD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6832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B8E6-E30A-4A7A-804A-AC2BC2FF3FCD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741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B8E6-E30A-4A7A-804A-AC2BC2FF3FCD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8687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B8E6-E30A-4A7A-804A-AC2BC2FF3FCD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600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B8E6-E30A-4A7A-804A-AC2BC2FF3FCD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253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61FC5-641E-59B7-8DB7-3C5539A8A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A6804E-3C02-60D1-B83D-EF3D21CC3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C41C04-803D-0211-5276-CE0D6FF4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95C4-7607-4C91-8B3E-8A4A51845C62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1BED52-C55A-A3BC-DEC4-D8E88F02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BB3ACC-FD7F-01AC-B79D-FA057427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B5A4-DF41-4A5F-BFC4-63CC9A1CF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404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9F528-1380-2BF9-48C8-064AC271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94E2D4B-9EDB-F9D1-5F21-BB4089CC2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1EE7E0-6619-0056-A075-7E855E61C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95C4-7607-4C91-8B3E-8A4A51845C62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F94E52-A150-7AE2-22B9-BFD24963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5C91A4-6888-C42E-DEC5-558BCC36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B5A4-DF41-4A5F-BFC4-63CC9A1CF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21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D04AF3-BE5F-0605-3186-21517E111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D7C9F57-0A61-1744-FFC8-68C8EE7F0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E28685-3124-C87E-905C-A1F866FB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95C4-7607-4C91-8B3E-8A4A51845C62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C4BD79-DF2A-66F0-94DD-0DF2EDF4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D1A16B-290C-ECCE-E35E-71D943B47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B5A4-DF41-4A5F-BFC4-63CC9A1CF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982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1619A-9431-94F1-47A4-343792717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B7E1B9-0945-F1A7-7459-0AA7E950E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CCC2A3-FC51-2E39-E486-66F1A91F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95C4-7607-4C91-8B3E-8A4A51845C62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BDB2BB-2B5B-F683-D221-95AE700E8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1C616E-9B66-8FE2-FA76-5EA5183F3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B5A4-DF41-4A5F-BFC4-63CC9A1CF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55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999B9-F7FE-DBEE-6D87-8606F1C8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0B4EB1-C306-E468-BA6D-940D1F292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0EE5B0-288D-2B69-D160-D44AB4A1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95C4-7607-4C91-8B3E-8A4A51845C62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DB2692-0C1A-43FE-811E-9C46FEE2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4771AC-D510-C0C1-12C5-62A77714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B5A4-DF41-4A5F-BFC4-63CC9A1CF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865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EB10F-CE0E-4895-6879-6F916A5A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F6ED6F-05C2-78D1-2623-C0D4E52B3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948860-DAFC-E58A-8A44-E70328233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DC611E-06DA-6109-676E-EEEAEDD81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95C4-7607-4C91-8B3E-8A4A51845C62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D6A2FA-9368-77EF-263A-2DCECE9E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E0AE58-283A-3FDD-EFAE-34D554195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B5A4-DF41-4A5F-BFC4-63CC9A1CF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084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931AA-D3E5-2E0F-421B-11E7BEA00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FD36B8-54B7-4574-06B9-1E8EB1C34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51578D-890D-B34A-6386-E5650CB51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8F75BB-D9AD-5FA1-162D-64235D75A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425D319-8469-B48B-5927-16CDC9204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6BAC831-3BFB-4C38-860A-F7B589074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95C4-7607-4C91-8B3E-8A4A51845C62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96C1DD6-C22C-0602-1692-B2EC0ECAE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5E1718-D2E7-315B-DC9A-41DDD6FA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B5A4-DF41-4A5F-BFC4-63CC9A1CF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251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31378-B386-02F4-E32D-02FEB0EA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463438-7C4F-A9AC-7A8E-F3A149C50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95C4-7607-4C91-8B3E-8A4A51845C62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8241DC8-17CD-D420-7EBA-0DC67BB8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26506F7-76D1-088A-571D-B0633BA1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B5A4-DF41-4A5F-BFC4-63CC9A1CF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733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CD4DC23-4063-24FB-A08A-2669F1C57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95C4-7607-4C91-8B3E-8A4A51845C62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5FD20BE-D3C8-2ECA-2057-00B544DAB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187EAD-1FB2-7A54-99B7-DE5A4BC6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B5A4-DF41-4A5F-BFC4-63CC9A1CF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963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A30B0-0DBC-D569-4E04-8A6552545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7D3EE4-79A1-BA70-6872-FBC8D6A26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B86013-8022-3356-DA15-B356F4456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A1CF26-89C9-FED4-2656-ADFA5294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95C4-7607-4C91-8B3E-8A4A51845C62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CEB7CB-C7A2-331F-39CD-4B1474754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295460-72AE-8F08-E856-57F166369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B5A4-DF41-4A5F-BFC4-63CC9A1CF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146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FF133-58CE-053A-4BC9-96D095E76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1D2CAD0-6699-E77F-E482-B765829FA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3002D7-BE25-4641-5168-8264A68FA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7FBCE2-7626-C59C-61F8-A44BA45B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95C4-7607-4C91-8B3E-8A4A51845C62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009AAB-4AEB-71A2-AC56-5E6AE61D6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BD8D66-CD56-5322-D0BA-05CA58EB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B5A4-DF41-4A5F-BFC4-63CC9A1CF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05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D7DA1C6-E99C-EA4C-CC09-9FDE48C69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7B3ADC-19A2-030D-3116-0C6D98315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620283-574C-4499-E485-5D0B315EA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295C4-7607-4C91-8B3E-8A4A51845C62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746DD1-4728-449B-79C9-AA9F15158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09F79F-7AE4-4115-CC0B-2A8CFEF95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DB5A4-DF41-4A5F-BFC4-63CC9A1CF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459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3.jpe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3.jpe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9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5AB900D-0EF3-E010-7F6D-1A29C19FB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F27AAA-8C57-BA58-56C0-D63F32158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16179"/>
            <a:ext cx="9144000" cy="1754510"/>
          </a:xfrm>
        </p:spPr>
        <p:txBody>
          <a:bodyPr>
            <a:normAutofit fontScale="90000"/>
          </a:bodyPr>
          <a:lstStyle/>
          <a:p>
            <a:br>
              <a:rPr lang="es-E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E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E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E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E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E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E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E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700" b="1" dirty="0"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ESTUDIO</a:t>
            </a:r>
            <a:r>
              <a:rPr lang="es-ES" sz="2700" b="1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DE  DESARROLLO  DE  APP  WEB  CON  MAVEN,  </a:t>
            </a:r>
            <a:br>
              <a:rPr lang="es-ES" sz="2700" b="1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700" b="1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  11  Y  SPRING  BOOT</a:t>
            </a:r>
            <a:br>
              <a:rPr lang="es-ES" sz="2700" b="1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700" b="1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 VISUAL  STUDIO  CODE.</a:t>
            </a:r>
            <a:br>
              <a:rPr lang="es-ES" sz="2700" b="1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s-ES" sz="27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98E1AE-0342-7D89-E5A9-308BCD44E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4654"/>
            <a:ext cx="9144000" cy="1754509"/>
          </a:xfrm>
        </p:spPr>
        <p:txBody>
          <a:bodyPr>
            <a:normAutofit fontScale="92500" lnSpcReduction="20000"/>
          </a:bodyPr>
          <a:lstStyle/>
          <a:p>
            <a:pPr algn="l"/>
            <a:endParaRPr lang="es-ES" dirty="0"/>
          </a:p>
          <a:p>
            <a:pPr algn="r"/>
            <a:r>
              <a:rPr lang="es-ES" sz="2200" b="1" dirty="0">
                <a:solidFill>
                  <a:schemeClr val="accent2"/>
                </a:solidFill>
                <a:latin typeface="+mj-lt"/>
              </a:rPr>
              <a:t>Máster Universitario en Ingeniería de Telecomunicaciones</a:t>
            </a:r>
          </a:p>
          <a:p>
            <a:pPr algn="r"/>
            <a:r>
              <a:rPr lang="es-ES" sz="1500" b="1" dirty="0"/>
              <a:t>Trabajo Fin de Máster (junio 2023)</a:t>
            </a:r>
          </a:p>
          <a:p>
            <a:pPr algn="r"/>
            <a:endParaRPr lang="es-ES" sz="2000" b="1" dirty="0"/>
          </a:p>
          <a:p>
            <a:pPr algn="l"/>
            <a:r>
              <a:rPr lang="es-ES" sz="2200" b="1" dirty="0">
                <a:solidFill>
                  <a:srgbClr val="7030A0"/>
                </a:solidFill>
                <a:latin typeface="Algerian" panose="04020705040A02060702" pitchFamily="82" charset="0"/>
              </a:rPr>
              <a:t>JUAN ANTONIO TORA CÁNOVAS</a:t>
            </a:r>
          </a:p>
          <a:p>
            <a:pPr algn="l"/>
            <a:endParaRPr lang="es-ES" dirty="0"/>
          </a:p>
          <a:p>
            <a:pPr algn="l"/>
            <a:endParaRPr lang="es-ES" sz="1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65F48F5-2467-B1AE-A415-CC0EB7136F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37" y="812872"/>
            <a:ext cx="1544974" cy="1549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F2D05CD-031F-D9DE-AEB7-8E0E6A676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738" y="812872"/>
            <a:ext cx="1417154" cy="15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8BCF4FA-96FD-386B-7910-B9556D33FC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435" y="960258"/>
            <a:ext cx="1191482" cy="125788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2426F8D-8EF4-AAA4-A6BC-9E6D1DD1D6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917" y="2227683"/>
            <a:ext cx="486490" cy="48649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2FA8A45-7E78-A2FD-A28C-61AE3B9868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012" y="2215397"/>
            <a:ext cx="498776" cy="49877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5F16290-5C4E-1E6F-AD3A-C0E6062F7C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667" y="2215397"/>
            <a:ext cx="272358" cy="49877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CA23C39-724B-3606-DC28-2014CD131F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659" y="1236888"/>
            <a:ext cx="498776" cy="70462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46E60361-36E2-44A7-A1E3-501363096D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917" y="1363996"/>
            <a:ext cx="486490" cy="486490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8E43D6BE-A632-04C8-B61B-D0EBEE575A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659" y="464224"/>
            <a:ext cx="498776" cy="49877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A3373ED2-7E45-9666-8336-79F157F3CF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787" y="464224"/>
            <a:ext cx="498777" cy="488474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229B9068-8597-09B3-4FD8-E33B3704F55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183" y="460886"/>
            <a:ext cx="498776" cy="49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78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7E1D53C-F04D-5443-E55D-51A3C5022E34}"/>
              </a:ext>
            </a:extLst>
          </p:cNvPr>
          <p:cNvSpPr txBox="1"/>
          <p:nvPr/>
        </p:nvSpPr>
        <p:spPr>
          <a:xfrm>
            <a:off x="246135" y="919691"/>
            <a:ext cx="11603513" cy="5618589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0" lvl="3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s-ES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4º) Conexión de Spring </a:t>
            </a:r>
            <a:r>
              <a:rPr lang="es-ES" sz="2000" b="1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Boot</a:t>
            </a:r>
            <a:r>
              <a:rPr lang="es-ES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H2:</a:t>
            </a: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· Añadir dependencia Maven para usar Base de Datos H2.</a:t>
            </a: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· Incluyo las credenciales de la Base de Datos (en fichero “</a:t>
            </a:r>
            <a:r>
              <a:rPr lang="es-E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endParaRPr lang="es-E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endParaRPr lang="es-E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endParaRPr lang="es-E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endParaRPr lang="es-E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· Las 4 llamadas REST del CRUD funcionando (ejemplo con GET).</a:t>
            </a: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endParaRPr lang="es-E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endParaRPr lang="es-E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endParaRPr lang="es-E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endParaRPr lang="es-E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65F48F5-2467-B1AE-A415-CC0EB7136F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35" y="5573795"/>
            <a:ext cx="1126490" cy="1129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F2D05CD-031F-D9DE-AEB7-8E0E6A676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583" y="5573795"/>
            <a:ext cx="102806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94213ED-CF4E-781F-6274-9D11084DF3B9}"/>
              </a:ext>
            </a:extLst>
          </p:cNvPr>
          <p:cNvSpPr txBox="1">
            <a:spLocks/>
          </p:cNvSpPr>
          <p:nvPr/>
        </p:nvSpPr>
        <p:spPr>
          <a:xfrm>
            <a:off x="1225485" y="0"/>
            <a:ext cx="9144000" cy="722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>
                <a:solidFill>
                  <a:srgbClr val="7030A0"/>
                </a:solidFill>
                <a:latin typeface="Arial Black" panose="020B0A04020102020204" pitchFamily="34" charset="0"/>
              </a:rPr>
              <a:t>4. Tutorial Back-</a:t>
            </a:r>
            <a:r>
              <a:rPr lang="es-ES" sz="2400" dirty="0" err="1">
                <a:solidFill>
                  <a:srgbClr val="7030A0"/>
                </a:solidFill>
                <a:latin typeface="Arial Black" panose="020B0A04020102020204" pitchFamily="34" charset="0"/>
              </a:rPr>
              <a:t>End</a:t>
            </a:r>
            <a:r>
              <a:rPr lang="es-ES" sz="2400" dirty="0">
                <a:solidFill>
                  <a:srgbClr val="7030A0"/>
                </a:solidFill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96DABAB-AF13-F715-89C9-FDDF0439AA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826" y="2523115"/>
            <a:ext cx="4116464" cy="135309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2A3E302-3A32-F4E7-623B-CBE72822DF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9982" y="2306333"/>
            <a:ext cx="2942912" cy="182304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CE80FB0-2732-6C65-9710-2EB2D2D209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7207" y="4637821"/>
            <a:ext cx="4570095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25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7E1D53C-F04D-5443-E55D-51A3C5022E34}"/>
              </a:ext>
            </a:extLst>
          </p:cNvPr>
          <p:cNvSpPr txBox="1"/>
          <p:nvPr/>
        </p:nvSpPr>
        <p:spPr>
          <a:xfrm>
            <a:off x="246135" y="919691"/>
            <a:ext cx="11603513" cy="5689378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0" lvl="3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s-E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5º) Conexión de Spring </a:t>
            </a:r>
            <a:r>
              <a:rPr lang="es-ES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Boot</a:t>
            </a:r>
            <a:r>
              <a:rPr lang="es-E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s-ES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r>
              <a:rPr lang="es-E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· Configuración proyecto </a:t>
            </a:r>
            <a:r>
              <a:rPr lang="es-E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(desde el navegador).</a:t>
            </a: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· Creación 1ª </a:t>
            </a:r>
            <a:r>
              <a:rPr lang="es-E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 </a:t>
            </a:r>
            <a:r>
              <a:rPr lang="es-E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documentación (navegador).</a:t>
            </a: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r>
              <a:rPr lang="es-E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Configuración del SDK </a:t>
            </a:r>
            <a:r>
              <a:rPr lang="es-E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(en Spring </a:t>
            </a:r>
            <a:r>
              <a:rPr lang="es-E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Boot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r>
              <a:rPr lang="es-E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Firma privada del SDK (en Spring </a:t>
            </a:r>
            <a:r>
              <a:rPr lang="es-E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Boot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r>
              <a:rPr lang="es-E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Instalación paquete </a:t>
            </a:r>
            <a:r>
              <a:rPr lang="es-E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FirebaseInitializer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(Spring </a:t>
            </a:r>
            <a:r>
              <a:rPr lang="es-E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Boot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r>
              <a:rPr lang="es-E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Modificaciones del proyecto Spring </a:t>
            </a:r>
            <a:r>
              <a:rPr lang="es-E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Boot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anterior.</a:t>
            </a: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endParaRPr lang="es-E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endParaRPr lang="es-ES" sz="20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endParaRPr lang="es-ES" sz="20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endParaRPr lang="es-ES" sz="20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endParaRPr lang="es-E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65F48F5-2467-B1AE-A415-CC0EB7136F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35" y="5573795"/>
            <a:ext cx="1126490" cy="1129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F2D05CD-031F-D9DE-AEB7-8E0E6A676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583" y="5573795"/>
            <a:ext cx="102806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94213ED-CF4E-781F-6274-9D11084DF3B9}"/>
              </a:ext>
            </a:extLst>
          </p:cNvPr>
          <p:cNvSpPr txBox="1">
            <a:spLocks/>
          </p:cNvSpPr>
          <p:nvPr/>
        </p:nvSpPr>
        <p:spPr>
          <a:xfrm>
            <a:off x="1225485" y="0"/>
            <a:ext cx="9144000" cy="722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>
                <a:solidFill>
                  <a:srgbClr val="7030A0"/>
                </a:solidFill>
                <a:latin typeface="Arial Black" panose="020B0A04020102020204" pitchFamily="34" charset="0"/>
              </a:rPr>
              <a:t>4. Tutorial Back-</a:t>
            </a:r>
            <a:r>
              <a:rPr lang="es-ES" sz="2400" dirty="0" err="1">
                <a:solidFill>
                  <a:srgbClr val="7030A0"/>
                </a:solidFill>
                <a:latin typeface="Arial Black" panose="020B0A04020102020204" pitchFamily="34" charset="0"/>
              </a:rPr>
              <a:t>End</a:t>
            </a:r>
            <a:r>
              <a:rPr lang="es-ES" sz="2400" dirty="0">
                <a:solidFill>
                  <a:srgbClr val="7030A0"/>
                </a:solidFill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450C3E0-53D7-53D7-0E9E-5B933FBAE7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2670" y="5097313"/>
            <a:ext cx="2952627" cy="84099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6D0DFD3-886B-83EB-7B39-808017C841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5318" y="4757369"/>
            <a:ext cx="2645146" cy="118094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6B47AB2-EC9B-5684-853F-019368E6EA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4339" y="4498332"/>
            <a:ext cx="2645146" cy="169901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C56E889-F850-C968-9B68-3E63D47D69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764" y="1543252"/>
            <a:ext cx="2492934" cy="60638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2164AF8-2318-8BA2-4FF0-83389AD3C6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72874" y="2813755"/>
            <a:ext cx="1962150" cy="10572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D6507C3-1FA1-7180-113C-0736065E82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8784" y="3345831"/>
            <a:ext cx="1542893" cy="179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049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7E1D53C-F04D-5443-E55D-51A3C5022E34}"/>
              </a:ext>
            </a:extLst>
          </p:cNvPr>
          <p:cNvSpPr txBox="1"/>
          <p:nvPr/>
        </p:nvSpPr>
        <p:spPr>
          <a:xfrm>
            <a:off x="246135" y="919691"/>
            <a:ext cx="11603513" cy="5593647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0" lvl="3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s-ES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Los 17 apartados conceptuales del tutorial Front-</a:t>
            </a:r>
            <a:r>
              <a:rPr lang="es-ES" sz="2000" b="1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s-ES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serían los siguientes:</a:t>
            </a: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a) </a:t>
            </a:r>
            <a:r>
              <a:rPr lang="es-E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Tutorial Básico de </a:t>
            </a:r>
            <a:r>
              <a:rPr lang="es-E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s-E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(con ejercicios)</a:t>
            </a: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r>
              <a:rPr lang="es-E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s-E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¿Qué hemos explicado ya de Angular?</a:t>
            </a:r>
            <a:endParaRPr lang="es-E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r>
              <a:rPr lang="es-E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c) Conceptos Clave y Arquitectura software en Angular</a:t>
            </a: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r>
              <a:rPr lang="es-E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d) Probando nuestro nuevo proyecto</a:t>
            </a:r>
            <a:endParaRPr lang="es-E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r>
              <a:rPr lang="es-E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e) Viendo el código que incluye nuestro nuevo proyecto</a:t>
            </a: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r>
              <a:rPr lang="es-E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f) Módulos y Componentes en Angular</a:t>
            </a: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g) </a:t>
            </a:r>
            <a:r>
              <a:rPr lang="es-E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Primer componente en Angular: creación, configuración y uso</a:t>
            </a: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h) </a:t>
            </a:r>
            <a:r>
              <a:rPr lang="es-E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Transferencia de datos entre componentes anidados</a:t>
            </a:r>
            <a:endParaRPr lang="es-E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i) </a:t>
            </a:r>
            <a:r>
              <a:rPr lang="es-E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Directivas para condicionales y bucles: </a:t>
            </a:r>
            <a:r>
              <a:rPr lang="es-E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E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switch, </a:t>
            </a:r>
            <a:r>
              <a:rPr lang="es-E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es-E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						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65F48F5-2467-B1AE-A415-CC0EB7136F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35" y="5573795"/>
            <a:ext cx="1126490" cy="1129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F2D05CD-031F-D9DE-AEB7-8E0E6A676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583" y="5573795"/>
            <a:ext cx="102806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94213ED-CF4E-781F-6274-9D11084DF3B9}"/>
              </a:ext>
            </a:extLst>
          </p:cNvPr>
          <p:cNvSpPr txBox="1">
            <a:spLocks/>
          </p:cNvSpPr>
          <p:nvPr/>
        </p:nvSpPr>
        <p:spPr>
          <a:xfrm>
            <a:off x="1225485" y="0"/>
            <a:ext cx="9144000" cy="722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>
                <a:solidFill>
                  <a:srgbClr val="7030A0"/>
                </a:solidFill>
                <a:latin typeface="Arial Black" panose="020B0A04020102020204" pitchFamily="34" charset="0"/>
              </a:rPr>
              <a:t>5. Tutorial Front-</a:t>
            </a:r>
            <a:r>
              <a:rPr lang="es-ES" sz="2400" dirty="0" err="1">
                <a:solidFill>
                  <a:srgbClr val="7030A0"/>
                </a:solidFill>
                <a:latin typeface="Arial Black" panose="020B0A04020102020204" pitchFamily="34" charset="0"/>
              </a:rPr>
              <a:t>End</a:t>
            </a:r>
            <a:r>
              <a:rPr lang="es-ES" sz="2400" dirty="0">
                <a:solidFill>
                  <a:srgbClr val="7030A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7221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7E1D53C-F04D-5443-E55D-51A3C5022E34}"/>
              </a:ext>
            </a:extLst>
          </p:cNvPr>
          <p:cNvSpPr txBox="1"/>
          <p:nvPr/>
        </p:nvSpPr>
        <p:spPr>
          <a:xfrm>
            <a:off x="246135" y="919691"/>
            <a:ext cx="11603513" cy="5593647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0" lvl="3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s-ES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Más conceptos…</a:t>
            </a: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j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s-E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Interpolación </a:t>
            </a:r>
            <a:r>
              <a:rPr lang="es-E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s-E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s-E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E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Databinding</a:t>
            </a:r>
            <a:r>
              <a:rPr lang="es-E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 Angular</a:t>
            </a: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k) </a:t>
            </a:r>
            <a:r>
              <a:rPr lang="es-E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Los servicios en Angular</a:t>
            </a:r>
            <a:endParaRPr lang="es-E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l) </a:t>
            </a:r>
            <a:r>
              <a:rPr lang="es-E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Llamadas HTTP y gestión de errores HTTP</a:t>
            </a: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m) </a:t>
            </a:r>
            <a:r>
              <a:rPr lang="es-E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Enrutamiento interno</a:t>
            </a:r>
            <a:endParaRPr lang="es-E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n) </a:t>
            </a:r>
            <a:r>
              <a:rPr lang="es-E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Instalación y uso de librerías de estilos: “Angular </a:t>
            </a:r>
            <a:r>
              <a:rPr lang="es-E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Materials</a:t>
            </a:r>
            <a:r>
              <a:rPr lang="es-E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y “Bootstrap”</a:t>
            </a: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o) </a:t>
            </a:r>
            <a:r>
              <a:rPr lang="es-E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Uso de Guardianes en Angular</a:t>
            </a:r>
            <a:endParaRPr lang="es-E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p) </a:t>
            </a:r>
            <a:r>
              <a:rPr lang="es-E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Instalación de </a:t>
            </a:r>
            <a:r>
              <a:rPr lang="es-E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r>
              <a:rPr lang="es-E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 un proyecto Angular</a:t>
            </a: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q) </a:t>
            </a:r>
            <a:r>
              <a:rPr lang="es-E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Formularios Reactivos</a:t>
            </a: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						</a:t>
            </a: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endParaRPr lang="es-E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65F48F5-2467-B1AE-A415-CC0EB7136F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35" y="5573795"/>
            <a:ext cx="1126490" cy="1129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F2D05CD-031F-D9DE-AEB7-8E0E6A676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583" y="5573795"/>
            <a:ext cx="102806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94213ED-CF4E-781F-6274-9D11084DF3B9}"/>
              </a:ext>
            </a:extLst>
          </p:cNvPr>
          <p:cNvSpPr txBox="1">
            <a:spLocks/>
          </p:cNvSpPr>
          <p:nvPr/>
        </p:nvSpPr>
        <p:spPr>
          <a:xfrm>
            <a:off x="1225485" y="0"/>
            <a:ext cx="9144000" cy="722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>
                <a:solidFill>
                  <a:srgbClr val="7030A0"/>
                </a:solidFill>
                <a:latin typeface="Arial Black" panose="020B0A04020102020204" pitchFamily="34" charset="0"/>
              </a:rPr>
              <a:t>5. Tutorial Front-</a:t>
            </a:r>
            <a:r>
              <a:rPr lang="es-ES" sz="2400" dirty="0" err="1">
                <a:solidFill>
                  <a:srgbClr val="7030A0"/>
                </a:solidFill>
                <a:latin typeface="Arial Black" panose="020B0A04020102020204" pitchFamily="34" charset="0"/>
              </a:rPr>
              <a:t>End</a:t>
            </a:r>
            <a:r>
              <a:rPr lang="es-ES" sz="2400" dirty="0">
                <a:solidFill>
                  <a:srgbClr val="7030A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8029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7E1D53C-F04D-5443-E55D-51A3C5022E34}"/>
              </a:ext>
            </a:extLst>
          </p:cNvPr>
          <p:cNvSpPr txBox="1"/>
          <p:nvPr/>
        </p:nvSpPr>
        <p:spPr>
          <a:xfrm>
            <a:off x="246135" y="919691"/>
            <a:ext cx="11603513" cy="5593647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0" lvl="3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s-E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Ejemplos…</a:t>
            </a: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endParaRPr lang="es-E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endParaRPr lang="es-E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endParaRPr lang="es-E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endParaRPr lang="es-E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endParaRPr lang="es-E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endParaRPr lang="es-E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endParaRPr lang="es-E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											</a:t>
            </a: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endParaRPr lang="es-E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65F48F5-2467-B1AE-A415-CC0EB7136F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35" y="5573795"/>
            <a:ext cx="1126490" cy="1129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F2D05CD-031F-D9DE-AEB7-8E0E6A676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583" y="5573795"/>
            <a:ext cx="102806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94213ED-CF4E-781F-6274-9D11084DF3B9}"/>
              </a:ext>
            </a:extLst>
          </p:cNvPr>
          <p:cNvSpPr txBox="1">
            <a:spLocks/>
          </p:cNvSpPr>
          <p:nvPr/>
        </p:nvSpPr>
        <p:spPr>
          <a:xfrm>
            <a:off x="1225485" y="0"/>
            <a:ext cx="9144000" cy="722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>
                <a:solidFill>
                  <a:srgbClr val="7030A0"/>
                </a:solidFill>
                <a:latin typeface="Arial Black" panose="020B0A04020102020204" pitchFamily="34" charset="0"/>
              </a:rPr>
              <a:t>5. Tutorial Front-</a:t>
            </a:r>
            <a:r>
              <a:rPr lang="es-ES" sz="2400" dirty="0" err="1">
                <a:solidFill>
                  <a:srgbClr val="7030A0"/>
                </a:solidFill>
                <a:latin typeface="Arial Black" panose="020B0A04020102020204" pitchFamily="34" charset="0"/>
              </a:rPr>
              <a:t>End</a:t>
            </a:r>
            <a:r>
              <a:rPr lang="es-ES" sz="2400" dirty="0">
                <a:solidFill>
                  <a:srgbClr val="7030A0"/>
                </a:solidFill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31FF2D2-05B5-0B92-31AA-ED48591CBE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93" y="2078510"/>
            <a:ext cx="3426963" cy="1796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7BEF9D0-A1F6-9759-DD26-02C91C036E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3310" y="1624287"/>
            <a:ext cx="2929534" cy="3038628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35759FAA-3513-1542-F4BA-41FC7DF4C55C}"/>
              </a:ext>
            </a:extLst>
          </p:cNvPr>
          <p:cNvSpPr txBox="1"/>
          <p:nvPr/>
        </p:nvSpPr>
        <p:spPr>
          <a:xfrm>
            <a:off x="1460190" y="5011152"/>
            <a:ext cx="9530898" cy="222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Análisis de código por pasos (interpolación y </a:t>
            </a:r>
            <a:r>
              <a:rPr lang="es-ES" sz="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Databinding</a:t>
            </a:r>
            <a:r>
              <a:rPr lang="es-ES" sz="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		                             Llamada REST de tipo GET, con gestión de errores.</a:t>
            </a:r>
          </a:p>
        </p:txBody>
      </p:sp>
    </p:spTree>
    <p:extLst>
      <p:ext uri="{BB962C8B-B14F-4D97-AF65-F5344CB8AC3E}">
        <p14:creationId xmlns:p14="http://schemas.microsoft.com/office/powerpoint/2010/main" val="4209278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7E1D53C-F04D-5443-E55D-51A3C5022E34}"/>
              </a:ext>
            </a:extLst>
          </p:cNvPr>
          <p:cNvSpPr txBox="1"/>
          <p:nvPr/>
        </p:nvSpPr>
        <p:spPr>
          <a:xfrm>
            <a:off x="246135" y="964514"/>
            <a:ext cx="11603513" cy="5593647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0" lvl="3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s-ES" sz="200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Dividido </a:t>
            </a:r>
            <a:r>
              <a:rPr lang="es-E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7 apartados:</a:t>
            </a:r>
          </a:p>
          <a:p>
            <a:pPr lvl="5">
              <a:lnSpc>
                <a:spcPct val="115000"/>
              </a:lnSpc>
              <a:spcAft>
                <a:spcPts val="1000"/>
              </a:spcAft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sz="2000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a) Incompatibilidades a las que te enfrentarás: solucionadas.</a:t>
            </a:r>
            <a:endParaRPr lang="es-ES" sz="20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>
              <a:lnSpc>
                <a:spcPct val="115000"/>
              </a:lnSpc>
              <a:spcAft>
                <a:spcPts val="1000"/>
              </a:spcAft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sz="2000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s-ES" sz="20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Metodología CI/CD en proyectos Full </a:t>
            </a:r>
            <a:r>
              <a:rPr lang="es-ES" sz="2000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s-ES" sz="20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5">
              <a:lnSpc>
                <a:spcPct val="115000"/>
              </a:lnSpc>
              <a:spcAft>
                <a:spcPts val="1000"/>
              </a:spcAft>
            </a:pPr>
            <a:r>
              <a:rPr lang="es-ES" sz="2000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c) </a:t>
            </a:r>
            <a:r>
              <a:rPr lang="es-ES" sz="20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Arquitectura de la aplicación Full </a:t>
            </a:r>
            <a:r>
              <a:rPr lang="es-ES" sz="2000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s-ES" sz="20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ES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>
              <a:lnSpc>
                <a:spcPct val="115000"/>
              </a:lnSpc>
              <a:spcAft>
                <a:spcPts val="1000"/>
              </a:spcAft>
            </a:pPr>
            <a:r>
              <a:rPr lang="es-ES" sz="2000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d) </a:t>
            </a:r>
            <a:r>
              <a:rPr lang="es-ES" sz="20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Seguridad de la aplicación Full </a:t>
            </a:r>
            <a:r>
              <a:rPr lang="es-ES" sz="2000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s-ES" sz="2000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5">
              <a:lnSpc>
                <a:spcPct val="115000"/>
              </a:lnSpc>
              <a:spcAft>
                <a:spcPts val="1000"/>
              </a:spcAft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e) </a:t>
            </a:r>
            <a:r>
              <a:rPr lang="es-E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Implementación primitiva del </a:t>
            </a:r>
            <a:r>
              <a:rPr lang="es-E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s-E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 el Front-</a:t>
            </a:r>
            <a:r>
              <a:rPr lang="es-E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s-E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5">
              <a:lnSpc>
                <a:spcPct val="115000"/>
              </a:lnSpc>
              <a:spcAft>
                <a:spcPts val="1000"/>
              </a:spcAft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f) </a:t>
            </a:r>
            <a:r>
              <a:rPr lang="es-E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Implementación de la conexión entre cliente Angular y API REST Java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5">
              <a:lnSpc>
                <a:spcPct val="115000"/>
              </a:lnSpc>
              <a:spcAft>
                <a:spcPts val="1000"/>
              </a:spcAft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g) </a:t>
            </a:r>
            <a:r>
              <a:rPr lang="es-E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Resultados de web final terminada</a:t>
            </a:r>
            <a:endParaRPr lang="es-ES" sz="20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endParaRPr lang="es-E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						</a:t>
            </a: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endParaRPr lang="es-E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65F48F5-2467-B1AE-A415-CC0EB7136F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35" y="5573795"/>
            <a:ext cx="1126490" cy="1129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F2D05CD-031F-D9DE-AEB7-8E0E6A676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583" y="5573795"/>
            <a:ext cx="102806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94213ED-CF4E-781F-6274-9D11084DF3B9}"/>
              </a:ext>
            </a:extLst>
          </p:cNvPr>
          <p:cNvSpPr txBox="1">
            <a:spLocks/>
          </p:cNvSpPr>
          <p:nvPr/>
        </p:nvSpPr>
        <p:spPr>
          <a:xfrm>
            <a:off x="1225485" y="0"/>
            <a:ext cx="9144000" cy="722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>
                <a:solidFill>
                  <a:srgbClr val="7030A0"/>
                </a:solidFill>
                <a:latin typeface="Arial Black" panose="020B0A04020102020204" pitchFamily="34" charset="0"/>
              </a:rPr>
              <a:t>6. Tutorial Full-</a:t>
            </a:r>
            <a:r>
              <a:rPr lang="es-ES" sz="2400" dirty="0" err="1">
                <a:solidFill>
                  <a:srgbClr val="7030A0"/>
                </a:solidFill>
                <a:latin typeface="Arial Black" panose="020B0A04020102020204" pitchFamily="34" charset="0"/>
              </a:rPr>
              <a:t>Stack</a:t>
            </a:r>
            <a:r>
              <a:rPr lang="es-ES" sz="2400" dirty="0">
                <a:solidFill>
                  <a:srgbClr val="7030A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6507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7E1D53C-F04D-5443-E55D-51A3C5022E34}"/>
              </a:ext>
            </a:extLst>
          </p:cNvPr>
          <p:cNvSpPr txBox="1"/>
          <p:nvPr/>
        </p:nvSpPr>
        <p:spPr>
          <a:xfrm>
            <a:off x="246135" y="964514"/>
            <a:ext cx="11603513" cy="5593647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0" lvl="3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s-E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Estructura app Full </a:t>
            </a:r>
            <a:r>
              <a:rPr lang="es-ES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s-E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endParaRPr lang="es-E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					</a:t>
            </a: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endParaRPr lang="es-E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endParaRPr lang="es-E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endParaRPr lang="es-E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endParaRPr lang="es-E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endParaRPr lang="es-E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endParaRPr lang="es-E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						</a:t>
            </a: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endParaRPr lang="es-E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65F48F5-2467-B1AE-A415-CC0EB7136F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35" y="5573795"/>
            <a:ext cx="1126490" cy="1129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F2D05CD-031F-D9DE-AEB7-8E0E6A676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583" y="5573795"/>
            <a:ext cx="102806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94213ED-CF4E-781F-6274-9D11084DF3B9}"/>
              </a:ext>
            </a:extLst>
          </p:cNvPr>
          <p:cNvSpPr txBox="1">
            <a:spLocks/>
          </p:cNvSpPr>
          <p:nvPr/>
        </p:nvSpPr>
        <p:spPr>
          <a:xfrm>
            <a:off x="1225485" y="0"/>
            <a:ext cx="9144000" cy="722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>
                <a:solidFill>
                  <a:srgbClr val="7030A0"/>
                </a:solidFill>
                <a:latin typeface="Arial Black" panose="020B0A04020102020204" pitchFamily="34" charset="0"/>
              </a:rPr>
              <a:t>6. Tutorial Full-</a:t>
            </a:r>
            <a:r>
              <a:rPr lang="es-ES" sz="2400" dirty="0" err="1">
                <a:solidFill>
                  <a:srgbClr val="7030A0"/>
                </a:solidFill>
                <a:latin typeface="Arial Black" panose="020B0A04020102020204" pitchFamily="34" charset="0"/>
              </a:rPr>
              <a:t>Stack</a:t>
            </a:r>
            <a:r>
              <a:rPr lang="es-ES" sz="2400" dirty="0">
                <a:solidFill>
                  <a:srgbClr val="7030A0"/>
                </a:solidFill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F80E840-CFA6-2436-BBCD-50A52F0D50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0174" y="1757535"/>
            <a:ext cx="5733860" cy="400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14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7E1D53C-F04D-5443-E55D-51A3C5022E34}"/>
              </a:ext>
            </a:extLst>
          </p:cNvPr>
          <p:cNvSpPr txBox="1"/>
          <p:nvPr/>
        </p:nvSpPr>
        <p:spPr>
          <a:xfrm>
            <a:off x="246135" y="964514"/>
            <a:ext cx="11603513" cy="5593647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0" lvl="3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s-E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Ejemplo </a:t>
            </a:r>
            <a:r>
              <a:rPr lang="es-ES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r>
              <a:rPr lang="es-E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endParaRPr lang="es-E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					</a:t>
            </a: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endParaRPr lang="es-E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endParaRPr lang="es-E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endParaRPr lang="es-E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endParaRPr lang="es-E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endParaRPr lang="es-E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endParaRPr lang="es-E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						</a:t>
            </a: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endParaRPr lang="es-E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65F48F5-2467-B1AE-A415-CC0EB7136F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35" y="5573795"/>
            <a:ext cx="1126490" cy="1129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F2D05CD-031F-D9DE-AEB7-8E0E6A676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583" y="5573795"/>
            <a:ext cx="102806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94213ED-CF4E-781F-6274-9D11084DF3B9}"/>
              </a:ext>
            </a:extLst>
          </p:cNvPr>
          <p:cNvSpPr txBox="1">
            <a:spLocks/>
          </p:cNvSpPr>
          <p:nvPr/>
        </p:nvSpPr>
        <p:spPr>
          <a:xfrm>
            <a:off x="1225485" y="0"/>
            <a:ext cx="9144000" cy="722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>
                <a:solidFill>
                  <a:srgbClr val="7030A0"/>
                </a:solidFill>
                <a:latin typeface="Arial Black" panose="020B0A04020102020204" pitchFamily="34" charset="0"/>
              </a:rPr>
              <a:t>6. Tutorial Full-</a:t>
            </a:r>
            <a:r>
              <a:rPr lang="es-ES" sz="2400" dirty="0" err="1">
                <a:solidFill>
                  <a:srgbClr val="7030A0"/>
                </a:solidFill>
                <a:latin typeface="Arial Black" panose="020B0A04020102020204" pitchFamily="34" charset="0"/>
              </a:rPr>
              <a:t>Stack</a:t>
            </a:r>
            <a:r>
              <a:rPr lang="es-ES" sz="2400" dirty="0">
                <a:solidFill>
                  <a:srgbClr val="7030A0"/>
                </a:solidFill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CB75403-5831-8FF6-ECE9-A5633AFC4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851" y="1503855"/>
            <a:ext cx="5400040" cy="17653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ECC9B0D-536F-A9A1-374D-6B4A9BBAB6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0733" y="1503855"/>
            <a:ext cx="5036073" cy="237107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50C4A46-E316-7865-E4EE-DC7F4D5837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5545" y="3907737"/>
            <a:ext cx="4964691" cy="222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06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7E1D53C-F04D-5443-E55D-51A3C5022E34}"/>
              </a:ext>
            </a:extLst>
          </p:cNvPr>
          <p:cNvSpPr txBox="1"/>
          <p:nvPr/>
        </p:nvSpPr>
        <p:spPr>
          <a:xfrm>
            <a:off x="246135" y="964514"/>
            <a:ext cx="11603513" cy="5593647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0" lvl="3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endParaRPr lang="es-E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lvl="3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Logré crear y explicar una aplicación Full-</a:t>
            </a:r>
            <a:r>
              <a:rPr lang="es-E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desde 0, con alto grado de detalle.</a:t>
            </a:r>
          </a:p>
          <a:p>
            <a:pPr marL="1714500" lvl="3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Cubrí aspectos superficiales adicionales al tema central: CI/CD, </a:t>
            </a:r>
            <a:r>
              <a:rPr lang="es-E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DevOp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seguridad, etc.</a:t>
            </a:r>
          </a:p>
          <a:p>
            <a:pPr marL="1714500" lvl="3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 adquirido conocimientos transversales y técnicos.</a:t>
            </a:r>
          </a:p>
          <a:p>
            <a:pPr marL="1714500" lvl="3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 crecido en mi área laboral (ascensos).</a:t>
            </a:r>
          </a:p>
          <a:p>
            <a:pPr marL="1714500" lvl="3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Existen publicaciones en mi repo GitHub público, consecuencia de este TFM.</a:t>
            </a:r>
          </a:p>
          <a:p>
            <a:pPr marL="1714500" lvl="3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realiza un aporte a la docencia de la UPCT (másteres de la ETSIT). 						</a:t>
            </a: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endParaRPr lang="es-E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endParaRPr lang="es-E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					</a:t>
            </a: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endParaRPr lang="es-E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65F48F5-2467-B1AE-A415-CC0EB7136F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35" y="5573795"/>
            <a:ext cx="1126490" cy="1129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F2D05CD-031F-D9DE-AEB7-8E0E6A676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583" y="5573795"/>
            <a:ext cx="102806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94213ED-CF4E-781F-6274-9D11084DF3B9}"/>
              </a:ext>
            </a:extLst>
          </p:cNvPr>
          <p:cNvSpPr txBox="1">
            <a:spLocks/>
          </p:cNvSpPr>
          <p:nvPr/>
        </p:nvSpPr>
        <p:spPr>
          <a:xfrm>
            <a:off x="1225485" y="0"/>
            <a:ext cx="9144000" cy="722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>
                <a:solidFill>
                  <a:srgbClr val="7030A0"/>
                </a:solidFill>
                <a:latin typeface="Arial Black" panose="020B0A04020102020204" pitchFamily="34" charset="0"/>
              </a:rPr>
              <a:t>7. Conclusiones.</a:t>
            </a:r>
          </a:p>
        </p:txBody>
      </p:sp>
    </p:spTree>
    <p:extLst>
      <p:ext uri="{BB962C8B-B14F-4D97-AF65-F5344CB8AC3E}">
        <p14:creationId xmlns:p14="http://schemas.microsoft.com/office/powerpoint/2010/main" val="3672612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800BFF5E-9CF7-2CA6-FB20-2E997CF86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605" y="545238"/>
            <a:ext cx="8390789" cy="277541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F27AAA-8C57-BA58-56C0-D63F32158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928" y="3733040"/>
            <a:ext cx="11114084" cy="1004065"/>
          </a:xfrm>
        </p:spPr>
        <p:txBody>
          <a:bodyPr>
            <a:normAutofit fontScale="90000"/>
          </a:bodyPr>
          <a:lstStyle/>
          <a:p>
            <a:br>
              <a:rPr lang="es-ES" sz="3200" dirty="0">
                <a:latin typeface="Arial Black" panose="020B0A04020102020204" pitchFamily="34" charset="0"/>
              </a:rPr>
            </a:br>
            <a:br>
              <a:rPr lang="es-ES" sz="3200" dirty="0">
                <a:latin typeface="Arial Black" panose="020B0A04020102020204" pitchFamily="34" charset="0"/>
              </a:rPr>
            </a:br>
            <a:r>
              <a:rPr lang="es-ES" sz="49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GRACIAS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65F48F5-2467-B1AE-A415-CC0EB7136F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76" y="5549041"/>
            <a:ext cx="1126490" cy="1129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F2D05CD-031F-D9DE-AEB7-8E0E6A6766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3959" y="5549041"/>
            <a:ext cx="102806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B657B6C3-657E-632C-6A87-8A09EEC2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10988" y="76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5CAD1E3-A25E-34C2-063F-7A51C4D8309F}"/>
              </a:ext>
            </a:extLst>
          </p:cNvPr>
          <p:cNvSpPr txBox="1"/>
          <p:nvPr/>
        </p:nvSpPr>
        <p:spPr>
          <a:xfrm>
            <a:off x="4275043" y="5048054"/>
            <a:ext cx="385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JUAN ANTONIO TORA CANOVAS</a:t>
            </a:r>
          </a:p>
        </p:txBody>
      </p:sp>
    </p:spTree>
    <p:extLst>
      <p:ext uri="{BB962C8B-B14F-4D97-AF65-F5344CB8AC3E}">
        <p14:creationId xmlns:p14="http://schemas.microsoft.com/office/powerpoint/2010/main" val="25861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27AAA-8C57-BA58-56C0-D63F32158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4963" y="1871997"/>
            <a:ext cx="9175437" cy="4421170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es-ES" dirty="0">
                <a:solidFill>
                  <a:srgbClr val="7030A0"/>
                </a:solidFill>
                <a:latin typeface="Arial Black" panose="020B0A04020102020204" pitchFamily="34" charset="0"/>
              </a:rPr>
              <a:t>¿Qué vamos a tratar?</a:t>
            </a:r>
            <a:br>
              <a:rPr lang="es-ES" dirty="0"/>
            </a:br>
            <a:br>
              <a:rPr lang="es-ES" dirty="0"/>
            </a:br>
            <a:r>
              <a:rPr lang="es-ES" sz="1600" dirty="0">
                <a:latin typeface="Arial Black" panose="020B0A04020102020204" pitchFamily="34" charset="0"/>
              </a:rPr>
              <a:t>          </a:t>
            </a:r>
            <a:r>
              <a:rPr lang="es-ES" sz="2200" dirty="0">
                <a:latin typeface="Arial Black" panose="020B0A04020102020204" pitchFamily="34" charset="0"/>
              </a:rPr>
              <a:t>1) Introducción y motivaciones del proyecto.</a:t>
            </a:r>
            <a:br>
              <a:rPr lang="es-ES" sz="2200" dirty="0">
                <a:latin typeface="Arial Black" panose="020B0A04020102020204" pitchFamily="34" charset="0"/>
              </a:rPr>
            </a:br>
            <a:r>
              <a:rPr lang="es-ES" sz="2200" dirty="0">
                <a:latin typeface="Arial Black" panose="020B0A04020102020204" pitchFamily="34" charset="0"/>
              </a:rPr>
              <a:t>	</a:t>
            </a:r>
            <a:br>
              <a:rPr lang="es-ES" sz="2200" dirty="0">
                <a:latin typeface="Arial Black" panose="020B0A04020102020204" pitchFamily="34" charset="0"/>
              </a:rPr>
            </a:br>
            <a:r>
              <a:rPr lang="es-ES" sz="2200" dirty="0">
                <a:latin typeface="Arial Black" panose="020B0A04020102020204" pitchFamily="34" charset="0"/>
              </a:rPr>
              <a:t>       2) Herramientas utilizadas.</a:t>
            </a:r>
            <a:br>
              <a:rPr lang="es-ES" sz="2200" dirty="0">
                <a:latin typeface="Arial Black" panose="020B0A04020102020204" pitchFamily="34" charset="0"/>
              </a:rPr>
            </a:br>
            <a:br>
              <a:rPr lang="es-ES" sz="2200" dirty="0">
                <a:latin typeface="Arial Black" panose="020B0A04020102020204" pitchFamily="34" charset="0"/>
              </a:rPr>
            </a:br>
            <a:r>
              <a:rPr lang="es-ES" sz="2200" dirty="0">
                <a:latin typeface="Arial Black" panose="020B0A04020102020204" pitchFamily="34" charset="0"/>
              </a:rPr>
              <a:t>       3) Instalación y configuración del entorno de trabajo.</a:t>
            </a:r>
            <a:br>
              <a:rPr lang="es-ES" sz="2200" dirty="0">
                <a:latin typeface="Arial Black" panose="020B0A04020102020204" pitchFamily="34" charset="0"/>
              </a:rPr>
            </a:br>
            <a:br>
              <a:rPr lang="es-ES" sz="2200" dirty="0">
                <a:latin typeface="Arial Black" panose="020B0A04020102020204" pitchFamily="34" charset="0"/>
              </a:rPr>
            </a:br>
            <a:r>
              <a:rPr lang="es-ES" sz="2200" dirty="0">
                <a:latin typeface="Arial Black" panose="020B0A04020102020204" pitchFamily="34" charset="0"/>
              </a:rPr>
              <a:t>       4) Desarrollo del tutorial Back-</a:t>
            </a:r>
            <a:r>
              <a:rPr lang="es-ES" sz="2200" dirty="0" err="1">
                <a:latin typeface="Arial Black" panose="020B0A04020102020204" pitchFamily="34" charset="0"/>
              </a:rPr>
              <a:t>End</a:t>
            </a:r>
            <a:r>
              <a:rPr lang="es-ES" sz="2200" dirty="0">
                <a:latin typeface="Arial Black" panose="020B0A04020102020204" pitchFamily="34" charset="0"/>
              </a:rPr>
              <a:t>.</a:t>
            </a:r>
            <a:br>
              <a:rPr lang="es-ES" sz="2200" dirty="0">
                <a:latin typeface="Arial Black" panose="020B0A04020102020204" pitchFamily="34" charset="0"/>
              </a:rPr>
            </a:br>
            <a:br>
              <a:rPr lang="es-ES" sz="2200" dirty="0">
                <a:latin typeface="Arial Black" panose="020B0A04020102020204" pitchFamily="34" charset="0"/>
              </a:rPr>
            </a:br>
            <a:r>
              <a:rPr lang="es-ES" sz="2200" dirty="0">
                <a:latin typeface="Arial Black" panose="020B0A04020102020204" pitchFamily="34" charset="0"/>
              </a:rPr>
              <a:t>       5) Desarrollo del tutorial Front-</a:t>
            </a:r>
            <a:r>
              <a:rPr lang="es-ES" sz="2200" dirty="0" err="1">
                <a:latin typeface="Arial Black" panose="020B0A04020102020204" pitchFamily="34" charset="0"/>
              </a:rPr>
              <a:t>End</a:t>
            </a:r>
            <a:r>
              <a:rPr lang="es-ES" sz="2200" dirty="0">
                <a:latin typeface="Arial Black" panose="020B0A04020102020204" pitchFamily="34" charset="0"/>
              </a:rPr>
              <a:t>.</a:t>
            </a:r>
            <a:br>
              <a:rPr lang="es-ES" sz="2200" dirty="0">
                <a:latin typeface="Arial Black" panose="020B0A04020102020204" pitchFamily="34" charset="0"/>
              </a:rPr>
            </a:br>
            <a:br>
              <a:rPr lang="es-ES" sz="2200" dirty="0">
                <a:latin typeface="Arial Black" panose="020B0A04020102020204" pitchFamily="34" charset="0"/>
              </a:rPr>
            </a:br>
            <a:r>
              <a:rPr lang="es-ES" sz="2200" dirty="0">
                <a:latin typeface="Arial Black" panose="020B0A04020102020204" pitchFamily="34" charset="0"/>
              </a:rPr>
              <a:t>       6) Desarrollo del tutorial Full-</a:t>
            </a:r>
            <a:r>
              <a:rPr lang="es-ES" sz="2200" dirty="0" err="1">
                <a:latin typeface="Arial Black" panose="020B0A04020102020204" pitchFamily="34" charset="0"/>
              </a:rPr>
              <a:t>Stack</a:t>
            </a:r>
            <a:r>
              <a:rPr lang="es-ES" sz="2200" dirty="0">
                <a:latin typeface="Arial Black" panose="020B0A04020102020204" pitchFamily="34" charset="0"/>
              </a:rPr>
              <a:t>.</a:t>
            </a:r>
            <a:br>
              <a:rPr lang="es-ES" sz="2200" dirty="0">
                <a:latin typeface="Arial Black" panose="020B0A04020102020204" pitchFamily="34" charset="0"/>
              </a:rPr>
            </a:br>
            <a:br>
              <a:rPr lang="es-ES" sz="2200" dirty="0">
                <a:latin typeface="Arial Black" panose="020B0A04020102020204" pitchFamily="34" charset="0"/>
              </a:rPr>
            </a:br>
            <a:r>
              <a:rPr lang="es-ES" sz="2200" dirty="0">
                <a:latin typeface="Arial Black" panose="020B0A04020102020204" pitchFamily="34" charset="0"/>
              </a:rPr>
              <a:t>       7) Conclusiones.</a:t>
            </a:r>
            <a:br>
              <a:rPr lang="es-ES" sz="2200" dirty="0">
                <a:latin typeface="Arial Black" panose="020B0A04020102020204" pitchFamily="34" charset="0"/>
              </a:rPr>
            </a:br>
            <a:br>
              <a:rPr lang="es-ES" sz="2200" dirty="0">
                <a:latin typeface="Arial Black" panose="020B0A04020102020204" pitchFamily="34" charset="0"/>
              </a:rPr>
            </a:br>
            <a:endParaRPr lang="es-ES" sz="2200" dirty="0">
              <a:latin typeface="Arial Black" panose="020B0A040201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65F48F5-2467-B1AE-A415-CC0EB7136F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73" y="5318657"/>
            <a:ext cx="1126490" cy="1129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F2D05CD-031F-D9DE-AEB7-8E0E6A676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950" y="5479527"/>
            <a:ext cx="102806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8168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27AAA-8C57-BA58-56C0-D63F32158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3162" y="197963"/>
            <a:ext cx="9144000" cy="528917"/>
          </a:xfrm>
        </p:spPr>
        <p:txBody>
          <a:bodyPr>
            <a:normAutofit fontScale="90000"/>
          </a:bodyPr>
          <a:lstStyle/>
          <a:p>
            <a:br>
              <a:rPr lang="es-ES" sz="3600" dirty="0">
                <a:solidFill>
                  <a:srgbClr val="7030A0"/>
                </a:solidFill>
                <a:latin typeface="Arial Black" panose="020B0A04020102020204" pitchFamily="34" charset="0"/>
              </a:rPr>
            </a:br>
            <a:r>
              <a:rPr lang="es-ES" sz="2700" dirty="0">
                <a:solidFill>
                  <a:srgbClr val="7030A0"/>
                </a:solidFill>
                <a:latin typeface="Arial Black" panose="020B0A04020102020204" pitchFamily="34" charset="0"/>
              </a:rPr>
              <a:t>1. Introducción y motivación del proyecto.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7E1D53C-F04D-5443-E55D-51A3C5022E34}"/>
              </a:ext>
            </a:extLst>
          </p:cNvPr>
          <p:cNvSpPr txBox="1"/>
          <p:nvPr/>
        </p:nvSpPr>
        <p:spPr>
          <a:xfrm>
            <a:off x="246135" y="919691"/>
            <a:ext cx="11603513" cy="5618589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0" lvl="3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cubre la necesidad de agrupar en un mismo lugar conceptos avanzados, un tutorial </a:t>
            </a:r>
            <a:r>
              <a:rPr lang="es-E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FullStack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completo y con metodología </a:t>
            </a:r>
            <a:r>
              <a:rPr lang="es-E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Smooth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0" lvl="3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 mejores tecnologías y más actuales. </a:t>
            </a:r>
          </a:p>
          <a:p>
            <a:pPr marL="1714500" lvl="3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Montaje</a:t>
            </a:r>
            <a:r>
              <a:rPr lang="es-E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desde cero: 100% guiado, rápido, máximo nivel de detalle.</a:t>
            </a:r>
          </a:p>
          <a:p>
            <a:pPr marL="1714500" lvl="3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Dirigido a alumnos con conocimientos básicos de Java y nulos de Angular.</a:t>
            </a:r>
          </a:p>
          <a:p>
            <a:pPr marL="1714500" lvl="3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Otras herramientas</a:t>
            </a:r>
            <a:r>
              <a:rPr lang="es-E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DevOp</a:t>
            </a:r>
            <a:r>
              <a:rPr lang="es-E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CI/CD, …</a:t>
            </a:r>
          </a:p>
          <a:p>
            <a:pPr lvl="3">
              <a:lnSpc>
                <a:spcPct val="115000"/>
              </a:lnSpc>
              <a:spcAft>
                <a:spcPts val="1000"/>
              </a:spcAft>
            </a:pPr>
            <a:r>
              <a:rPr lang="es-ES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s-E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s-E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endParaRPr lang="es-ES" b="1" i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endParaRPr lang="es-ES" b="1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s-E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endParaRPr lang="es-ES" b="1" i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65F48F5-2467-B1AE-A415-CC0EB7136F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35" y="5573795"/>
            <a:ext cx="1126490" cy="1129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F2D05CD-031F-D9DE-AEB7-8E0E6A676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583" y="5573795"/>
            <a:ext cx="102806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187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7E1D53C-F04D-5443-E55D-51A3C5022E34}"/>
              </a:ext>
            </a:extLst>
          </p:cNvPr>
          <p:cNvSpPr txBox="1"/>
          <p:nvPr/>
        </p:nvSpPr>
        <p:spPr>
          <a:xfrm>
            <a:off x="246135" y="919691"/>
            <a:ext cx="11603513" cy="5593647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0" lvl="3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s-E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Lenguaje para el desarrollo Back-</a:t>
            </a:r>
            <a:r>
              <a:rPr lang="es-ES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s-E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Java 11.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· </a:t>
            </a:r>
            <a:r>
              <a:rPr lang="es-E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Mejora de seguridad y soporte extendido de versión.</a:t>
            </a:r>
          </a:p>
          <a:p>
            <a:pPr marL="1714500" lvl="3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s-E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 el Entorno de Desarrollo Integrado (IDE): Visual Studio </a:t>
            </a:r>
            <a:r>
              <a:rPr lang="es-ES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s-E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· </a:t>
            </a:r>
            <a:r>
              <a:rPr lang="es-E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Razones objetivas: mejor soporte, más ligero, simplicidad, preferencia personal.</a:t>
            </a:r>
            <a:endParaRPr lang="es-ES" sz="20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lvl="3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s-E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Framework Front-</a:t>
            </a:r>
            <a:r>
              <a:rPr lang="es-E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s-E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Angular. </a:t>
            </a:r>
            <a:endParaRPr lang="es-ES" sz="20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· Lenguajes y librerías: </a:t>
            </a:r>
            <a:r>
              <a:rPr lang="es-ES" sz="20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s-E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0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s-E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HTML, CSS, Bootstrap4 y Angular 			Material.</a:t>
            </a:r>
          </a:p>
          <a:p>
            <a:pPr marL="1714500" lvl="3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s-E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Framework Back-</a:t>
            </a:r>
            <a:r>
              <a:rPr lang="es-ES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s-E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Spring </a:t>
            </a:r>
            <a:r>
              <a:rPr lang="es-ES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Boot</a:t>
            </a:r>
            <a:r>
              <a:rPr lang="es-E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· </a:t>
            </a:r>
            <a:r>
              <a:rPr lang="es-E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Muy utilizado, simplicidad en configuraciones respecto a Spring.</a:t>
            </a:r>
            <a:endParaRPr lang="es-ES" sz="20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lvl="3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s-E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Gestión de dependencias Back-</a:t>
            </a:r>
            <a:r>
              <a:rPr lang="es-E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s-E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es-E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0" lvl="3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s-E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 REST: 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Tomcat - cliente </a:t>
            </a:r>
            <a:r>
              <a:rPr lang="es-E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InsomniaCore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3">
              <a:lnSpc>
                <a:spcPct val="115000"/>
              </a:lnSpc>
              <a:spcAft>
                <a:spcPts val="1000"/>
              </a:spcAft>
            </a:pPr>
            <a:endParaRPr lang="es-ES" sz="20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65F48F5-2467-B1AE-A415-CC0EB7136F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35" y="5573795"/>
            <a:ext cx="1126490" cy="1129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F2D05CD-031F-D9DE-AEB7-8E0E6A676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583" y="5573795"/>
            <a:ext cx="102806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65EEFD2A-CE0E-64CA-4968-B242C4EE312B}"/>
              </a:ext>
            </a:extLst>
          </p:cNvPr>
          <p:cNvSpPr txBox="1">
            <a:spLocks/>
          </p:cNvSpPr>
          <p:nvPr/>
        </p:nvSpPr>
        <p:spPr>
          <a:xfrm>
            <a:off x="1225485" y="0"/>
            <a:ext cx="9144000" cy="722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>
                <a:solidFill>
                  <a:srgbClr val="7030A0"/>
                </a:solidFill>
                <a:latin typeface="Arial Black" panose="020B0A04020102020204" pitchFamily="34" charset="0"/>
              </a:rPr>
              <a:t>2. Herramientas utilizadas.</a:t>
            </a:r>
            <a:endParaRPr lang="es-ES" sz="2400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64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7E1D53C-F04D-5443-E55D-51A3C5022E34}"/>
              </a:ext>
            </a:extLst>
          </p:cNvPr>
          <p:cNvSpPr txBox="1"/>
          <p:nvPr/>
        </p:nvSpPr>
        <p:spPr>
          <a:xfrm>
            <a:off x="246135" y="919691"/>
            <a:ext cx="11603513" cy="5742919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0" lvl="3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s-ES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Compilador Java con Open JDK 11.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s-E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Descargar ejecutable para Windows.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s-E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Colocar configuraciones típicas al instalarlo + poner variable de entorno.</a:t>
            </a:r>
            <a:endParaRPr lang="es-ES" sz="2000" b="1" i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lvl="3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s-ES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 Visual Studio </a:t>
            </a:r>
            <a:r>
              <a:rPr lang="es-ES" sz="2000" b="1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s-ES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· Descargar e instalar IDE de la web oficial.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· Los 4 </a:t>
            </a:r>
            <a:r>
              <a:rPr lang="es-E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pluggins</a:t>
            </a:r>
            <a:r>
              <a:rPr lang="es-E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del IDE imprescindibles son: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s-E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Spring </a:t>
            </a:r>
            <a:r>
              <a:rPr lang="es-ES" sz="2400" b="1" dirty="0" err="1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Boot</a:t>
            </a:r>
            <a:r>
              <a:rPr lang="es-E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b="1" dirty="0" err="1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Extension</a:t>
            </a:r>
            <a:r>
              <a:rPr lang="es-E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Pack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s-E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s-E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CSS </a:t>
            </a:r>
            <a:r>
              <a:rPr lang="es-ES" sz="24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endParaRPr lang="es-ES" sz="24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2400" b="1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s-ES" sz="24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Extension</a:t>
            </a:r>
            <a:r>
              <a:rPr lang="es-ES" sz="2400" b="1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Pack </a:t>
            </a:r>
            <a:r>
              <a:rPr lang="es-ES" sz="24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sz="2400" b="1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Java.</a:t>
            </a:r>
            <a:r>
              <a:rPr lang="es-E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					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65F48F5-2467-B1AE-A415-CC0EB7136F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35" y="5573795"/>
            <a:ext cx="1126490" cy="1129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F2D05CD-031F-D9DE-AEB7-8E0E6A676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583" y="5573795"/>
            <a:ext cx="102806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94213ED-CF4E-781F-6274-9D11084DF3B9}"/>
              </a:ext>
            </a:extLst>
          </p:cNvPr>
          <p:cNvSpPr txBox="1">
            <a:spLocks/>
          </p:cNvSpPr>
          <p:nvPr/>
        </p:nvSpPr>
        <p:spPr>
          <a:xfrm>
            <a:off x="1225485" y="0"/>
            <a:ext cx="9144000" cy="722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>
                <a:solidFill>
                  <a:srgbClr val="7030A0"/>
                </a:solidFill>
                <a:latin typeface="Arial Black" panose="020B0A04020102020204" pitchFamily="34" charset="0"/>
              </a:rPr>
              <a:t>3. Instalación y configuración del entorno de trabajo.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91A29BE-CE11-0926-BAFD-BC96178BBC5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76357" y="2436958"/>
            <a:ext cx="2386255" cy="969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D338D30-6CDA-CC22-9789-4A2D154685E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92610" y="4863468"/>
            <a:ext cx="2386255" cy="8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AC98D30-27C1-8402-C9E4-0C8CE454198C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51032" y="766991"/>
            <a:ext cx="2845636" cy="1268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2F4C62A4-DD6D-02E4-D883-2DEBB17608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054854"/>
              </p:ext>
            </p:extLst>
          </p:nvPr>
        </p:nvGraphicFramePr>
        <p:xfrm>
          <a:off x="9956741" y="848061"/>
          <a:ext cx="1768809" cy="11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6935168" imgH="5409524" progId="PBrush">
                  <p:embed/>
                </p:oleObj>
              </mc:Choice>
              <mc:Fallback>
                <p:oleObj r:id="rId8" imgW="6935168" imgH="5409524" progId="PBrush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AE56CB16-EF60-4F58-1C78-C734E61DE7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6741" y="848061"/>
                        <a:ext cx="1768809" cy="1149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Imagen 10">
            <a:extLst>
              <a:ext uri="{FF2B5EF4-FFF2-40B4-BE49-F238E27FC236}">
                <a16:creationId xmlns:a16="http://schemas.microsoft.com/office/drawing/2014/main" id="{4B36742C-EC9A-478E-B42E-AC28A851BFE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802738" y="4377461"/>
            <a:ext cx="3018845" cy="1632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1026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7E1D53C-F04D-5443-E55D-51A3C5022E34}"/>
              </a:ext>
            </a:extLst>
          </p:cNvPr>
          <p:cNvSpPr txBox="1"/>
          <p:nvPr/>
        </p:nvSpPr>
        <p:spPr>
          <a:xfrm>
            <a:off x="246135" y="919691"/>
            <a:ext cx="11603513" cy="5478744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0" lvl="3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s-ES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Proyecto Back-</a:t>
            </a:r>
            <a:r>
              <a:rPr lang="es-ES" sz="2000" b="1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s-ES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prefabricado, con Maven.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s-E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s-E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Configurar descargar de “Spring </a:t>
            </a:r>
            <a:r>
              <a:rPr lang="es-E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Initializr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”.						</a:t>
            </a:r>
            <a:r>
              <a:rPr lang="es-E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Descomprimir la descarga.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s-E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Las 4 dependencias clave: 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s-ES" sz="20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Spring </a:t>
            </a:r>
            <a:r>
              <a:rPr lang="es-ES" sz="2000" u="sng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Boot</a:t>
            </a:r>
            <a:r>
              <a:rPr lang="es-ES" sz="20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Starter Web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// 	</a:t>
            </a:r>
            <a:r>
              <a:rPr lang="es-ES" sz="20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Spring </a:t>
            </a:r>
            <a:r>
              <a:rPr lang="es-ES" sz="2000" u="sng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Boot</a:t>
            </a:r>
            <a:r>
              <a:rPr lang="es-ES" sz="20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Dev Tools 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s-ES" sz="20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H2 </a:t>
            </a:r>
            <a:r>
              <a:rPr lang="es-ES" sz="2000" u="sng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// 	</a:t>
            </a:r>
            <a:r>
              <a:rPr lang="es-ES" sz="20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Spring </a:t>
            </a:r>
            <a:r>
              <a:rPr lang="es-ES" sz="2000" u="sng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Boot</a:t>
            </a:r>
            <a:r>
              <a:rPr lang="es-ES" sz="20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Starter Data JPA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s-E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s-E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s-E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							</a:t>
            </a:r>
            <a:r>
              <a:rPr lang="es-ES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s-E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65F48F5-2467-B1AE-A415-CC0EB7136F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35" y="5573795"/>
            <a:ext cx="1126490" cy="1129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F2D05CD-031F-D9DE-AEB7-8E0E6A676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583" y="5573795"/>
            <a:ext cx="102806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94213ED-CF4E-781F-6274-9D11084DF3B9}"/>
              </a:ext>
            </a:extLst>
          </p:cNvPr>
          <p:cNvSpPr txBox="1">
            <a:spLocks/>
          </p:cNvSpPr>
          <p:nvPr/>
        </p:nvSpPr>
        <p:spPr>
          <a:xfrm>
            <a:off x="1225485" y="0"/>
            <a:ext cx="9144000" cy="722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>
                <a:solidFill>
                  <a:srgbClr val="7030A0"/>
                </a:solidFill>
                <a:latin typeface="Arial Black" panose="020B0A04020102020204" pitchFamily="34" charset="0"/>
              </a:rPr>
              <a:t>3. Instalación y configuración del entorno de trabajo.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EDC27E8-8B24-FE91-6C11-2CA2AD67C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4502" y="4472878"/>
            <a:ext cx="3049615" cy="159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9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7E1D53C-F04D-5443-E55D-51A3C5022E34}"/>
              </a:ext>
            </a:extLst>
          </p:cNvPr>
          <p:cNvSpPr txBox="1"/>
          <p:nvPr/>
        </p:nvSpPr>
        <p:spPr>
          <a:xfrm>
            <a:off x="246135" y="919691"/>
            <a:ext cx="11603513" cy="5478744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828800" lvl="3" indent="-4572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s-ES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Gestor de paquetes Maven en Windows.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s-E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 requerido para el proyecto (</a:t>
            </a:r>
            <a:r>
              <a:rPr lang="es-E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adicional).</a:t>
            </a:r>
            <a:endParaRPr lang="es-ES" sz="2000" b="1" i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3" indent="-4572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s-ES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Cliente HTTP: </a:t>
            </a:r>
            <a:r>
              <a:rPr lang="es-ES" sz="2400" b="1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Insomnia</a:t>
            </a:r>
            <a:r>
              <a:rPr lang="es-ES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Core.</a:t>
            </a:r>
          </a:p>
          <a:p>
            <a:pPr lvl="3">
              <a:lnSpc>
                <a:spcPct val="115000"/>
              </a:lnSpc>
              <a:spcAft>
                <a:spcPts val="1000"/>
              </a:spcAft>
            </a:pPr>
            <a:r>
              <a:rPr lang="es-ES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Descarga desde web oficial e instalarlo.</a:t>
            </a:r>
            <a:endParaRPr lang="es-ES" sz="2000" b="1" i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3" indent="-4572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s-ES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Angular.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Instalar NODE (LTS más nuevo): paquete “</a:t>
            </a:r>
            <a:r>
              <a:rPr lang="es-E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· CMD: Instalar (usando “</a:t>
            </a:r>
            <a:r>
              <a:rPr lang="es-E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”) el cliente “@angular/</a:t>
            </a:r>
            <a:r>
              <a:rPr lang="es-E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· CMD: Crear nuevo proyecto </a:t>
            </a:r>
            <a:r>
              <a:rPr lang="es-E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Anguar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 comando </a:t>
            </a:r>
            <a:r>
              <a:rPr lang="es-E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“ng new 						  [</a:t>
            </a:r>
            <a:r>
              <a:rPr lang="es-ES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nombreNuevoProyecto</a:t>
            </a:r>
            <a:r>
              <a:rPr lang="es-E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]”</a:t>
            </a: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· CMD: con NG crearemos componentes/servicios y levantaremos servidor.							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65F48F5-2467-B1AE-A415-CC0EB7136F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35" y="5573795"/>
            <a:ext cx="1126490" cy="1129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F2D05CD-031F-D9DE-AEB7-8E0E6A676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583" y="5573795"/>
            <a:ext cx="102806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94213ED-CF4E-781F-6274-9D11084DF3B9}"/>
              </a:ext>
            </a:extLst>
          </p:cNvPr>
          <p:cNvSpPr txBox="1">
            <a:spLocks/>
          </p:cNvSpPr>
          <p:nvPr/>
        </p:nvSpPr>
        <p:spPr>
          <a:xfrm>
            <a:off x="1225485" y="0"/>
            <a:ext cx="9144000" cy="722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>
                <a:solidFill>
                  <a:srgbClr val="7030A0"/>
                </a:solidFill>
                <a:latin typeface="Arial Black" panose="020B0A04020102020204" pitchFamily="34" charset="0"/>
              </a:rPr>
              <a:t>3. Instalación y configuración del entorno de trabajo.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8BD63AF-3586-3410-9A94-365FAFF41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1515" y="2161179"/>
            <a:ext cx="1596905" cy="42993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95799A5-28D9-EFFD-2069-5DBEF22D98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7622" y="4553986"/>
            <a:ext cx="789868" cy="83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26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7E1D53C-F04D-5443-E55D-51A3C5022E34}"/>
              </a:ext>
            </a:extLst>
          </p:cNvPr>
          <p:cNvSpPr txBox="1"/>
          <p:nvPr/>
        </p:nvSpPr>
        <p:spPr>
          <a:xfrm>
            <a:off x="246135" y="919691"/>
            <a:ext cx="11603513" cy="556287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828800" lvl="3" indent="-4572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s-ES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1º) Configuración del servidor: </a:t>
            </a:r>
            <a:r>
              <a:rPr lang="es-ES" sz="2400" b="1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Jetty</a:t>
            </a:r>
            <a:r>
              <a:rPr lang="es-ES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vs Tomcat.</a:t>
            </a:r>
            <a:r>
              <a:rPr lang="es-E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s-E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Diferentes dependencias visualizadas según servidor elegido.</a:t>
            </a:r>
          </a:p>
          <a:p>
            <a:pPr marL="1828800" lvl="3" indent="-4572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endParaRPr lang="es-E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endParaRPr lang="es-E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endParaRPr lang="es-E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r>
              <a:rPr lang="es-E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· Configuración si cambiamos el servidor Tomcat por uno tipo </a:t>
            </a:r>
            <a:r>
              <a:rPr lang="es-E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Jetty</a:t>
            </a:r>
            <a:r>
              <a:rPr lang="es-E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			</a:t>
            </a: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endParaRPr lang="es-E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endParaRPr lang="es-E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65F48F5-2467-B1AE-A415-CC0EB7136F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35" y="5573795"/>
            <a:ext cx="1126490" cy="1129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F2D05CD-031F-D9DE-AEB7-8E0E6A676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583" y="5573795"/>
            <a:ext cx="102806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94213ED-CF4E-781F-6274-9D11084DF3B9}"/>
              </a:ext>
            </a:extLst>
          </p:cNvPr>
          <p:cNvSpPr txBox="1">
            <a:spLocks/>
          </p:cNvSpPr>
          <p:nvPr/>
        </p:nvSpPr>
        <p:spPr>
          <a:xfrm>
            <a:off x="1225485" y="0"/>
            <a:ext cx="9144000" cy="722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>
                <a:solidFill>
                  <a:srgbClr val="7030A0"/>
                </a:solidFill>
                <a:latin typeface="Arial Black" panose="020B0A04020102020204" pitchFamily="34" charset="0"/>
              </a:rPr>
              <a:t>4. Tutorial Back-</a:t>
            </a:r>
            <a:r>
              <a:rPr lang="es-ES" sz="2400" dirty="0" err="1">
                <a:solidFill>
                  <a:srgbClr val="7030A0"/>
                </a:solidFill>
                <a:latin typeface="Arial Black" panose="020B0A04020102020204" pitchFamily="34" charset="0"/>
              </a:rPr>
              <a:t>End</a:t>
            </a:r>
            <a:r>
              <a:rPr lang="es-ES" sz="2400" dirty="0">
                <a:solidFill>
                  <a:srgbClr val="7030A0"/>
                </a:solidFill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4D96CAC-8871-D28E-5C7E-B3B93E04ED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3044" y="2304653"/>
            <a:ext cx="1994847" cy="125541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BD97925-E873-A7FA-6B3E-D148A4EB7F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182" y="2304653"/>
            <a:ext cx="1779245" cy="125541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E37B430-3A26-9F90-D6E1-E67728E17A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5388" y="4595725"/>
            <a:ext cx="2836924" cy="154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74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7E1D53C-F04D-5443-E55D-51A3C5022E34}"/>
              </a:ext>
            </a:extLst>
          </p:cNvPr>
          <p:cNvSpPr txBox="1"/>
          <p:nvPr/>
        </p:nvSpPr>
        <p:spPr>
          <a:xfrm>
            <a:off x="246135" y="919691"/>
            <a:ext cx="11603513" cy="5721887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0" lvl="3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s-ES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2º) Creación de las 4 consultas CRUD en el cliente </a:t>
            </a:r>
            <a:r>
              <a:rPr lang="es-ES" sz="2000" b="1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InsomniaCore</a:t>
            </a:r>
            <a:r>
              <a:rPr lang="es-ES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· I/O de cada llamada REST.</a:t>
            </a: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endParaRPr lang="es-E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115000"/>
              </a:lnSpc>
              <a:spcAft>
                <a:spcPts val="1000"/>
              </a:spcAft>
            </a:pPr>
            <a:endParaRPr lang="es-ES" sz="20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115000"/>
              </a:lnSpc>
              <a:spcAft>
                <a:spcPts val="1000"/>
              </a:spcAft>
            </a:pPr>
            <a:endParaRPr lang="es-ES" sz="20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115000"/>
              </a:lnSpc>
              <a:spcAft>
                <a:spcPts val="1000"/>
              </a:spcAft>
            </a:pPr>
            <a:endParaRPr lang="es-ES" sz="20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lvl="3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s-ES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3º) Creación de una arquitectura básica del proyecto </a:t>
            </a:r>
            <a:r>
              <a:rPr lang="es-ES" sz="2000" b="1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s-ES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· Persistencia: JPA + H2.</a:t>
            </a: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· Nuevos directorios.</a:t>
            </a: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· Presentación del código.	</a:t>
            </a: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· Etiquetas: @Controller, @Service, @Autowired, @Entity, etc.</a:t>
            </a:r>
          </a:p>
          <a:p>
            <a:pPr lvl="4">
              <a:lnSpc>
                <a:spcPct val="115000"/>
              </a:lnSpc>
              <a:spcAft>
                <a:spcPts val="1000"/>
              </a:spcAft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65F48F5-2467-B1AE-A415-CC0EB7136F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35" y="5573795"/>
            <a:ext cx="1126490" cy="1129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F2D05CD-031F-D9DE-AEB7-8E0E6A676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583" y="5573795"/>
            <a:ext cx="102806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94213ED-CF4E-781F-6274-9D11084DF3B9}"/>
              </a:ext>
            </a:extLst>
          </p:cNvPr>
          <p:cNvSpPr txBox="1">
            <a:spLocks/>
          </p:cNvSpPr>
          <p:nvPr/>
        </p:nvSpPr>
        <p:spPr>
          <a:xfrm>
            <a:off x="1225485" y="0"/>
            <a:ext cx="9144000" cy="722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>
                <a:solidFill>
                  <a:srgbClr val="7030A0"/>
                </a:solidFill>
                <a:latin typeface="Arial Black" panose="020B0A04020102020204" pitchFamily="34" charset="0"/>
              </a:rPr>
              <a:t>4. Tutorial Back-</a:t>
            </a:r>
            <a:r>
              <a:rPr lang="es-ES" sz="2400" dirty="0" err="1">
                <a:solidFill>
                  <a:srgbClr val="7030A0"/>
                </a:solidFill>
                <a:latin typeface="Arial Black" panose="020B0A04020102020204" pitchFamily="34" charset="0"/>
              </a:rPr>
              <a:t>End</a:t>
            </a:r>
            <a:r>
              <a:rPr lang="es-ES" sz="2400" dirty="0">
                <a:solidFill>
                  <a:srgbClr val="7030A0"/>
                </a:solidFill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E64BAA5-8F8E-00F9-3057-FFAA4C249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3145" y="1997049"/>
            <a:ext cx="3212260" cy="143195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7818FDA-8576-62F4-D9C0-0E6275DDD9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3916" y="2982949"/>
            <a:ext cx="1231138" cy="260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265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</TotalTime>
  <Words>1480</Words>
  <Application>Microsoft Office PowerPoint</Application>
  <PresentationFormat>Panorámica</PresentationFormat>
  <Paragraphs>202</Paragraphs>
  <Slides>19</Slides>
  <Notes>18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8" baseType="lpstr">
      <vt:lpstr>Algerian</vt:lpstr>
      <vt:lpstr>Arial</vt:lpstr>
      <vt:lpstr>Arial Black</vt:lpstr>
      <vt:lpstr>Calibri</vt:lpstr>
      <vt:lpstr>Calibri Light</vt:lpstr>
      <vt:lpstr>Times New Roman</vt:lpstr>
      <vt:lpstr>Wingdings</vt:lpstr>
      <vt:lpstr>Tema de Office</vt:lpstr>
      <vt:lpstr>PBrush</vt:lpstr>
      <vt:lpstr>        ESTUDIO  DE  DESARROLLO  DE  APP  WEB  CON  MAVEN,   JAVA  11  Y  SPRING  BOOT EN  VISUAL  STUDIO  CODE. </vt:lpstr>
      <vt:lpstr>¿Qué vamos a tratar?            1) Introducción y motivaciones del proyecto.          2) Herramientas utilizadas.         3) Instalación y configuración del entorno de trabajo.         4) Desarrollo del tutorial Back-End.         5) Desarrollo del tutorial Front-End.         6) Desarrollo del tutorial Full-Stack.         7) Conclusiones.  </vt:lpstr>
      <vt:lpstr> 1. Introducción y motivación del proyecto.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DE CÓMO DESARROLLAR PROFESIONALMENTE UNA APP WEB CON MAVEN, JAVA 11 Y SPRING BOOT EN VISUAL STUDIO CODE</dc:title>
  <dc:creator>Juan Antonio Tora Canovas</dc:creator>
  <cp:lastModifiedBy>Juan Antonio Tora Canovas</cp:lastModifiedBy>
  <cp:revision>33</cp:revision>
  <dcterms:created xsi:type="dcterms:W3CDTF">2023-01-29T10:37:27Z</dcterms:created>
  <dcterms:modified xsi:type="dcterms:W3CDTF">2023-06-10T17:12:20Z</dcterms:modified>
</cp:coreProperties>
</file>