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601200" cy="12801600" type="A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EE0"/>
    <a:srgbClr val="DEEAF0"/>
    <a:srgbClr val="E1E8ED"/>
    <a:srgbClr val="E1B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9" d="100"/>
          <a:sy n="59" d="100"/>
        </p:scale>
        <p:origin x="22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97D4F-C1D4-40DB-AF54-1B4E6BEA30D8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2A986-4A11-43BF-AB4B-72BCB62C9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09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1614-0FB9-40EE-B9E0-67D6E7A72D1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32-33D3-44B8-9DC7-99D63C74F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82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1614-0FB9-40EE-B9E0-67D6E7A72D1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32-33D3-44B8-9DC7-99D63C74F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7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1614-0FB9-40EE-B9E0-67D6E7A72D1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32-33D3-44B8-9DC7-99D63C74F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6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1614-0FB9-40EE-B9E0-67D6E7A72D1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32-33D3-44B8-9DC7-99D63C74F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7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1614-0FB9-40EE-B9E0-67D6E7A72D1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32-33D3-44B8-9DC7-99D63C74F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0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1614-0FB9-40EE-B9E0-67D6E7A72D1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32-33D3-44B8-9DC7-99D63C74F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1614-0FB9-40EE-B9E0-67D6E7A72D1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32-33D3-44B8-9DC7-99D63C74F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2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1614-0FB9-40EE-B9E0-67D6E7A72D1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32-33D3-44B8-9DC7-99D63C74F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9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1614-0FB9-40EE-B9E0-67D6E7A72D1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32-33D3-44B8-9DC7-99D63C74F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87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1614-0FB9-40EE-B9E0-67D6E7A72D1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32-33D3-44B8-9DC7-99D63C74F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3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1614-0FB9-40EE-B9E0-67D6E7A72D1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732-33D3-44B8-9DC7-99D63C74F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3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1614-0FB9-40EE-B9E0-67D6E7A72D1E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8732-33D3-44B8-9DC7-99D63C74F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22AFBE-09E2-43E3-BDCA-960C28E29FB9}"/>
              </a:ext>
            </a:extLst>
          </p:cNvPr>
          <p:cNvSpPr/>
          <p:nvPr/>
        </p:nvSpPr>
        <p:spPr>
          <a:xfrm>
            <a:off x="320976" y="20491"/>
            <a:ext cx="8959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TECHNOLOGY IN HEALTHCARE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022440-DF61-46CA-B862-7B362F344B80}"/>
              </a:ext>
            </a:extLst>
          </p:cNvPr>
          <p:cNvSpPr/>
          <p:nvPr/>
        </p:nvSpPr>
        <p:spPr>
          <a:xfrm>
            <a:off x="502321" y="835335"/>
            <a:ext cx="85965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3462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Very useful, but there are still some risks to be aware of!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DC79D-8C9A-4544-83A8-D449AD59AB22}"/>
              </a:ext>
            </a:extLst>
          </p:cNvPr>
          <p:cNvSpPr txBox="1"/>
          <p:nvPr/>
        </p:nvSpPr>
        <p:spPr>
          <a:xfrm>
            <a:off x="261328" y="1379759"/>
            <a:ext cx="287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Medical Imaging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BA425-2560-4BDF-A571-E80981D81F6A}"/>
              </a:ext>
            </a:extLst>
          </p:cNvPr>
          <p:cNvSpPr txBox="1"/>
          <p:nvPr/>
        </p:nvSpPr>
        <p:spPr>
          <a:xfrm>
            <a:off x="7008495" y="1251453"/>
            <a:ext cx="259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Patient Records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23499-90CF-4AAD-937B-03497A3E52FD}"/>
              </a:ext>
            </a:extLst>
          </p:cNvPr>
          <p:cNvSpPr txBox="1"/>
          <p:nvPr/>
        </p:nvSpPr>
        <p:spPr>
          <a:xfrm>
            <a:off x="7965200" y="7501025"/>
            <a:ext cx="151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3F8BC-507A-431D-B642-8147C11226CE}"/>
              </a:ext>
            </a:extLst>
          </p:cNvPr>
          <p:cNvSpPr txBox="1"/>
          <p:nvPr/>
        </p:nvSpPr>
        <p:spPr>
          <a:xfrm>
            <a:off x="291355" y="1806008"/>
            <a:ext cx="2909039" cy="1923604"/>
          </a:xfrm>
          <a:prstGeom prst="rect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  <a:effectLst>
            <a:softEdge rad="1270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500" b="1" dirty="0"/>
              <a:t>X-Rays: </a:t>
            </a:r>
            <a:r>
              <a:rPr lang="en-GB" sz="2500" dirty="0"/>
              <a:t>Bone structure scans. Takes around 10-15 minutes; results in 10 minutes.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123FE-8541-4735-8E92-ED75049B8A75}"/>
              </a:ext>
            </a:extLst>
          </p:cNvPr>
          <p:cNvSpPr txBox="1"/>
          <p:nvPr/>
        </p:nvSpPr>
        <p:spPr>
          <a:xfrm>
            <a:off x="2052377" y="3708927"/>
            <a:ext cx="2711299" cy="2015936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GB" sz="2500" b="1" dirty="0"/>
              <a:t>CT:</a:t>
            </a:r>
            <a:r>
              <a:rPr lang="en-GB" sz="2500" dirty="0"/>
              <a:t> Shows internal structures. </a:t>
            </a:r>
          </a:p>
          <a:p>
            <a:r>
              <a:rPr lang="en-GB" sz="2500" dirty="0"/>
              <a:t>Diagnoses blood flow problems, cancer, stroke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EFB01-7C70-4116-AC3B-F4B1559A6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" r="50371"/>
          <a:stretch/>
        </p:blipFill>
        <p:spPr>
          <a:xfrm>
            <a:off x="125635" y="3847477"/>
            <a:ext cx="1870373" cy="2308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23872-216A-4657-9106-01080ECD103E}"/>
              </a:ext>
            </a:extLst>
          </p:cNvPr>
          <p:cNvSpPr txBox="1"/>
          <p:nvPr/>
        </p:nvSpPr>
        <p:spPr>
          <a:xfrm>
            <a:off x="265561" y="3578843"/>
            <a:ext cx="2025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bbc.co.uk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3DDDC-235E-45FC-BA58-6E1877C1AC20}"/>
              </a:ext>
            </a:extLst>
          </p:cNvPr>
          <p:cNvSpPr txBox="1"/>
          <p:nvPr/>
        </p:nvSpPr>
        <p:spPr>
          <a:xfrm>
            <a:off x="85451" y="6113831"/>
            <a:ext cx="206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Orange represents a brain tumour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FE9AE-7324-4977-8662-3999E84B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817" y="1388500"/>
            <a:ext cx="1387794" cy="13408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B4DC9E-4666-4927-B3F5-4A6B21A3B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25" t="32162" r="27462" b="45447"/>
          <a:stretch/>
        </p:blipFill>
        <p:spPr>
          <a:xfrm>
            <a:off x="4763677" y="1388500"/>
            <a:ext cx="1870363" cy="21058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0E6BF0-8172-4119-8BAC-F225C2E6E688}"/>
              </a:ext>
            </a:extLst>
          </p:cNvPr>
          <p:cNvSpPr txBox="1"/>
          <p:nvPr/>
        </p:nvSpPr>
        <p:spPr>
          <a:xfrm>
            <a:off x="3200394" y="2679135"/>
            <a:ext cx="1387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Source: alexanderorthopaedics.com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98CD8-F002-49B7-94F1-5031660D94D8}"/>
              </a:ext>
            </a:extLst>
          </p:cNvPr>
          <p:cNvSpPr txBox="1"/>
          <p:nvPr/>
        </p:nvSpPr>
        <p:spPr>
          <a:xfrm>
            <a:off x="3250816" y="3486094"/>
            <a:ext cx="338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Zoomed image shows a rib break.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59428-D0FC-4E4B-8C63-329878D8AA79}"/>
              </a:ext>
            </a:extLst>
          </p:cNvPr>
          <p:cNvSpPr txBox="1"/>
          <p:nvPr/>
        </p:nvSpPr>
        <p:spPr>
          <a:xfrm>
            <a:off x="6995184" y="1681521"/>
            <a:ext cx="2592706" cy="1154162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effectLst>
            <a:softEdge rad="1270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500" dirty="0"/>
              <a:t>EHR. Includes basic info and medical history.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BB1B8-239B-473A-954D-290B1E87BA05}"/>
              </a:ext>
            </a:extLst>
          </p:cNvPr>
          <p:cNvSpPr txBox="1"/>
          <p:nvPr/>
        </p:nvSpPr>
        <p:spPr>
          <a:xfrm>
            <a:off x="6818215" y="5329607"/>
            <a:ext cx="2782985" cy="2015936"/>
          </a:xfrm>
          <a:prstGeom prst="rect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GB" sz="2500" dirty="0"/>
              <a:t>Otherwise, it will be reobtained from the patient, and recorded on paper to be copied later. 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BA8A644-6A29-442C-8AFB-7A97BAE59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23" y="2825233"/>
            <a:ext cx="2586700" cy="19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e the source image">
            <a:extLst>
              <a:ext uri="{FF2B5EF4-FFF2-40B4-BE49-F238E27FC236}">
                <a16:creationId xmlns:a16="http://schemas.microsoft.com/office/drawing/2014/main" id="{AE385F03-CD68-4C9D-8A25-D6DB34886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r="82626" b="47499"/>
          <a:stretch/>
        </p:blipFill>
        <p:spPr bwMode="auto">
          <a:xfrm>
            <a:off x="4763677" y="5591153"/>
            <a:ext cx="1934094" cy="27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E75224-B9E4-41AA-B9DE-0AA1E559CFC8}"/>
              </a:ext>
            </a:extLst>
          </p:cNvPr>
          <p:cNvSpPr txBox="1"/>
          <p:nvPr/>
        </p:nvSpPr>
        <p:spPr>
          <a:xfrm>
            <a:off x="4763676" y="3984625"/>
            <a:ext cx="2054538" cy="1631216"/>
          </a:xfrm>
          <a:prstGeom prst="rect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r>
              <a:rPr lang="en-GB" sz="2500" dirty="0"/>
              <a:t>If the tool stops working, a backup will be used.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12110B-3012-4EA6-BF67-63C674032359}"/>
              </a:ext>
            </a:extLst>
          </p:cNvPr>
          <p:cNvSpPr txBox="1"/>
          <p:nvPr/>
        </p:nvSpPr>
        <p:spPr>
          <a:xfrm>
            <a:off x="30026" y="7029440"/>
            <a:ext cx="4638610" cy="1631216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GB" sz="2500" dirty="0"/>
              <a:t>Give warnings or errors before going down. </a:t>
            </a:r>
            <a:r>
              <a:rPr lang="en-GB" sz="2500" dirty="0" err="1"/>
              <a:t>E.g</a:t>
            </a:r>
            <a:r>
              <a:rPr lang="en-GB" sz="2500" dirty="0"/>
              <a:t>, X-Ray tubes should be replaced every few years.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9D320-BEAB-4C71-A6CB-0238AE53A598}"/>
              </a:ext>
            </a:extLst>
          </p:cNvPr>
          <p:cNvSpPr txBox="1"/>
          <p:nvPr/>
        </p:nvSpPr>
        <p:spPr>
          <a:xfrm>
            <a:off x="7922903" y="5181934"/>
            <a:ext cx="1856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dzone.com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5B4056-E3EC-4650-9BF3-724A927DEBBD}"/>
              </a:ext>
            </a:extLst>
          </p:cNvPr>
          <p:cNvSpPr txBox="1"/>
          <p:nvPr/>
        </p:nvSpPr>
        <p:spPr>
          <a:xfrm>
            <a:off x="6735116" y="5005094"/>
            <a:ext cx="1913241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Source: medanets.com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336A9-F424-4B7D-9517-2DFD3CD4E335}"/>
              </a:ext>
            </a:extLst>
          </p:cNvPr>
          <p:cNvSpPr txBox="1"/>
          <p:nvPr/>
        </p:nvSpPr>
        <p:spPr>
          <a:xfrm>
            <a:off x="8048493" y="4738204"/>
            <a:ext cx="1913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abidss.com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FA0BED-9E82-4DF7-A29C-A71E4FE2146E}"/>
              </a:ext>
            </a:extLst>
          </p:cNvPr>
          <p:cNvSpPr txBox="1"/>
          <p:nvPr/>
        </p:nvSpPr>
        <p:spPr>
          <a:xfrm>
            <a:off x="1278391" y="3333331"/>
            <a:ext cx="235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Sources: bing.com, nhs.uk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371CB-063A-4333-BED9-A14C887EEDED}"/>
              </a:ext>
            </a:extLst>
          </p:cNvPr>
          <p:cNvSpPr txBox="1"/>
          <p:nvPr/>
        </p:nvSpPr>
        <p:spPr>
          <a:xfrm>
            <a:off x="3279910" y="8171931"/>
            <a:ext cx="1432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nhs.uk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361A04-9AA4-4EE3-AE08-1CBCD81463D9}"/>
              </a:ext>
            </a:extLst>
          </p:cNvPr>
          <p:cNvSpPr txBox="1"/>
          <p:nvPr/>
        </p:nvSpPr>
        <p:spPr>
          <a:xfrm>
            <a:off x="6792812" y="7154590"/>
            <a:ext cx="253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technicalprospects.com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C4CC8-D673-4615-820F-3D06C9CED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461" y="5657796"/>
            <a:ext cx="2435419" cy="11023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AABC307-1E7C-4CB7-BD60-1BAB542F7338}"/>
              </a:ext>
            </a:extLst>
          </p:cNvPr>
          <p:cNvSpPr txBox="1"/>
          <p:nvPr/>
        </p:nvSpPr>
        <p:spPr>
          <a:xfrm>
            <a:off x="2135507" y="6674540"/>
            <a:ext cx="136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CT machine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E263AD-C406-460E-9CF2-80BCD3C7079D}"/>
              </a:ext>
            </a:extLst>
          </p:cNvPr>
          <p:cNvSpPr txBox="1"/>
          <p:nvPr/>
        </p:nvSpPr>
        <p:spPr>
          <a:xfrm>
            <a:off x="3256512" y="6713465"/>
            <a:ext cx="1913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pdirad.com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1A07FB-9689-4C2B-B051-B2B024BDD940}"/>
              </a:ext>
            </a:extLst>
          </p:cNvPr>
          <p:cNvSpPr txBox="1"/>
          <p:nvPr/>
        </p:nvSpPr>
        <p:spPr>
          <a:xfrm>
            <a:off x="30026" y="8564850"/>
            <a:ext cx="4638610" cy="1246495"/>
          </a:xfrm>
          <a:prstGeom prst="rect">
            <a:avLst/>
          </a:prstGeom>
          <a:solidFill>
            <a:schemeClr val="accent6">
              <a:lumMod val="50000"/>
              <a:alpha val="26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GB" sz="2500" dirty="0"/>
              <a:t>Simulation technology may be used: research/skill practice/modelling.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067677-3934-4A39-A3F4-2FC875586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35" y="9811345"/>
            <a:ext cx="4674965" cy="26296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E54AE62-BB10-486C-A036-A82F1EAD6ABE}"/>
              </a:ext>
            </a:extLst>
          </p:cNvPr>
          <p:cNvSpPr txBox="1"/>
          <p:nvPr/>
        </p:nvSpPr>
        <p:spPr>
          <a:xfrm>
            <a:off x="55176" y="12411777"/>
            <a:ext cx="300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Simulation of a brain surgery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CF65DF-29E8-4845-B729-9E546AFAE332}"/>
              </a:ext>
            </a:extLst>
          </p:cNvPr>
          <p:cNvSpPr txBox="1"/>
          <p:nvPr/>
        </p:nvSpPr>
        <p:spPr>
          <a:xfrm>
            <a:off x="2906334" y="12441013"/>
            <a:ext cx="24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engineering.com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35B9CF-2E9D-4259-B69C-B5A8A6735349}"/>
              </a:ext>
            </a:extLst>
          </p:cNvPr>
          <p:cNvSpPr txBox="1"/>
          <p:nvPr/>
        </p:nvSpPr>
        <p:spPr>
          <a:xfrm>
            <a:off x="2764935" y="9214414"/>
            <a:ext cx="187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elearningindustry.com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5B0D7-86D9-49FC-A5A0-A31B6FF0E34D}"/>
              </a:ext>
            </a:extLst>
          </p:cNvPr>
          <p:cNvSpPr txBox="1"/>
          <p:nvPr/>
        </p:nvSpPr>
        <p:spPr>
          <a:xfrm>
            <a:off x="7176124" y="7941123"/>
            <a:ext cx="2411766" cy="3077766"/>
          </a:xfrm>
          <a:prstGeom prst="rect">
            <a:avLst/>
          </a:prstGeom>
          <a:solidFill>
            <a:srgbClr val="E1BDD8">
              <a:alpha val="46667"/>
            </a:srgbClr>
          </a:solidFill>
          <a:effectLst>
            <a:softEdge rad="1270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500" dirty="0"/>
              <a:t>In some countries/private healthcare etc, financial information may be obtained from the patient (e.g. for insurance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6C313-AF78-430F-82D2-B4B062630529}"/>
              </a:ext>
            </a:extLst>
          </p:cNvPr>
          <p:cNvSpPr txBox="1"/>
          <p:nvPr/>
        </p:nvSpPr>
        <p:spPr>
          <a:xfrm>
            <a:off x="7733454" y="10868369"/>
            <a:ext cx="1914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safensoft.com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9B66CA-DBFF-425F-8468-708D0EDF3D33}"/>
              </a:ext>
            </a:extLst>
          </p:cNvPr>
          <p:cNvSpPr txBox="1"/>
          <p:nvPr/>
        </p:nvSpPr>
        <p:spPr>
          <a:xfrm>
            <a:off x="4844744" y="8348409"/>
            <a:ext cx="2375524" cy="3939540"/>
          </a:xfrm>
          <a:prstGeom prst="rect">
            <a:avLst/>
          </a:prstGeom>
          <a:solidFill>
            <a:srgbClr val="E5EEE0">
              <a:alpha val="46667"/>
            </a:srgbClr>
          </a:solidFill>
          <a:effectLst>
            <a:softEdge rad="1270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500" dirty="0"/>
              <a:t>Use of electronic prescriptions is becoming increasingly widespread. They are also sometimes available to the patient at home/remotely.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37CBF4-8028-43C5-AC8E-01CB439FD631}"/>
              </a:ext>
            </a:extLst>
          </p:cNvPr>
          <p:cNvSpPr txBox="1"/>
          <p:nvPr/>
        </p:nvSpPr>
        <p:spPr>
          <a:xfrm>
            <a:off x="5846348" y="12132987"/>
            <a:ext cx="1432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nhs.uk</a:t>
            </a:r>
          </a:p>
        </p:txBody>
      </p:sp>
      <p:pic>
        <p:nvPicPr>
          <p:cNvPr id="21" name="Picture 20" descr="Qr code&#10;&#10;Description automatically generated">
            <a:extLst>
              <a:ext uri="{FF2B5EF4-FFF2-40B4-BE49-F238E27FC236}">
                <a16:creationId xmlns:a16="http://schemas.microsoft.com/office/drawing/2014/main" id="{7819324A-D90F-4191-B2EF-9E6227A1B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99" y="11120079"/>
            <a:ext cx="1551667" cy="15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5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261</Words>
  <Application>Microsoft Office PowerPoint</Application>
  <PresentationFormat>A3 Paper (297x420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Juana Patankar</dc:creator>
  <cp:lastModifiedBy>Juana Patankar</cp:lastModifiedBy>
  <cp:revision>32</cp:revision>
  <dcterms:created xsi:type="dcterms:W3CDTF">2021-01-31T13:25:00Z</dcterms:created>
  <dcterms:modified xsi:type="dcterms:W3CDTF">2021-02-19T19:28:13Z</dcterms:modified>
</cp:coreProperties>
</file>