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9601200" cy="12801600" type="A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EE0"/>
    <a:srgbClr val="DEEAF0"/>
    <a:srgbClr val="E1E8ED"/>
    <a:srgbClr val="E1BD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AD0C3-9822-4465-AC05-048985DDFA13}" v="50" dt="2021-02-18T23:02:46.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3012" y="96"/>
      </p:cViewPr>
      <p:guideLst/>
    </p:cSldViewPr>
  </p:slideViewPr>
  <p:notesTextViewPr>
    <p:cViewPr>
      <p:scale>
        <a:sx n="1" d="1"/>
        <a:sy n="1" d="1"/>
      </p:scale>
      <p:origin x="0" y="-38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a" userId="b9997739-0078-4d25-a6e9-0238648839de" providerId="ADAL" clId="{652AD0C3-9822-4465-AC05-048985DDFA13}"/>
    <pc:docChg chg="undo redo custSel addSld modSld">
      <pc:chgData name="Juana" userId="b9997739-0078-4d25-a6e9-0238648839de" providerId="ADAL" clId="{652AD0C3-9822-4465-AC05-048985DDFA13}" dt="2021-02-18T23:02:46.357" v="3262" actId="478"/>
      <pc:docMkLst>
        <pc:docMk/>
      </pc:docMkLst>
      <pc:sldChg chg="addSp delSp modSp mod">
        <pc:chgData name="Juana" userId="b9997739-0078-4d25-a6e9-0238648839de" providerId="ADAL" clId="{652AD0C3-9822-4465-AC05-048985DDFA13}" dt="2021-02-18T23:00:27.308" v="2791" actId="20577"/>
        <pc:sldMkLst>
          <pc:docMk/>
          <pc:sldMk cId="1061650696" sldId="256"/>
        </pc:sldMkLst>
        <pc:spChg chg="add mod">
          <ac:chgData name="Juana" userId="b9997739-0078-4d25-a6e9-0238648839de" providerId="ADAL" clId="{652AD0C3-9822-4465-AC05-048985DDFA13}" dt="2021-02-03T17:20:27.165" v="2675" actId="14100"/>
          <ac:spMkLst>
            <pc:docMk/>
            <pc:sldMk cId="1061650696" sldId="256"/>
            <ac:spMk id="2" creationId="{3EC3F8BC-507A-431D-B642-8147C11226CE}"/>
          </ac:spMkLst>
        </pc:spChg>
        <pc:spChg chg="mod">
          <ac:chgData name="Juana" userId="b9997739-0078-4d25-a6e9-0238648839de" providerId="ADAL" clId="{652AD0C3-9822-4465-AC05-048985DDFA13}" dt="2021-01-31T13:32:34.183" v="1" actId="12788"/>
          <ac:spMkLst>
            <pc:docMk/>
            <pc:sldMk cId="1061650696" sldId="256"/>
            <ac:spMk id="4" creationId="{CD22AFBE-09E2-43E3-BDCA-960C28E29FB9}"/>
          </ac:spMkLst>
        </pc:spChg>
        <pc:spChg chg="mod">
          <ac:chgData name="Juana" userId="b9997739-0078-4d25-a6e9-0238648839de" providerId="ADAL" clId="{652AD0C3-9822-4465-AC05-048985DDFA13}" dt="2021-02-03T17:16:08.458" v="2641" actId="20577"/>
          <ac:spMkLst>
            <pc:docMk/>
            <pc:sldMk cId="1061650696" sldId="256"/>
            <ac:spMk id="5" creationId="{AA022440-DF61-46CA-B862-7B362F344B80}"/>
          </ac:spMkLst>
        </pc:spChg>
        <pc:spChg chg="add mod">
          <ac:chgData name="Juana" userId="b9997739-0078-4d25-a6e9-0238648839de" providerId="ADAL" clId="{652AD0C3-9822-4465-AC05-048985DDFA13}" dt="2021-02-03T12:55:54.075" v="1580" actId="1037"/>
          <ac:spMkLst>
            <pc:docMk/>
            <pc:sldMk cId="1061650696" sldId="256"/>
            <ac:spMk id="6" creationId="{7FD23872-216A-4657-9106-01080ECD103E}"/>
          </ac:spMkLst>
        </pc:spChg>
        <pc:spChg chg="add mod">
          <ac:chgData name="Juana" userId="b9997739-0078-4d25-a6e9-0238648839de" providerId="ADAL" clId="{652AD0C3-9822-4465-AC05-048985DDFA13}" dt="2021-02-03T17:15:45.418" v="2632" actId="1076"/>
          <ac:spMkLst>
            <pc:docMk/>
            <pc:sldMk cId="1061650696" sldId="256"/>
            <ac:spMk id="8" creationId="{5B0DC79D-8C9A-4544-83A8-D449AD59AB22}"/>
          </ac:spMkLst>
        </pc:spChg>
        <pc:spChg chg="add mod">
          <ac:chgData name="Juana" userId="b9997739-0078-4d25-a6e9-0238648839de" providerId="ADAL" clId="{652AD0C3-9822-4465-AC05-048985DDFA13}" dt="2021-02-03T13:04:43.878" v="2033" actId="113"/>
          <ac:spMkLst>
            <pc:docMk/>
            <pc:sldMk cId="1061650696" sldId="256"/>
            <ac:spMk id="9" creationId="{C77BA425-2560-4BDF-A571-E80981D81F6A}"/>
          </ac:spMkLst>
        </pc:spChg>
        <pc:spChg chg="add del mod">
          <ac:chgData name="Juana" userId="b9997739-0078-4d25-a6e9-0238648839de" providerId="ADAL" clId="{652AD0C3-9822-4465-AC05-048985DDFA13}" dt="2021-02-03T12:53:39.301" v="1512" actId="478"/>
          <ac:spMkLst>
            <pc:docMk/>
            <pc:sldMk cId="1061650696" sldId="256"/>
            <ac:spMk id="10" creationId="{849D799D-DD50-4B8A-B324-3749021E430D}"/>
          </ac:spMkLst>
        </pc:spChg>
        <pc:spChg chg="add mod">
          <ac:chgData name="Juana" userId="b9997739-0078-4d25-a6e9-0238648839de" providerId="ADAL" clId="{652AD0C3-9822-4465-AC05-048985DDFA13}" dt="2021-02-03T13:04:36.281" v="2030" actId="113"/>
          <ac:spMkLst>
            <pc:docMk/>
            <pc:sldMk cId="1061650696" sldId="256"/>
            <ac:spMk id="11" creationId="{9FE23499-90CF-4AAD-937B-03497A3E52FD}"/>
          </ac:spMkLst>
        </pc:spChg>
        <pc:spChg chg="add mod">
          <ac:chgData name="Juana" userId="b9997739-0078-4d25-a6e9-0238648839de" providerId="ADAL" clId="{652AD0C3-9822-4465-AC05-048985DDFA13}" dt="2021-02-03T17:23:59.326" v="2738" actId="255"/>
          <ac:spMkLst>
            <pc:docMk/>
            <pc:sldMk cId="1061650696" sldId="256"/>
            <ac:spMk id="12" creationId="{BBB123FE-8541-4735-8E92-ED75049B8A75}"/>
          </ac:spMkLst>
        </pc:spChg>
        <pc:spChg chg="add mod">
          <ac:chgData name="Juana" userId="b9997739-0078-4d25-a6e9-0238648839de" providerId="ADAL" clId="{652AD0C3-9822-4465-AC05-048985DDFA13}" dt="2021-02-03T12:55:54.075" v="1580" actId="1037"/>
          <ac:spMkLst>
            <pc:docMk/>
            <pc:sldMk cId="1061650696" sldId="256"/>
            <ac:spMk id="13" creationId="{FBD3DDDC-235E-45FC-BA58-6E1877C1AC20}"/>
          </ac:spMkLst>
        </pc:spChg>
        <pc:spChg chg="add mod">
          <ac:chgData name="Juana" userId="b9997739-0078-4d25-a6e9-0238648839de" providerId="ADAL" clId="{652AD0C3-9822-4465-AC05-048985DDFA13}" dt="2021-02-03T13:12:16.402" v="2320" actId="121"/>
          <ac:spMkLst>
            <pc:docMk/>
            <pc:sldMk cId="1061650696" sldId="256"/>
            <ac:spMk id="15" creationId="{FE0E6BF0-8172-4119-8BAC-F225C2E6E688}"/>
          </ac:spMkLst>
        </pc:spChg>
        <pc:spChg chg="add mod">
          <ac:chgData name="Juana" userId="b9997739-0078-4d25-a6e9-0238648839de" providerId="ADAL" clId="{652AD0C3-9822-4465-AC05-048985DDFA13}" dt="2021-02-03T12:54:05.525" v="1517" actId="14100"/>
          <ac:spMkLst>
            <pc:docMk/>
            <pc:sldMk cId="1061650696" sldId="256"/>
            <ac:spMk id="16" creationId="{BF098CD8-F002-49B7-94F1-5031660D94D8}"/>
          </ac:spMkLst>
        </pc:spChg>
        <pc:spChg chg="add del mod">
          <ac:chgData name="Juana" userId="b9997739-0078-4d25-a6e9-0238648839de" providerId="ADAL" clId="{652AD0C3-9822-4465-AC05-048985DDFA13}" dt="2021-02-03T12:45:17.157" v="933" actId="478"/>
          <ac:spMkLst>
            <pc:docMk/>
            <pc:sldMk cId="1061650696" sldId="256"/>
            <ac:spMk id="17" creationId="{6999D9CE-02BA-43FC-BE29-57F59365356D}"/>
          </ac:spMkLst>
        </pc:spChg>
        <pc:spChg chg="add mod">
          <ac:chgData name="Juana" userId="b9997739-0078-4d25-a6e9-0238648839de" providerId="ADAL" clId="{652AD0C3-9822-4465-AC05-048985DDFA13}" dt="2021-02-03T17:22:06.313" v="2694" actId="14100"/>
          <ac:spMkLst>
            <pc:docMk/>
            <pc:sldMk cId="1061650696" sldId="256"/>
            <ac:spMk id="18" creationId="{27459428-D0FC-4E4B-8C63-329878D8AA79}"/>
          </ac:spMkLst>
        </pc:spChg>
        <pc:spChg chg="add mod">
          <ac:chgData name="Juana" userId="b9997739-0078-4d25-a6e9-0238648839de" providerId="ADAL" clId="{652AD0C3-9822-4465-AC05-048985DDFA13}" dt="2021-02-03T17:24:09.537" v="2740" actId="255"/>
          <ac:spMkLst>
            <pc:docMk/>
            <pc:sldMk cId="1061650696" sldId="256"/>
            <ac:spMk id="19" creationId="{45EBB1B8-239B-473A-954D-290B1E87BA05}"/>
          </ac:spMkLst>
        </pc:spChg>
        <pc:spChg chg="add mod">
          <ac:chgData name="Juana" userId="b9997739-0078-4d25-a6e9-0238648839de" providerId="ADAL" clId="{652AD0C3-9822-4465-AC05-048985DDFA13}" dt="2021-02-03T12:53:05.358" v="1502" actId="571"/>
          <ac:spMkLst>
            <pc:docMk/>
            <pc:sldMk cId="1061650696" sldId="256"/>
            <ac:spMk id="21" creationId="{A7F3DA52-6462-4CE1-AC8B-F8496B9B6579}"/>
          </ac:spMkLst>
        </pc:spChg>
        <pc:spChg chg="add mod">
          <ac:chgData name="Juana" userId="b9997739-0078-4d25-a6e9-0238648839de" providerId="ADAL" clId="{652AD0C3-9822-4465-AC05-048985DDFA13}" dt="2021-02-18T23:00:27.308" v="2791" actId="20577"/>
          <ac:spMkLst>
            <pc:docMk/>
            <pc:sldMk cId="1061650696" sldId="256"/>
            <ac:spMk id="25" creationId="{88E75224-B9E4-41AA-B9DE-0AA1E559CFC8}"/>
          </ac:spMkLst>
        </pc:spChg>
        <pc:spChg chg="add mod">
          <ac:chgData name="Juana" userId="b9997739-0078-4d25-a6e9-0238648839de" providerId="ADAL" clId="{652AD0C3-9822-4465-AC05-048985DDFA13}" dt="2021-02-03T17:24:44.390" v="2786" actId="20577"/>
          <ac:spMkLst>
            <pc:docMk/>
            <pc:sldMk cId="1061650696" sldId="256"/>
            <ac:spMk id="26" creationId="{F012110B-3012-4EA6-BF67-63C674032359}"/>
          </ac:spMkLst>
        </pc:spChg>
        <pc:spChg chg="add mod">
          <ac:chgData name="Juana" userId="b9997739-0078-4d25-a6e9-0238648839de" providerId="ADAL" clId="{652AD0C3-9822-4465-AC05-048985DDFA13}" dt="2021-02-03T13:05:54.175" v="2081" actId="1038"/>
          <ac:spMkLst>
            <pc:docMk/>
            <pc:sldMk cId="1061650696" sldId="256"/>
            <ac:spMk id="27" creationId="{9509D320-BEAB-4C71-A6CB-0238AE53A598}"/>
          </ac:spMkLst>
        </pc:spChg>
        <pc:spChg chg="add mod">
          <ac:chgData name="Juana" userId="b9997739-0078-4d25-a6e9-0238648839de" providerId="ADAL" clId="{652AD0C3-9822-4465-AC05-048985DDFA13}" dt="2021-02-03T15:41:19.163" v="2625" actId="1035"/>
          <ac:spMkLst>
            <pc:docMk/>
            <pc:sldMk cId="1061650696" sldId="256"/>
            <ac:spMk id="28" creationId="{A55B4056-E3EC-4650-9BF3-724A927DEBBD}"/>
          </ac:spMkLst>
        </pc:spChg>
        <pc:spChg chg="add mod">
          <ac:chgData name="Juana" userId="b9997739-0078-4d25-a6e9-0238648839de" providerId="ADAL" clId="{652AD0C3-9822-4465-AC05-048985DDFA13}" dt="2021-02-03T13:12:03.913" v="2319" actId="1035"/>
          <ac:spMkLst>
            <pc:docMk/>
            <pc:sldMk cId="1061650696" sldId="256"/>
            <ac:spMk id="29" creationId="{14E336A9-F424-4B7D-9517-2DFD3CD4E335}"/>
          </ac:spMkLst>
        </pc:spChg>
        <pc:spChg chg="add mod">
          <ac:chgData name="Juana" userId="b9997739-0078-4d25-a6e9-0238648839de" providerId="ADAL" clId="{652AD0C3-9822-4465-AC05-048985DDFA13}" dt="2021-02-03T17:15:49.741" v="2633" actId="1076"/>
          <ac:spMkLst>
            <pc:docMk/>
            <pc:sldMk cId="1061650696" sldId="256"/>
            <ac:spMk id="30" creationId="{42FA0BED-9E82-4DF7-A29C-A71E4FE2146E}"/>
          </ac:spMkLst>
        </pc:spChg>
        <pc:spChg chg="add mod">
          <ac:chgData name="Juana" userId="b9997739-0078-4d25-a6e9-0238648839de" providerId="ADAL" clId="{652AD0C3-9822-4465-AC05-048985DDFA13}" dt="2021-02-03T15:39:44.124" v="2526" actId="1036"/>
          <ac:spMkLst>
            <pc:docMk/>
            <pc:sldMk cId="1061650696" sldId="256"/>
            <ac:spMk id="31" creationId="{93B371CB-063A-4333-BED9-A14C887EEDED}"/>
          </ac:spMkLst>
        </pc:spChg>
        <pc:spChg chg="add mod">
          <ac:chgData name="Juana" userId="b9997739-0078-4d25-a6e9-0238648839de" providerId="ADAL" clId="{652AD0C3-9822-4465-AC05-048985DDFA13}" dt="2021-02-03T15:40:52.336" v="2615" actId="1038"/>
          <ac:spMkLst>
            <pc:docMk/>
            <pc:sldMk cId="1061650696" sldId="256"/>
            <ac:spMk id="32" creationId="{E3361A04-9AA4-4EE3-AE08-1CBCD81463D9}"/>
          </ac:spMkLst>
        </pc:spChg>
        <pc:picChg chg="add mod modCrop">
          <ac:chgData name="Juana" userId="b9997739-0078-4d25-a6e9-0238648839de" providerId="ADAL" clId="{652AD0C3-9822-4465-AC05-048985DDFA13}" dt="2021-02-03T12:55:54.075" v="1580" actId="1037"/>
          <ac:picMkLst>
            <pc:docMk/>
            <pc:sldMk cId="1061650696" sldId="256"/>
            <ac:picMk id="3" creationId="{0ABEFB01-7C70-4116-AC3B-F4B1559A6BB6}"/>
          </ac:picMkLst>
        </pc:picChg>
        <pc:picChg chg="add mod">
          <ac:chgData name="Juana" userId="b9997739-0078-4d25-a6e9-0238648839de" providerId="ADAL" clId="{652AD0C3-9822-4465-AC05-048985DDFA13}" dt="2021-02-03T12:51:01.165" v="1412" actId="1035"/>
          <ac:picMkLst>
            <pc:docMk/>
            <pc:sldMk cId="1061650696" sldId="256"/>
            <ac:picMk id="7" creationId="{FA3FE9AE-7324-4977-8662-3999E84B7EC8}"/>
          </ac:picMkLst>
        </pc:picChg>
        <pc:picChg chg="add mod modCrop">
          <ac:chgData name="Juana" userId="b9997739-0078-4d25-a6e9-0238648839de" providerId="ADAL" clId="{652AD0C3-9822-4465-AC05-048985DDFA13}" dt="2021-02-03T12:51:01.165" v="1412" actId="1035"/>
          <ac:picMkLst>
            <pc:docMk/>
            <pc:sldMk cId="1061650696" sldId="256"/>
            <ac:picMk id="14" creationId="{01B4DC9E-4666-4927-B3F5-4A6B21A3B5A2}"/>
          </ac:picMkLst>
        </pc:picChg>
        <pc:picChg chg="add mod">
          <ac:chgData name="Juana" userId="b9997739-0078-4d25-a6e9-0238648839de" providerId="ADAL" clId="{652AD0C3-9822-4465-AC05-048985DDFA13}" dt="2021-02-03T12:53:05.358" v="1502" actId="571"/>
          <ac:picMkLst>
            <pc:docMk/>
            <pc:sldMk cId="1061650696" sldId="256"/>
            <ac:picMk id="22" creationId="{64150E16-D504-47E9-86B8-1EDF0448B83A}"/>
          </ac:picMkLst>
        </pc:picChg>
        <pc:picChg chg="add mod">
          <ac:chgData name="Juana" userId="b9997739-0078-4d25-a6e9-0238648839de" providerId="ADAL" clId="{652AD0C3-9822-4465-AC05-048985DDFA13}" dt="2021-02-03T12:55:18.619" v="1548" actId="1076"/>
          <ac:picMkLst>
            <pc:docMk/>
            <pc:sldMk cId="1061650696" sldId="256"/>
            <ac:picMk id="23" creationId="{AE385F03-CD68-4C9D-8A25-D6DB3488634D}"/>
          </ac:picMkLst>
        </pc:picChg>
        <pc:picChg chg="add mod">
          <ac:chgData name="Juana" userId="b9997739-0078-4d25-a6e9-0238648839de" providerId="ADAL" clId="{652AD0C3-9822-4465-AC05-048985DDFA13}" dt="2021-02-03T12:54:47.563" v="1541" actId="14100"/>
          <ac:picMkLst>
            <pc:docMk/>
            <pc:sldMk cId="1061650696" sldId="256"/>
            <ac:picMk id="1026" creationId="{EBA8A644-6A29-442C-8AFB-7A97BAE591E0}"/>
          </ac:picMkLst>
        </pc:picChg>
      </pc:sldChg>
      <pc:sldChg chg="delSp modSp add mod">
        <pc:chgData name="Juana" userId="b9997739-0078-4d25-a6e9-0238648839de" providerId="ADAL" clId="{652AD0C3-9822-4465-AC05-048985DDFA13}" dt="2021-02-18T23:02:46.357" v="3262" actId="478"/>
        <pc:sldMkLst>
          <pc:docMk/>
          <pc:sldMk cId="1466334232" sldId="257"/>
        </pc:sldMkLst>
        <pc:spChg chg="mod">
          <ac:chgData name="Juana" userId="b9997739-0078-4d25-a6e9-0238648839de" providerId="ADAL" clId="{652AD0C3-9822-4465-AC05-048985DDFA13}" dt="2021-02-18T23:01:19.446" v="2949" actId="20577"/>
          <ac:spMkLst>
            <pc:docMk/>
            <pc:sldMk cId="1466334232" sldId="257"/>
            <ac:spMk id="19" creationId="{45EBB1B8-239B-473A-954D-290B1E87BA05}"/>
          </ac:spMkLst>
        </pc:spChg>
        <pc:spChg chg="mod">
          <ac:chgData name="Juana" userId="b9997739-0078-4d25-a6e9-0238648839de" providerId="ADAL" clId="{652AD0C3-9822-4465-AC05-048985DDFA13}" dt="2021-02-18T23:00:55.187" v="2867" actId="14100"/>
          <ac:spMkLst>
            <pc:docMk/>
            <pc:sldMk cId="1466334232" sldId="257"/>
            <ac:spMk id="25" creationId="{88E75224-B9E4-41AA-B9DE-0AA1E559CFC8}"/>
          </ac:spMkLst>
        </pc:spChg>
        <pc:spChg chg="mod">
          <ac:chgData name="Juana" userId="b9997739-0078-4d25-a6e9-0238648839de" providerId="ADAL" clId="{652AD0C3-9822-4465-AC05-048985DDFA13}" dt="2021-02-18T23:02:40.347" v="3261" actId="20577"/>
          <ac:spMkLst>
            <pc:docMk/>
            <pc:sldMk cId="1466334232" sldId="257"/>
            <ac:spMk id="26" creationId="{F012110B-3012-4EA6-BF67-63C674032359}"/>
          </ac:spMkLst>
        </pc:spChg>
        <pc:picChg chg="del">
          <ac:chgData name="Juana" userId="b9997739-0078-4d25-a6e9-0238648839de" providerId="ADAL" clId="{652AD0C3-9822-4465-AC05-048985DDFA13}" dt="2021-02-18T23:02:46.357" v="3262" actId="478"/>
          <ac:picMkLst>
            <pc:docMk/>
            <pc:sldMk cId="1466334232" sldId="257"/>
            <ac:picMk id="1026" creationId="{EBA8A644-6A29-442C-8AFB-7A97BAE591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7BE97D4F-C1D4-40DB-AF54-1B4E6BEA30D8}" type="datetimeFigureOut">
              <a:rPr lang="en-GB" smtClean="0"/>
              <a:t>19/02/2021</a:t>
            </a:fld>
            <a:endParaRPr lang="en-GB"/>
          </a:p>
        </p:txBody>
      </p:sp>
      <p:sp>
        <p:nvSpPr>
          <p:cNvPr id="4" name="Slide Image Placeholder 3"/>
          <p:cNvSpPr>
            <a:spLocks noGrp="1" noRot="1" noChangeAspect="1"/>
          </p:cNvSpPr>
          <p:nvPr>
            <p:ph type="sldImg" idx="2"/>
          </p:nvPr>
        </p:nvSpPr>
        <p:spPr>
          <a:xfrm>
            <a:off x="2143125" y="1241425"/>
            <a:ext cx="25114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E4A2A986-4A11-43BF-AB4B-72BCB62C900C}" type="slidenum">
              <a:rPr lang="en-GB" smtClean="0"/>
              <a:t>‹#›</a:t>
            </a:fld>
            <a:endParaRPr lang="en-GB"/>
          </a:p>
        </p:txBody>
      </p:sp>
    </p:spTree>
    <p:extLst>
      <p:ext uri="{BB962C8B-B14F-4D97-AF65-F5344CB8AC3E}">
        <p14:creationId xmlns:p14="http://schemas.microsoft.com/office/powerpoint/2010/main" val="3697091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 machines go down, especially on a busy day, more patients’ health will be impacted. For non-emergency scans, such as cancer MRIs, these may be pushed to a later date. With the current pandemic, this even further exacerbates the wait, and by the time the new appointment date arrives, the illness may have spread much further. This could potentially significantly decrease chances of survival, or limit the ability to perform less invasive (and therefore less risky) surgeries. </a:t>
            </a:r>
          </a:p>
          <a:p>
            <a:r>
              <a:rPr lang="en-GB" dirty="0"/>
              <a:t>Things to consider before a CT scan include patient pregnancy – which is something that can’t be easily changed or worked around – and certain medications. In this case, an alternative may be used – for example, a more focused MRI machine so less of the patient’s body is directly exposed, or an ultrasound. </a:t>
            </a:r>
          </a:p>
          <a:p>
            <a:r>
              <a:rPr lang="en-GB" dirty="0"/>
              <a:t>The radiation concern has been decreasing over time, for example newer models of machines emit less radiation (source: healthline.com). The radiation amount can also be adjusted, i.e. smaller sized patients will require less radiation to create a good image. The technician may also … Fun fact, an average </a:t>
            </a:r>
            <a:r>
              <a:rPr lang="en-GB" dirty="0" err="1"/>
              <a:t>abdomical</a:t>
            </a:r>
            <a:r>
              <a:rPr lang="en-GB" dirty="0"/>
              <a:t> CT scan emits roughly the same amount of radiation as 3 years of natural background radiation (e.g. from rocks, air, soil). </a:t>
            </a:r>
          </a:p>
        </p:txBody>
      </p:sp>
      <p:sp>
        <p:nvSpPr>
          <p:cNvPr id="4" name="Slide Number Placeholder 3"/>
          <p:cNvSpPr>
            <a:spLocks noGrp="1"/>
          </p:cNvSpPr>
          <p:nvPr>
            <p:ph type="sldNum" sz="quarter" idx="5"/>
          </p:nvPr>
        </p:nvSpPr>
        <p:spPr/>
        <p:txBody>
          <a:bodyPr/>
          <a:lstStyle/>
          <a:p>
            <a:fld id="{E4A2A986-4A11-43BF-AB4B-72BCB62C900C}" type="slidenum">
              <a:rPr lang="en-GB" smtClean="0"/>
              <a:t>2</a:t>
            </a:fld>
            <a:endParaRPr lang="en-GB"/>
          </a:p>
        </p:txBody>
      </p:sp>
    </p:spTree>
    <p:extLst>
      <p:ext uri="{BB962C8B-B14F-4D97-AF65-F5344CB8AC3E}">
        <p14:creationId xmlns:p14="http://schemas.microsoft.com/office/powerpoint/2010/main" val="303277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04082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40277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12116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84497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D1614-0FB9-40EE-B9E0-67D6E7A72D1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11480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3D1614-0FB9-40EE-B9E0-67D6E7A72D1E}"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31346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3D1614-0FB9-40EE-B9E0-67D6E7A72D1E}" type="datetimeFigureOut">
              <a:rPr lang="en-GB" smtClean="0"/>
              <a:t>18/02/2021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8882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3D1614-0FB9-40EE-B9E0-67D6E7A72D1E}" type="datetimeFigureOut">
              <a:rPr lang="en-GB" smtClean="0"/>
              <a:t>18/02/2021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187769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D1614-0FB9-40EE-B9E0-67D6E7A72D1E}" type="datetimeFigureOut">
              <a:rPr lang="en-GB" smtClean="0"/>
              <a:t>18/02/2021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223987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13D1614-0FB9-40EE-B9E0-67D6E7A72D1E}"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429083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13D1614-0FB9-40EE-B9E0-67D6E7A72D1E}"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0D8732-33D3-44B8-9DC7-99D63C74F63A}" type="slidenum">
              <a:rPr lang="en-GB" smtClean="0"/>
              <a:t>‹#›</a:t>
            </a:fld>
            <a:endParaRPr lang="en-GB"/>
          </a:p>
        </p:txBody>
      </p:sp>
    </p:spTree>
    <p:extLst>
      <p:ext uri="{BB962C8B-B14F-4D97-AF65-F5344CB8AC3E}">
        <p14:creationId xmlns:p14="http://schemas.microsoft.com/office/powerpoint/2010/main" val="181443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613D1614-0FB9-40EE-B9E0-67D6E7A72D1E}" type="datetimeFigureOut">
              <a:rPr lang="en-GB" smtClean="0"/>
              <a:t>18/02/2021</a:t>
            </a:fld>
            <a:endParaRPr lang="en-GB"/>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650D8732-33D3-44B8-9DC7-99D63C74F63A}" type="slidenum">
              <a:rPr lang="en-GB" smtClean="0"/>
              <a:t>‹#›</a:t>
            </a:fld>
            <a:endParaRPr lang="en-GB"/>
          </a:p>
        </p:txBody>
      </p:sp>
    </p:spTree>
    <p:extLst>
      <p:ext uri="{BB962C8B-B14F-4D97-AF65-F5344CB8AC3E}">
        <p14:creationId xmlns:p14="http://schemas.microsoft.com/office/powerpoint/2010/main" val="330143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22AFBE-09E2-43E3-BDCA-960C28E29FB9}"/>
              </a:ext>
            </a:extLst>
          </p:cNvPr>
          <p:cNvSpPr/>
          <p:nvPr/>
        </p:nvSpPr>
        <p:spPr>
          <a:xfrm>
            <a:off x="320976" y="20491"/>
            <a:ext cx="8959249"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TECHNOLOGY IN HEALTHCARE</a:t>
            </a:r>
          </a:p>
        </p:txBody>
      </p:sp>
      <p:sp>
        <p:nvSpPr>
          <p:cNvPr id="5" name="Rectangle 4">
            <a:extLst>
              <a:ext uri="{FF2B5EF4-FFF2-40B4-BE49-F238E27FC236}">
                <a16:creationId xmlns:a16="http://schemas.microsoft.com/office/drawing/2014/main" id="{AA022440-DF61-46CA-B862-7B362F344B80}"/>
              </a:ext>
            </a:extLst>
          </p:cNvPr>
          <p:cNvSpPr/>
          <p:nvPr/>
        </p:nvSpPr>
        <p:spPr>
          <a:xfrm>
            <a:off x="502321" y="835335"/>
            <a:ext cx="8596584" cy="523220"/>
          </a:xfrm>
          <a:prstGeom prst="rect">
            <a:avLst/>
          </a:prstGeom>
          <a:noFill/>
        </p:spPr>
        <p:txBody>
          <a:bodyPr wrap="none" lIns="91440" tIns="45720" rIns="91440" bIns="45720">
            <a:spAutoFit/>
          </a:bodyPr>
          <a:lstStyle/>
          <a:p>
            <a:pPr algn="ctr"/>
            <a:r>
              <a:rPr lang="en-US" sz="2800" b="1" dirty="0">
                <a:ln w="13462">
                  <a:solidFill>
                    <a:schemeClr val="bg1">
                      <a:lumMod val="75000"/>
                    </a:schemeClr>
                  </a:solidFill>
                  <a:prstDash val="solid"/>
                </a:ln>
                <a:solidFill>
                  <a:schemeClr val="tx1">
                    <a:lumMod val="85000"/>
                    <a:lumOff val="15000"/>
                  </a:schemeClr>
                </a:solidFill>
                <a:effectLst>
                  <a:outerShdw dist="38100" dir="2700000" algn="bl" rotWithShape="0">
                    <a:schemeClr val="accent5"/>
                  </a:outerShdw>
                </a:effectLst>
              </a:rPr>
              <a:t>Very useful, but there are still some risks to be aware of!</a:t>
            </a:r>
          </a:p>
        </p:txBody>
      </p:sp>
      <p:sp>
        <p:nvSpPr>
          <p:cNvPr id="8" name="TextBox 7">
            <a:extLst>
              <a:ext uri="{FF2B5EF4-FFF2-40B4-BE49-F238E27FC236}">
                <a16:creationId xmlns:a16="http://schemas.microsoft.com/office/drawing/2014/main" id="{5B0DC79D-8C9A-4544-83A8-D449AD59AB22}"/>
              </a:ext>
            </a:extLst>
          </p:cNvPr>
          <p:cNvSpPr txBox="1"/>
          <p:nvPr/>
        </p:nvSpPr>
        <p:spPr>
          <a:xfrm>
            <a:off x="261328" y="1379759"/>
            <a:ext cx="2876362" cy="523220"/>
          </a:xfrm>
          <a:prstGeom prst="rect">
            <a:avLst/>
          </a:prstGeom>
          <a:noFill/>
        </p:spPr>
        <p:txBody>
          <a:bodyPr wrap="square" rtlCol="0">
            <a:spAutoFit/>
          </a:bodyPr>
          <a:lstStyle/>
          <a:p>
            <a:r>
              <a:rPr lang="en-GB" sz="2800" b="1" dirty="0"/>
              <a:t>Medical Imaging</a:t>
            </a:r>
          </a:p>
        </p:txBody>
      </p:sp>
      <p:sp>
        <p:nvSpPr>
          <p:cNvPr id="9" name="TextBox 8">
            <a:extLst>
              <a:ext uri="{FF2B5EF4-FFF2-40B4-BE49-F238E27FC236}">
                <a16:creationId xmlns:a16="http://schemas.microsoft.com/office/drawing/2014/main" id="{C77BA425-2560-4BDF-A571-E80981D81F6A}"/>
              </a:ext>
            </a:extLst>
          </p:cNvPr>
          <p:cNvSpPr txBox="1"/>
          <p:nvPr/>
        </p:nvSpPr>
        <p:spPr>
          <a:xfrm>
            <a:off x="7008495" y="1251453"/>
            <a:ext cx="2592705" cy="523220"/>
          </a:xfrm>
          <a:prstGeom prst="rect">
            <a:avLst/>
          </a:prstGeom>
          <a:noFill/>
        </p:spPr>
        <p:txBody>
          <a:bodyPr wrap="square" rtlCol="0">
            <a:spAutoFit/>
          </a:bodyPr>
          <a:lstStyle/>
          <a:p>
            <a:r>
              <a:rPr lang="en-GB" sz="2800" b="1" dirty="0"/>
              <a:t>Patient Records</a:t>
            </a:r>
          </a:p>
        </p:txBody>
      </p:sp>
      <p:sp>
        <p:nvSpPr>
          <p:cNvPr id="11" name="TextBox 10">
            <a:extLst>
              <a:ext uri="{FF2B5EF4-FFF2-40B4-BE49-F238E27FC236}">
                <a16:creationId xmlns:a16="http://schemas.microsoft.com/office/drawing/2014/main" id="{9FE23499-90CF-4AAD-937B-03497A3E52FD}"/>
              </a:ext>
            </a:extLst>
          </p:cNvPr>
          <p:cNvSpPr txBox="1"/>
          <p:nvPr/>
        </p:nvSpPr>
        <p:spPr>
          <a:xfrm>
            <a:off x="6749136" y="7816957"/>
            <a:ext cx="1511082" cy="523220"/>
          </a:xfrm>
          <a:prstGeom prst="rect">
            <a:avLst/>
          </a:prstGeom>
          <a:noFill/>
        </p:spPr>
        <p:txBody>
          <a:bodyPr wrap="square" rtlCol="0">
            <a:spAutoFit/>
          </a:bodyPr>
          <a:lstStyle/>
          <a:p>
            <a:r>
              <a:rPr lang="en-GB" sz="2800" b="1" dirty="0"/>
              <a:t>Security</a:t>
            </a:r>
          </a:p>
        </p:txBody>
      </p:sp>
      <p:sp>
        <p:nvSpPr>
          <p:cNvPr id="2" name="TextBox 1">
            <a:extLst>
              <a:ext uri="{FF2B5EF4-FFF2-40B4-BE49-F238E27FC236}">
                <a16:creationId xmlns:a16="http://schemas.microsoft.com/office/drawing/2014/main" id="{3EC3F8BC-507A-431D-B642-8147C11226CE}"/>
              </a:ext>
            </a:extLst>
          </p:cNvPr>
          <p:cNvSpPr txBox="1"/>
          <p:nvPr/>
        </p:nvSpPr>
        <p:spPr>
          <a:xfrm>
            <a:off x="291355" y="1806008"/>
            <a:ext cx="2909039" cy="1923604"/>
          </a:xfrm>
          <a:prstGeom prst="rect">
            <a:avLst/>
          </a:prstGeom>
          <a:solidFill>
            <a:schemeClr val="accent6">
              <a:lumMod val="40000"/>
              <a:lumOff val="60000"/>
              <a:alpha val="34000"/>
            </a:schemeClr>
          </a:solidFill>
          <a:effectLst>
            <a:softEdge rad="127000"/>
          </a:effectLst>
        </p:spPr>
        <p:txBody>
          <a:bodyPr wrap="square" lIns="0" tIns="0" rIns="0" bIns="0" rtlCol="0">
            <a:spAutoFit/>
          </a:bodyPr>
          <a:lstStyle/>
          <a:p>
            <a:r>
              <a:rPr lang="en-GB" sz="2500" b="1" dirty="0"/>
              <a:t>X-Rays: </a:t>
            </a:r>
            <a:r>
              <a:rPr lang="en-GB" sz="2500" dirty="0"/>
              <a:t>Bone structure scans. Takes around 10-15 minutes; results in 10 minutes.</a:t>
            </a:r>
          </a:p>
        </p:txBody>
      </p:sp>
      <p:sp>
        <p:nvSpPr>
          <p:cNvPr id="12" name="TextBox 11">
            <a:extLst>
              <a:ext uri="{FF2B5EF4-FFF2-40B4-BE49-F238E27FC236}">
                <a16:creationId xmlns:a16="http://schemas.microsoft.com/office/drawing/2014/main" id="{BBB123FE-8541-4735-8E92-ED75049B8A75}"/>
              </a:ext>
            </a:extLst>
          </p:cNvPr>
          <p:cNvSpPr txBox="1"/>
          <p:nvPr/>
        </p:nvSpPr>
        <p:spPr>
          <a:xfrm>
            <a:off x="2052377" y="3708927"/>
            <a:ext cx="2711299" cy="2015936"/>
          </a:xfrm>
          <a:prstGeom prst="rect">
            <a:avLst/>
          </a:prstGeom>
          <a:solidFill>
            <a:schemeClr val="accent4">
              <a:lumMod val="40000"/>
              <a:lumOff val="60000"/>
              <a:alpha val="30000"/>
            </a:schemeClr>
          </a:solidFill>
          <a:effectLst>
            <a:softEdge rad="127000"/>
          </a:effectLst>
        </p:spPr>
        <p:txBody>
          <a:bodyPr wrap="square" rtlCol="0">
            <a:spAutoFit/>
          </a:bodyPr>
          <a:lstStyle/>
          <a:p>
            <a:r>
              <a:rPr lang="en-GB" sz="2500" b="1" dirty="0"/>
              <a:t>CT:</a:t>
            </a:r>
            <a:r>
              <a:rPr lang="en-GB" sz="2500" dirty="0"/>
              <a:t> Shows internal structures. </a:t>
            </a:r>
          </a:p>
          <a:p>
            <a:r>
              <a:rPr lang="en-GB" sz="2500" dirty="0"/>
              <a:t>Diagnoses blood flow problems, cancer, stroke</a:t>
            </a:r>
          </a:p>
        </p:txBody>
      </p:sp>
      <p:pic>
        <p:nvPicPr>
          <p:cNvPr id="3" name="Picture 2">
            <a:extLst>
              <a:ext uri="{FF2B5EF4-FFF2-40B4-BE49-F238E27FC236}">
                <a16:creationId xmlns:a16="http://schemas.microsoft.com/office/drawing/2014/main" id="{0ABEFB01-7C70-4116-AC3B-F4B1559A6BB6}"/>
              </a:ext>
            </a:extLst>
          </p:cNvPr>
          <p:cNvPicPr>
            <a:picLocks noChangeAspect="1"/>
          </p:cNvPicPr>
          <p:nvPr/>
        </p:nvPicPr>
        <p:blipFill rotWithShape="1">
          <a:blip r:embed="rId2"/>
          <a:srcRect l="4051" r="50371"/>
          <a:stretch/>
        </p:blipFill>
        <p:spPr>
          <a:xfrm>
            <a:off x="125635" y="3847477"/>
            <a:ext cx="1870373" cy="2308325"/>
          </a:xfrm>
          <a:prstGeom prst="rect">
            <a:avLst/>
          </a:prstGeom>
        </p:spPr>
      </p:pic>
      <p:sp>
        <p:nvSpPr>
          <p:cNvPr id="6" name="TextBox 5">
            <a:extLst>
              <a:ext uri="{FF2B5EF4-FFF2-40B4-BE49-F238E27FC236}">
                <a16:creationId xmlns:a16="http://schemas.microsoft.com/office/drawing/2014/main" id="{7FD23872-216A-4657-9106-01080ECD103E}"/>
              </a:ext>
            </a:extLst>
          </p:cNvPr>
          <p:cNvSpPr txBox="1"/>
          <p:nvPr/>
        </p:nvSpPr>
        <p:spPr>
          <a:xfrm>
            <a:off x="265561" y="3578843"/>
            <a:ext cx="2025971" cy="307777"/>
          </a:xfrm>
          <a:prstGeom prst="rect">
            <a:avLst/>
          </a:prstGeom>
          <a:noFill/>
        </p:spPr>
        <p:txBody>
          <a:bodyPr wrap="square" rtlCol="0">
            <a:spAutoFit/>
          </a:bodyPr>
          <a:lstStyle/>
          <a:p>
            <a:r>
              <a:rPr lang="en-GB" sz="1400" dirty="0"/>
              <a:t>Source: bbc.co.uk</a:t>
            </a:r>
          </a:p>
        </p:txBody>
      </p:sp>
      <p:sp>
        <p:nvSpPr>
          <p:cNvPr id="13" name="TextBox 12">
            <a:extLst>
              <a:ext uri="{FF2B5EF4-FFF2-40B4-BE49-F238E27FC236}">
                <a16:creationId xmlns:a16="http://schemas.microsoft.com/office/drawing/2014/main" id="{FBD3DDDC-235E-45FC-BA58-6E1877C1AC20}"/>
              </a:ext>
            </a:extLst>
          </p:cNvPr>
          <p:cNvSpPr txBox="1"/>
          <p:nvPr/>
        </p:nvSpPr>
        <p:spPr>
          <a:xfrm>
            <a:off x="85451" y="6113831"/>
            <a:ext cx="2062961" cy="646331"/>
          </a:xfrm>
          <a:prstGeom prst="rect">
            <a:avLst/>
          </a:prstGeom>
          <a:noFill/>
        </p:spPr>
        <p:txBody>
          <a:bodyPr wrap="square" rtlCol="0">
            <a:spAutoFit/>
          </a:bodyPr>
          <a:lstStyle/>
          <a:p>
            <a:r>
              <a:rPr lang="en-GB" b="1" dirty="0"/>
              <a:t>Orange represents a brain tumour</a:t>
            </a:r>
            <a:endParaRPr lang="en-GB" dirty="0"/>
          </a:p>
        </p:txBody>
      </p:sp>
      <p:pic>
        <p:nvPicPr>
          <p:cNvPr id="7" name="Picture 6">
            <a:extLst>
              <a:ext uri="{FF2B5EF4-FFF2-40B4-BE49-F238E27FC236}">
                <a16:creationId xmlns:a16="http://schemas.microsoft.com/office/drawing/2014/main" id="{FA3FE9AE-7324-4977-8662-3999E84B7EC8}"/>
              </a:ext>
            </a:extLst>
          </p:cNvPr>
          <p:cNvPicPr>
            <a:picLocks noChangeAspect="1"/>
          </p:cNvPicPr>
          <p:nvPr/>
        </p:nvPicPr>
        <p:blipFill>
          <a:blip r:embed="rId3"/>
          <a:stretch>
            <a:fillRect/>
          </a:stretch>
        </p:blipFill>
        <p:spPr>
          <a:xfrm>
            <a:off x="3250817" y="1388500"/>
            <a:ext cx="1387794" cy="1340838"/>
          </a:xfrm>
          <a:prstGeom prst="rect">
            <a:avLst/>
          </a:prstGeom>
        </p:spPr>
      </p:pic>
      <p:pic>
        <p:nvPicPr>
          <p:cNvPr id="14" name="Picture 13">
            <a:extLst>
              <a:ext uri="{FF2B5EF4-FFF2-40B4-BE49-F238E27FC236}">
                <a16:creationId xmlns:a16="http://schemas.microsoft.com/office/drawing/2014/main" id="{01B4DC9E-4666-4927-B3F5-4A6B21A3B5A2}"/>
              </a:ext>
            </a:extLst>
          </p:cNvPr>
          <p:cNvPicPr>
            <a:picLocks noChangeAspect="1"/>
          </p:cNvPicPr>
          <p:nvPr/>
        </p:nvPicPr>
        <p:blipFill rotWithShape="1">
          <a:blip r:embed="rId3"/>
          <a:srcRect l="53325" t="32162" r="27462" b="45447"/>
          <a:stretch/>
        </p:blipFill>
        <p:spPr>
          <a:xfrm>
            <a:off x="4763677" y="1388500"/>
            <a:ext cx="1870363" cy="2105892"/>
          </a:xfrm>
          <a:prstGeom prst="rect">
            <a:avLst/>
          </a:prstGeom>
        </p:spPr>
      </p:pic>
      <p:sp>
        <p:nvSpPr>
          <p:cNvPr id="15" name="TextBox 14">
            <a:extLst>
              <a:ext uri="{FF2B5EF4-FFF2-40B4-BE49-F238E27FC236}">
                <a16:creationId xmlns:a16="http://schemas.microsoft.com/office/drawing/2014/main" id="{FE0E6BF0-8172-4119-8BAC-F225C2E6E688}"/>
              </a:ext>
            </a:extLst>
          </p:cNvPr>
          <p:cNvSpPr txBox="1"/>
          <p:nvPr/>
        </p:nvSpPr>
        <p:spPr>
          <a:xfrm>
            <a:off x="3200394" y="2679135"/>
            <a:ext cx="1387795" cy="738664"/>
          </a:xfrm>
          <a:prstGeom prst="rect">
            <a:avLst/>
          </a:prstGeom>
          <a:noFill/>
        </p:spPr>
        <p:txBody>
          <a:bodyPr wrap="square" rtlCol="0">
            <a:spAutoFit/>
          </a:bodyPr>
          <a:lstStyle/>
          <a:p>
            <a:pPr algn="r"/>
            <a:r>
              <a:rPr lang="en-GB" sz="1400" dirty="0"/>
              <a:t>Source: alexanderorthopaedics.com</a:t>
            </a:r>
          </a:p>
        </p:txBody>
      </p:sp>
      <p:sp>
        <p:nvSpPr>
          <p:cNvPr id="16" name="TextBox 15">
            <a:extLst>
              <a:ext uri="{FF2B5EF4-FFF2-40B4-BE49-F238E27FC236}">
                <a16:creationId xmlns:a16="http://schemas.microsoft.com/office/drawing/2014/main" id="{BF098CD8-F002-49B7-94F1-5031660D94D8}"/>
              </a:ext>
            </a:extLst>
          </p:cNvPr>
          <p:cNvSpPr txBox="1"/>
          <p:nvPr/>
        </p:nvSpPr>
        <p:spPr>
          <a:xfrm>
            <a:off x="3250816" y="3486094"/>
            <a:ext cx="3383223" cy="369332"/>
          </a:xfrm>
          <a:prstGeom prst="rect">
            <a:avLst/>
          </a:prstGeom>
          <a:noFill/>
        </p:spPr>
        <p:txBody>
          <a:bodyPr wrap="square" rtlCol="0">
            <a:spAutoFit/>
          </a:bodyPr>
          <a:lstStyle/>
          <a:p>
            <a:r>
              <a:rPr lang="en-GB" b="1" dirty="0"/>
              <a:t>Zoomed image shows a rib break. </a:t>
            </a:r>
          </a:p>
        </p:txBody>
      </p:sp>
      <p:sp>
        <p:nvSpPr>
          <p:cNvPr id="18" name="TextBox 17">
            <a:extLst>
              <a:ext uri="{FF2B5EF4-FFF2-40B4-BE49-F238E27FC236}">
                <a16:creationId xmlns:a16="http://schemas.microsoft.com/office/drawing/2014/main" id="{27459428-D0FC-4E4B-8C63-329878D8AA79}"/>
              </a:ext>
            </a:extLst>
          </p:cNvPr>
          <p:cNvSpPr txBox="1"/>
          <p:nvPr/>
        </p:nvSpPr>
        <p:spPr>
          <a:xfrm>
            <a:off x="6995184" y="1681521"/>
            <a:ext cx="2592706" cy="1154162"/>
          </a:xfrm>
          <a:prstGeom prst="rect">
            <a:avLst/>
          </a:prstGeom>
          <a:solidFill>
            <a:schemeClr val="accent2">
              <a:lumMod val="40000"/>
              <a:lumOff val="60000"/>
              <a:alpha val="20000"/>
            </a:schemeClr>
          </a:solidFill>
          <a:effectLst>
            <a:softEdge rad="127000"/>
          </a:effectLst>
        </p:spPr>
        <p:txBody>
          <a:bodyPr wrap="square" lIns="0" tIns="0" rIns="0" bIns="0" rtlCol="0">
            <a:spAutoFit/>
          </a:bodyPr>
          <a:lstStyle/>
          <a:p>
            <a:r>
              <a:rPr lang="en-GB" sz="2500" dirty="0"/>
              <a:t>EHR. Includes basic info and medical history.</a:t>
            </a:r>
          </a:p>
        </p:txBody>
      </p:sp>
      <p:sp>
        <p:nvSpPr>
          <p:cNvPr id="19" name="TextBox 18">
            <a:extLst>
              <a:ext uri="{FF2B5EF4-FFF2-40B4-BE49-F238E27FC236}">
                <a16:creationId xmlns:a16="http://schemas.microsoft.com/office/drawing/2014/main" id="{45EBB1B8-239B-473A-954D-290B1E87BA05}"/>
              </a:ext>
            </a:extLst>
          </p:cNvPr>
          <p:cNvSpPr txBox="1"/>
          <p:nvPr/>
        </p:nvSpPr>
        <p:spPr>
          <a:xfrm>
            <a:off x="6818215" y="5329607"/>
            <a:ext cx="2782985" cy="2015936"/>
          </a:xfrm>
          <a:prstGeom prst="rect">
            <a:avLst/>
          </a:prstGeom>
          <a:solidFill>
            <a:schemeClr val="accent1">
              <a:lumMod val="20000"/>
              <a:lumOff val="80000"/>
              <a:alpha val="47000"/>
            </a:schemeClr>
          </a:solidFill>
          <a:effectLst>
            <a:softEdge rad="127000"/>
          </a:effectLst>
        </p:spPr>
        <p:txBody>
          <a:bodyPr wrap="square" rtlCol="0">
            <a:spAutoFit/>
          </a:bodyPr>
          <a:lstStyle/>
          <a:p>
            <a:r>
              <a:rPr lang="en-GB" sz="2500" dirty="0"/>
              <a:t>Otherwise, it will be reobtained from the patient, and recorded on paper to be copied later. </a:t>
            </a:r>
          </a:p>
        </p:txBody>
      </p:sp>
      <p:pic>
        <p:nvPicPr>
          <p:cNvPr id="1026" name="Picture 2" descr="See the source image">
            <a:extLst>
              <a:ext uri="{FF2B5EF4-FFF2-40B4-BE49-F238E27FC236}">
                <a16:creationId xmlns:a16="http://schemas.microsoft.com/office/drawing/2014/main" id="{EBA8A644-6A29-442C-8AFB-7A97BAE59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123" y="2825233"/>
            <a:ext cx="2586700" cy="197387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See the source image">
            <a:extLst>
              <a:ext uri="{FF2B5EF4-FFF2-40B4-BE49-F238E27FC236}">
                <a16:creationId xmlns:a16="http://schemas.microsoft.com/office/drawing/2014/main" id="{AE385F03-CD68-4C9D-8A25-D6DB348863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728" r="82626" b="47499"/>
          <a:stretch/>
        </p:blipFill>
        <p:spPr bwMode="auto">
          <a:xfrm>
            <a:off x="4763677" y="5591153"/>
            <a:ext cx="1934094" cy="272900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8E75224-B9E4-41AA-B9DE-0AA1E559CFC8}"/>
              </a:ext>
            </a:extLst>
          </p:cNvPr>
          <p:cNvSpPr txBox="1"/>
          <p:nvPr/>
        </p:nvSpPr>
        <p:spPr>
          <a:xfrm>
            <a:off x="4763676" y="3984625"/>
            <a:ext cx="2054538" cy="1631216"/>
          </a:xfrm>
          <a:prstGeom prst="rect">
            <a:avLst/>
          </a:prstGeom>
          <a:solidFill>
            <a:schemeClr val="accent1">
              <a:lumMod val="20000"/>
              <a:lumOff val="80000"/>
              <a:alpha val="47000"/>
            </a:schemeClr>
          </a:solidFill>
          <a:effectLst>
            <a:softEdge rad="127000"/>
          </a:effectLst>
        </p:spPr>
        <p:txBody>
          <a:bodyPr wrap="square">
            <a:spAutoFit/>
          </a:bodyPr>
          <a:lstStyle/>
          <a:p>
            <a:r>
              <a:rPr lang="en-GB" sz="2500" dirty="0"/>
              <a:t>If the tool stops working, a backup will be used.</a:t>
            </a:r>
          </a:p>
        </p:txBody>
      </p:sp>
      <p:sp>
        <p:nvSpPr>
          <p:cNvPr id="26" name="TextBox 25">
            <a:extLst>
              <a:ext uri="{FF2B5EF4-FFF2-40B4-BE49-F238E27FC236}">
                <a16:creationId xmlns:a16="http://schemas.microsoft.com/office/drawing/2014/main" id="{F012110B-3012-4EA6-BF67-63C674032359}"/>
              </a:ext>
            </a:extLst>
          </p:cNvPr>
          <p:cNvSpPr txBox="1"/>
          <p:nvPr/>
        </p:nvSpPr>
        <p:spPr>
          <a:xfrm>
            <a:off x="30026" y="7029440"/>
            <a:ext cx="4638610" cy="1631216"/>
          </a:xfrm>
          <a:prstGeom prst="rect">
            <a:avLst/>
          </a:prstGeom>
          <a:solidFill>
            <a:schemeClr val="tx2">
              <a:lumMod val="60000"/>
              <a:lumOff val="40000"/>
              <a:alpha val="26000"/>
            </a:schemeClr>
          </a:solidFill>
          <a:effectLst>
            <a:softEdge rad="127000"/>
          </a:effectLst>
        </p:spPr>
        <p:txBody>
          <a:bodyPr wrap="square" rtlCol="0">
            <a:spAutoFit/>
          </a:bodyPr>
          <a:lstStyle/>
          <a:p>
            <a:r>
              <a:rPr lang="en-GB" sz="2500" dirty="0"/>
              <a:t>Give warnings or errors before going down. </a:t>
            </a:r>
            <a:r>
              <a:rPr lang="en-GB" sz="2500" dirty="0" err="1"/>
              <a:t>E.g</a:t>
            </a:r>
            <a:r>
              <a:rPr lang="en-GB" sz="2500" dirty="0"/>
              <a:t>, X-Ray tubes should be replaced every few years.</a:t>
            </a:r>
          </a:p>
        </p:txBody>
      </p:sp>
      <p:sp>
        <p:nvSpPr>
          <p:cNvPr id="27" name="TextBox 26">
            <a:extLst>
              <a:ext uri="{FF2B5EF4-FFF2-40B4-BE49-F238E27FC236}">
                <a16:creationId xmlns:a16="http://schemas.microsoft.com/office/drawing/2014/main" id="{9509D320-BEAB-4C71-A6CB-0238AE53A598}"/>
              </a:ext>
            </a:extLst>
          </p:cNvPr>
          <p:cNvSpPr txBox="1"/>
          <p:nvPr/>
        </p:nvSpPr>
        <p:spPr>
          <a:xfrm>
            <a:off x="7922903" y="5181934"/>
            <a:ext cx="1856093" cy="307777"/>
          </a:xfrm>
          <a:prstGeom prst="rect">
            <a:avLst/>
          </a:prstGeom>
          <a:noFill/>
        </p:spPr>
        <p:txBody>
          <a:bodyPr wrap="square" rtlCol="0">
            <a:spAutoFit/>
          </a:bodyPr>
          <a:lstStyle/>
          <a:p>
            <a:r>
              <a:rPr lang="en-GB" sz="1400" dirty="0"/>
              <a:t>Source: dzone.com</a:t>
            </a:r>
          </a:p>
        </p:txBody>
      </p:sp>
      <p:sp>
        <p:nvSpPr>
          <p:cNvPr id="28" name="TextBox 27">
            <a:extLst>
              <a:ext uri="{FF2B5EF4-FFF2-40B4-BE49-F238E27FC236}">
                <a16:creationId xmlns:a16="http://schemas.microsoft.com/office/drawing/2014/main" id="{A55B4056-E3EC-4650-9BF3-724A927DEBBD}"/>
              </a:ext>
            </a:extLst>
          </p:cNvPr>
          <p:cNvSpPr txBox="1"/>
          <p:nvPr/>
        </p:nvSpPr>
        <p:spPr>
          <a:xfrm>
            <a:off x="6735116" y="5005094"/>
            <a:ext cx="1913241" cy="307777"/>
          </a:xfrm>
          <a:prstGeom prst="rect">
            <a:avLst/>
          </a:prstGeom>
          <a:solidFill>
            <a:schemeClr val="accent1">
              <a:lumMod val="20000"/>
              <a:lumOff val="80000"/>
              <a:alpha val="47000"/>
            </a:schemeClr>
          </a:solidFill>
        </p:spPr>
        <p:txBody>
          <a:bodyPr wrap="square" rtlCol="0">
            <a:spAutoFit/>
          </a:bodyPr>
          <a:lstStyle/>
          <a:p>
            <a:r>
              <a:rPr lang="en-GB" sz="1400" dirty="0"/>
              <a:t>Source: medanets.com</a:t>
            </a:r>
          </a:p>
        </p:txBody>
      </p:sp>
      <p:sp>
        <p:nvSpPr>
          <p:cNvPr id="29" name="TextBox 28">
            <a:extLst>
              <a:ext uri="{FF2B5EF4-FFF2-40B4-BE49-F238E27FC236}">
                <a16:creationId xmlns:a16="http://schemas.microsoft.com/office/drawing/2014/main" id="{14E336A9-F424-4B7D-9517-2DFD3CD4E335}"/>
              </a:ext>
            </a:extLst>
          </p:cNvPr>
          <p:cNvSpPr txBox="1"/>
          <p:nvPr/>
        </p:nvSpPr>
        <p:spPr>
          <a:xfrm>
            <a:off x="8048493" y="4738204"/>
            <a:ext cx="1913241" cy="307777"/>
          </a:xfrm>
          <a:prstGeom prst="rect">
            <a:avLst/>
          </a:prstGeom>
          <a:noFill/>
        </p:spPr>
        <p:txBody>
          <a:bodyPr wrap="square" rtlCol="0">
            <a:spAutoFit/>
          </a:bodyPr>
          <a:lstStyle/>
          <a:p>
            <a:r>
              <a:rPr lang="en-GB" sz="1400" dirty="0"/>
              <a:t>Source: abidss.com</a:t>
            </a:r>
          </a:p>
        </p:txBody>
      </p:sp>
      <p:sp>
        <p:nvSpPr>
          <p:cNvPr id="30" name="TextBox 29">
            <a:extLst>
              <a:ext uri="{FF2B5EF4-FFF2-40B4-BE49-F238E27FC236}">
                <a16:creationId xmlns:a16="http://schemas.microsoft.com/office/drawing/2014/main" id="{42FA0BED-9E82-4DF7-A29C-A71E4FE2146E}"/>
              </a:ext>
            </a:extLst>
          </p:cNvPr>
          <p:cNvSpPr txBox="1"/>
          <p:nvPr/>
        </p:nvSpPr>
        <p:spPr>
          <a:xfrm>
            <a:off x="1278391" y="3333331"/>
            <a:ext cx="2352915" cy="307777"/>
          </a:xfrm>
          <a:prstGeom prst="rect">
            <a:avLst/>
          </a:prstGeom>
          <a:noFill/>
        </p:spPr>
        <p:txBody>
          <a:bodyPr wrap="square" rtlCol="0">
            <a:spAutoFit/>
          </a:bodyPr>
          <a:lstStyle/>
          <a:p>
            <a:r>
              <a:rPr lang="en-GB" sz="1400" dirty="0"/>
              <a:t>Sources: bing.com, nhs.uk</a:t>
            </a:r>
          </a:p>
        </p:txBody>
      </p:sp>
      <p:sp>
        <p:nvSpPr>
          <p:cNvPr id="31" name="TextBox 30">
            <a:extLst>
              <a:ext uri="{FF2B5EF4-FFF2-40B4-BE49-F238E27FC236}">
                <a16:creationId xmlns:a16="http://schemas.microsoft.com/office/drawing/2014/main" id="{93B371CB-063A-4333-BED9-A14C887EEDED}"/>
              </a:ext>
            </a:extLst>
          </p:cNvPr>
          <p:cNvSpPr txBox="1"/>
          <p:nvPr/>
        </p:nvSpPr>
        <p:spPr>
          <a:xfrm>
            <a:off x="3279910" y="8171931"/>
            <a:ext cx="1432402" cy="307777"/>
          </a:xfrm>
          <a:prstGeom prst="rect">
            <a:avLst/>
          </a:prstGeom>
          <a:noFill/>
        </p:spPr>
        <p:txBody>
          <a:bodyPr wrap="square" rtlCol="0">
            <a:spAutoFit/>
          </a:bodyPr>
          <a:lstStyle/>
          <a:p>
            <a:r>
              <a:rPr lang="en-GB" sz="1400" dirty="0"/>
              <a:t>Source: nhs.uk</a:t>
            </a:r>
          </a:p>
        </p:txBody>
      </p:sp>
      <p:sp>
        <p:nvSpPr>
          <p:cNvPr id="32" name="TextBox 31">
            <a:extLst>
              <a:ext uri="{FF2B5EF4-FFF2-40B4-BE49-F238E27FC236}">
                <a16:creationId xmlns:a16="http://schemas.microsoft.com/office/drawing/2014/main" id="{E3361A04-9AA4-4EE3-AE08-1CBCD81463D9}"/>
              </a:ext>
            </a:extLst>
          </p:cNvPr>
          <p:cNvSpPr txBox="1"/>
          <p:nvPr/>
        </p:nvSpPr>
        <p:spPr>
          <a:xfrm>
            <a:off x="6792812" y="7154590"/>
            <a:ext cx="2535811" cy="307777"/>
          </a:xfrm>
          <a:prstGeom prst="rect">
            <a:avLst/>
          </a:prstGeom>
          <a:noFill/>
        </p:spPr>
        <p:txBody>
          <a:bodyPr wrap="square" rtlCol="0">
            <a:spAutoFit/>
          </a:bodyPr>
          <a:lstStyle/>
          <a:p>
            <a:r>
              <a:rPr lang="en-GB" sz="1400" dirty="0"/>
              <a:t>Source: technicalprospects.com</a:t>
            </a:r>
          </a:p>
        </p:txBody>
      </p:sp>
      <p:pic>
        <p:nvPicPr>
          <p:cNvPr id="10" name="Picture 9">
            <a:extLst>
              <a:ext uri="{FF2B5EF4-FFF2-40B4-BE49-F238E27FC236}">
                <a16:creationId xmlns:a16="http://schemas.microsoft.com/office/drawing/2014/main" id="{016C4CC8-D673-4615-820F-3D06C9CED6B1}"/>
              </a:ext>
            </a:extLst>
          </p:cNvPr>
          <p:cNvPicPr>
            <a:picLocks noChangeAspect="1"/>
          </p:cNvPicPr>
          <p:nvPr/>
        </p:nvPicPr>
        <p:blipFill>
          <a:blip r:embed="rId5"/>
          <a:stretch>
            <a:fillRect/>
          </a:stretch>
        </p:blipFill>
        <p:spPr>
          <a:xfrm>
            <a:off x="2150461" y="5657796"/>
            <a:ext cx="2435419" cy="1102366"/>
          </a:xfrm>
          <a:prstGeom prst="rect">
            <a:avLst/>
          </a:prstGeom>
        </p:spPr>
      </p:pic>
      <p:sp>
        <p:nvSpPr>
          <p:cNvPr id="33" name="TextBox 32">
            <a:extLst>
              <a:ext uri="{FF2B5EF4-FFF2-40B4-BE49-F238E27FC236}">
                <a16:creationId xmlns:a16="http://schemas.microsoft.com/office/drawing/2014/main" id="{FAABC307-1E7C-4CB7-BD60-1BAB542F7338}"/>
              </a:ext>
            </a:extLst>
          </p:cNvPr>
          <p:cNvSpPr txBox="1"/>
          <p:nvPr/>
        </p:nvSpPr>
        <p:spPr>
          <a:xfrm>
            <a:off x="2135507" y="6674540"/>
            <a:ext cx="1360741" cy="369332"/>
          </a:xfrm>
          <a:prstGeom prst="rect">
            <a:avLst/>
          </a:prstGeom>
          <a:noFill/>
        </p:spPr>
        <p:txBody>
          <a:bodyPr wrap="square" rtlCol="0">
            <a:spAutoFit/>
          </a:bodyPr>
          <a:lstStyle/>
          <a:p>
            <a:r>
              <a:rPr lang="en-GB" b="1" dirty="0"/>
              <a:t>CT machine</a:t>
            </a:r>
          </a:p>
        </p:txBody>
      </p:sp>
      <p:sp>
        <p:nvSpPr>
          <p:cNvPr id="34" name="TextBox 33">
            <a:extLst>
              <a:ext uri="{FF2B5EF4-FFF2-40B4-BE49-F238E27FC236}">
                <a16:creationId xmlns:a16="http://schemas.microsoft.com/office/drawing/2014/main" id="{C9E263AD-C406-460E-9CF2-80BCD3C7079D}"/>
              </a:ext>
            </a:extLst>
          </p:cNvPr>
          <p:cNvSpPr txBox="1"/>
          <p:nvPr/>
        </p:nvSpPr>
        <p:spPr>
          <a:xfrm>
            <a:off x="3256512" y="6713465"/>
            <a:ext cx="1913241" cy="307777"/>
          </a:xfrm>
          <a:prstGeom prst="rect">
            <a:avLst/>
          </a:prstGeom>
          <a:noFill/>
        </p:spPr>
        <p:txBody>
          <a:bodyPr wrap="square" rtlCol="0">
            <a:spAutoFit/>
          </a:bodyPr>
          <a:lstStyle/>
          <a:p>
            <a:r>
              <a:rPr lang="en-GB" sz="1400" dirty="0"/>
              <a:t>Source: pdirad.com</a:t>
            </a:r>
          </a:p>
        </p:txBody>
      </p:sp>
      <p:sp>
        <p:nvSpPr>
          <p:cNvPr id="35" name="TextBox 34">
            <a:extLst>
              <a:ext uri="{FF2B5EF4-FFF2-40B4-BE49-F238E27FC236}">
                <a16:creationId xmlns:a16="http://schemas.microsoft.com/office/drawing/2014/main" id="{421A07FB-9689-4C2B-B051-B2B024BDD940}"/>
              </a:ext>
            </a:extLst>
          </p:cNvPr>
          <p:cNvSpPr txBox="1"/>
          <p:nvPr/>
        </p:nvSpPr>
        <p:spPr>
          <a:xfrm>
            <a:off x="30026" y="8564850"/>
            <a:ext cx="4638610" cy="1246495"/>
          </a:xfrm>
          <a:prstGeom prst="rect">
            <a:avLst/>
          </a:prstGeom>
          <a:solidFill>
            <a:schemeClr val="accent6">
              <a:lumMod val="50000"/>
              <a:alpha val="26000"/>
            </a:schemeClr>
          </a:solidFill>
          <a:effectLst>
            <a:softEdge rad="127000"/>
          </a:effectLst>
        </p:spPr>
        <p:txBody>
          <a:bodyPr wrap="square" rtlCol="0">
            <a:spAutoFit/>
          </a:bodyPr>
          <a:lstStyle/>
          <a:p>
            <a:r>
              <a:rPr lang="en-GB" sz="2500" dirty="0"/>
              <a:t>Simulation technology may be used: research/skill practice/modelling.</a:t>
            </a:r>
          </a:p>
        </p:txBody>
      </p:sp>
      <p:pic>
        <p:nvPicPr>
          <p:cNvPr id="17" name="Picture 16">
            <a:extLst>
              <a:ext uri="{FF2B5EF4-FFF2-40B4-BE49-F238E27FC236}">
                <a16:creationId xmlns:a16="http://schemas.microsoft.com/office/drawing/2014/main" id="{A9067677-3934-4A39-A3F4-2FC87558651F}"/>
              </a:ext>
            </a:extLst>
          </p:cNvPr>
          <p:cNvPicPr>
            <a:picLocks noChangeAspect="1"/>
          </p:cNvPicPr>
          <p:nvPr/>
        </p:nvPicPr>
        <p:blipFill>
          <a:blip r:embed="rId6"/>
          <a:stretch>
            <a:fillRect/>
          </a:stretch>
        </p:blipFill>
        <p:spPr>
          <a:xfrm>
            <a:off x="125635" y="9811345"/>
            <a:ext cx="4674965" cy="2629668"/>
          </a:xfrm>
          <a:prstGeom prst="rect">
            <a:avLst/>
          </a:prstGeom>
        </p:spPr>
      </p:pic>
      <p:sp>
        <p:nvSpPr>
          <p:cNvPr id="36" name="TextBox 35">
            <a:extLst>
              <a:ext uri="{FF2B5EF4-FFF2-40B4-BE49-F238E27FC236}">
                <a16:creationId xmlns:a16="http://schemas.microsoft.com/office/drawing/2014/main" id="{4E54AE62-BB10-486C-A036-A82F1EAD6ABE}"/>
              </a:ext>
            </a:extLst>
          </p:cNvPr>
          <p:cNvSpPr txBox="1"/>
          <p:nvPr/>
        </p:nvSpPr>
        <p:spPr>
          <a:xfrm>
            <a:off x="55176" y="12411777"/>
            <a:ext cx="3005023" cy="369332"/>
          </a:xfrm>
          <a:prstGeom prst="rect">
            <a:avLst/>
          </a:prstGeom>
          <a:noFill/>
        </p:spPr>
        <p:txBody>
          <a:bodyPr wrap="square" rtlCol="0">
            <a:spAutoFit/>
          </a:bodyPr>
          <a:lstStyle/>
          <a:p>
            <a:r>
              <a:rPr lang="en-GB" b="1" dirty="0"/>
              <a:t>Simulation of a brain surgery</a:t>
            </a:r>
          </a:p>
        </p:txBody>
      </p:sp>
      <p:sp>
        <p:nvSpPr>
          <p:cNvPr id="37" name="TextBox 36">
            <a:extLst>
              <a:ext uri="{FF2B5EF4-FFF2-40B4-BE49-F238E27FC236}">
                <a16:creationId xmlns:a16="http://schemas.microsoft.com/office/drawing/2014/main" id="{CECF65DF-29E8-4845-B729-9E546AFAE332}"/>
              </a:ext>
            </a:extLst>
          </p:cNvPr>
          <p:cNvSpPr txBox="1"/>
          <p:nvPr/>
        </p:nvSpPr>
        <p:spPr>
          <a:xfrm>
            <a:off x="2906334" y="12441013"/>
            <a:ext cx="2456080" cy="307777"/>
          </a:xfrm>
          <a:prstGeom prst="rect">
            <a:avLst/>
          </a:prstGeom>
          <a:noFill/>
        </p:spPr>
        <p:txBody>
          <a:bodyPr wrap="square" rtlCol="0">
            <a:spAutoFit/>
          </a:bodyPr>
          <a:lstStyle/>
          <a:p>
            <a:r>
              <a:rPr lang="en-GB" sz="1400" dirty="0"/>
              <a:t>Source: engineering.com</a:t>
            </a:r>
          </a:p>
        </p:txBody>
      </p:sp>
      <p:sp>
        <p:nvSpPr>
          <p:cNvPr id="38" name="TextBox 37">
            <a:extLst>
              <a:ext uri="{FF2B5EF4-FFF2-40B4-BE49-F238E27FC236}">
                <a16:creationId xmlns:a16="http://schemas.microsoft.com/office/drawing/2014/main" id="{E035B9CF-2E9D-4259-B69C-B5A8A6735349}"/>
              </a:ext>
            </a:extLst>
          </p:cNvPr>
          <p:cNvSpPr txBox="1"/>
          <p:nvPr/>
        </p:nvSpPr>
        <p:spPr>
          <a:xfrm>
            <a:off x="2764935" y="9214414"/>
            <a:ext cx="1873676" cy="523220"/>
          </a:xfrm>
          <a:prstGeom prst="rect">
            <a:avLst/>
          </a:prstGeom>
          <a:noFill/>
        </p:spPr>
        <p:txBody>
          <a:bodyPr wrap="square" rtlCol="0">
            <a:spAutoFit/>
          </a:bodyPr>
          <a:lstStyle/>
          <a:p>
            <a:r>
              <a:rPr lang="en-GB" sz="1400" dirty="0"/>
              <a:t>Source: elearningindustry.com</a:t>
            </a:r>
          </a:p>
        </p:txBody>
      </p:sp>
      <p:sp>
        <p:nvSpPr>
          <p:cNvPr id="39" name="TextBox 38">
            <a:extLst>
              <a:ext uri="{FF2B5EF4-FFF2-40B4-BE49-F238E27FC236}">
                <a16:creationId xmlns:a16="http://schemas.microsoft.com/office/drawing/2014/main" id="{A525B0D7-86D9-49FC-A5A0-A31B6FF0E34D}"/>
              </a:ext>
            </a:extLst>
          </p:cNvPr>
          <p:cNvSpPr txBox="1"/>
          <p:nvPr/>
        </p:nvSpPr>
        <p:spPr>
          <a:xfrm>
            <a:off x="5047802" y="8398004"/>
            <a:ext cx="4276176" cy="2015936"/>
          </a:xfrm>
          <a:prstGeom prst="rect">
            <a:avLst/>
          </a:prstGeom>
          <a:solidFill>
            <a:srgbClr val="E1BDD8">
              <a:alpha val="46667"/>
            </a:srgbClr>
          </a:solidFill>
          <a:effectLst>
            <a:softEdge rad="127000"/>
          </a:effectLst>
        </p:spPr>
        <p:txBody>
          <a:bodyPr wrap="square" rtlCol="0">
            <a:spAutoFit/>
          </a:bodyPr>
          <a:lstStyle/>
          <a:p>
            <a:r>
              <a:rPr lang="en-GB" sz="2500" dirty="0"/>
              <a:t>In some countries/private healthcare etc, financial information may be obtained from the patient (e.g. for insurance </a:t>
            </a:r>
          </a:p>
        </p:txBody>
      </p:sp>
      <p:sp>
        <p:nvSpPr>
          <p:cNvPr id="40" name="TextBox 39">
            <a:extLst>
              <a:ext uri="{FF2B5EF4-FFF2-40B4-BE49-F238E27FC236}">
                <a16:creationId xmlns:a16="http://schemas.microsoft.com/office/drawing/2014/main" id="{1546C313-AF78-430F-82D2-B4B062630529}"/>
              </a:ext>
            </a:extLst>
          </p:cNvPr>
          <p:cNvSpPr txBox="1"/>
          <p:nvPr/>
        </p:nvSpPr>
        <p:spPr>
          <a:xfrm>
            <a:off x="7424594" y="9937853"/>
            <a:ext cx="1914826" cy="307777"/>
          </a:xfrm>
          <a:prstGeom prst="rect">
            <a:avLst/>
          </a:prstGeom>
          <a:noFill/>
        </p:spPr>
        <p:txBody>
          <a:bodyPr wrap="square" rtlCol="0">
            <a:spAutoFit/>
          </a:bodyPr>
          <a:lstStyle/>
          <a:p>
            <a:r>
              <a:rPr lang="en-GB" sz="1400" dirty="0"/>
              <a:t>Source: safensoft.com</a:t>
            </a:r>
          </a:p>
        </p:txBody>
      </p:sp>
      <p:sp>
        <p:nvSpPr>
          <p:cNvPr id="41" name="TextBox 40">
            <a:extLst>
              <a:ext uri="{FF2B5EF4-FFF2-40B4-BE49-F238E27FC236}">
                <a16:creationId xmlns:a16="http://schemas.microsoft.com/office/drawing/2014/main" id="{FF9B66CA-DBFF-425F-8468-708D0EDF3D33}"/>
              </a:ext>
            </a:extLst>
          </p:cNvPr>
          <p:cNvSpPr txBox="1"/>
          <p:nvPr/>
        </p:nvSpPr>
        <p:spPr>
          <a:xfrm>
            <a:off x="5047802" y="10517369"/>
            <a:ext cx="4276176" cy="2015936"/>
          </a:xfrm>
          <a:prstGeom prst="rect">
            <a:avLst/>
          </a:prstGeom>
          <a:solidFill>
            <a:srgbClr val="E5EEE0">
              <a:alpha val="46667"/>
            </a:srgbClr>
          </a:solidFill>
          <a:effectLst>
            <a:softEdge rad="127000"/>
          </a:effectLst>
        </p:spPr>
        <p:txBody>
          <a:bodyPr wrap="square" rtlCol="0">
            <a:spAutoFit/>
          </a:bodyPr>
          <a:lstStyle/>
          <a:p>
            <a:r>
              <a:rPr lang="en-GB" sz="2500" dirty="0"/>
              <a:t>Use of electronic prescriptions is becoming increasingly widespread. They are also sometimes available to the patient at home/remotely. </a:t>
            </a:r>
          </a:p>
        </p:txBody>
      </p:sp>
      <p:sp>
        <p:nvSpPr>
          <p:cNvPr id="42" name="TextBox 41">
            <a:extLst>
              <a:ext uri="{FF2B5EF4-FFF2-40B4-BE49-F238E27FC236}">
                <a16:creationId xmlns:a16="http://schemas.microsoft.com/office/drawing/2014/main" id="{EF37CBF4-8028-43C5-AC8E-01CB439FD631}"/>
              </a:ext>
            </a:extLst>
          </p:cNvPr>
          <p:cNvSpPr txBox="1"/>
          <p:nvPr/>
        </p:nvSpPr>
        <p:spPr>
          <a:xfrm>
            <a:off x="8035421" y="10367794"/>
            <a:ext cx="1432402" cy="307777"/>
          </a:xfrm>
          <a:prstGeom prst="rect">
            <a:avLst/>
          </a:prstGeom>
          <a:noFill/>
        </p:spPr>
        <p:txBody>
          <a:bodyPr wrap="square" rtlCol="0">
            <a:spAutoFit/>
          </a:bodyPr>
          <a:lstStyle/>
          <a:p>
            <a:r>
              <a:rPr lang="en-GB" sz="1400" dirty="0"/>
              <a:t>Source: nhs.uk</a:t>
            </a:r>
          </a:p>
        </p:txBody>
      </p:sp>
    </p:spTree>
    <p:extLst>
      <p:ext uri="{BB962C8B-B14F-4D97-AF65-F5344CB8AC3E}">
        <p14:creationId xmlns:p14="http://schemas.microsoft.com/office/powerpoint/2010/main" val="106165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22AFBE-09E2-43E3-BDCA-960C28E29FB9}"/>
              </a:ext>
            </a:extLst>
          </p:cNvPr>
          <p:cNvSpPr/>
          <p:nvPr/>
        </p:nvSpPr>
        <p:spPr>
          <a:xfrm>
            <a:off x="320976" y="20491"/>
            <a:ext cx="8959249"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TECHNOLOGY IN HEALTHCARE</a:t>
            </a:r>
          </a:p>
        </p:txBody>
      </p:sp>
      <p:sp>
        <p:nvSpPr>
          <p:cNvPr id="5" name="Rectangle 4">
            <a:extLst>
              <a:ext uri="{FF2B5EF4-FFF2-40B4-BE49-F238E27FC236}">
                <a16:creationId xmlns:a16="http://schemas.microsoft.com/office/drawing/2014/main" id="{AA022440-DF61-46CA-B862-7B362F344B80}"/>
              </a:ext>
            </a:extLst>
          </p:cNvPr>
          <p:cNvSpPr/>
          <p:nvPr/>
        </p:nvSpPr>
        <p:spPr>
          <a:xfrm>
            <a:off x="2227661" y="835335"/>
            <a:ext cx="5145896" cy="523220"/>
          </a:xfrm>
          <a:prstGeom prst="rect">
            <a:avLst/>
          </a:prstGeom>
          <a:noFill/>
        </p:spPr>
        <p:txBody>
          <a:bodyPr wrap="non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More information about the risks</a:t>
            </a:r>
          </a:p>
        </p:txBody>
      </p:sp>
      <p:grpSp>
        <p:nvGrpSpPr>
          <p:cNvPr id="20" name="Group 19">
            <a:extLst>
              <a:ext uri="{FF2B5EF4-FFF2-40B4-BE49-F238E27FC236}">
                <a16:creationId xmlns:a16="http://schemas.microsoft.com/office/drawing/2014/main" id="{17BCA26B-5603-483A-BCEB-8BF445FB7B76}"/>
              </a:ext>
            </a:extLst>
          </p:cNvPr>
          <p:cNvGrpSpPr/>
          <p:nvPr/>
        </p:nvGrpSpPr>
        <p:grpSpPr>
          <a:xfrm>
            <a:off x="6677717" y="1529770"/>
            <a:ext cx="2923483" cy="4204850"/>
            <a:chOff x="6677717" y="1529770"/>
            <a:chExt cx="2923483" cy="4204850"/>
          </a:xfrm>
        </p:grpSpPr>
        <p:sp>
          <p:nvSpPr>
            <p:cNvPr id="9" name="TextBox 8">
              <a:extLst>
                <a:ext uri="{FF2B5EF4-FFF2-40B4-BE49-F238E27FC236}">
                  <a16:creationId xmlns:a16="http://schemas.microsoft.com/office/drawing/2014/main" id="{C77BA425-2560-4BDF-A571-E80981D81F6A}"/>
                </a:ext>
              </a:extLst>
            </p:cNvPr>
            <p:cNvSpPr txBox="1"/>
            <p:nvPr/>
          </p:nvSpPr>
          <p:spPr>
            <a:xfrm>
              <a:off x="7008495" y="1529770"/>
              <a:ext cx="2592705" cy="523220"/>
            </a:xfrm>
            <a:prstGeom prst="rect">
              <a:avLst/>
            </a:prstGeom>
            <a:noFill/>
          </p:spPr>
          <p:txBody>
            <a:bodyPr wrap="square" rtlCol="0">
              <a:spAutoFit/>
            </a:bodyPr>
            <a:lstStyle/>
            <a:p>
              <a:r>
                <a:rPr lang="en-GB" sz="2800" b="1" dirty="0"/>
                <a:t>Patient Records</a:t>
              </a:r>
            </a:p>
          </p:txBody>
        </p:sp>
        <p:sp>
          <p:nvSpPr>
            <p:cNvPr id="43" name="TextBox 42">
              <a:extLst>
                <a:ext uri="{FF2B5EF4-FFF2-40B4-BE49-F238E27FC236}">
                  <a16:creationId xmlns:a16="http://schemas.microsoft.com/office/drawing/2014/main" id="{986924B1-7EBC-43B4-9EB3-964A57911022}"/>
                </a:ext>
              </a:extLst>
            </p:cNvPr>
            <p:cNvSpPr txBox="1"/>
            <p:nvPr/>
          </p:nvSpPr>
          <p:spPr>
            <a:xfrm>
              <a:off x="6677717" y="2123431"/>
              <a:ext cx="2923483" cy="1246495"/>
            </a:xfrm>
            <a:prstGeom prst="rect">
              <a:avLst/>
            </a:prstGeom>
            <a:solidFill>
              <a:schemeClr val="accent1">
                <a:lumMod val="20000"/>
                <a:lumOff val="80000"/>
                <a:alpha val="47000"/>
              </a:schemeClr>
            </a:solidFill>
            <a:effectLst>
              <a:softEdge rad="127000"/>
            </a:effectLst>
          </p:spPr>
          <p:txBody>
            <a:bodyPr wrap="square">
              <a:spAutoFit/>
            </a:bodyPr>
            <a:lstStyle/>
            <a:p>
              <a:r>
                <a:rPr lang="en-GB" sz="2500" dirty="0"/>
                <a:t>Backup may be out of date or poorly recorded. </a:t>
              </a:r>
            </a:p>
          </p:txBody>
        </p:sp>
        <p:sp>
          <p:nvSpPr>
            <p:cNvPr id="44" name="TextBox 43">
              <a:extLst>
                <a:ext uri="{FF2B5EF4-FFF2-40B4-BE49-F238E27FC236}">
                  <a16:creationId xmlns:a16="http://schemas.microsoft.com/office/drawing/2014/main" id="{E8CE06E6-E690-4C79-BBFC-DF18E0A39C98}"/>
                </a:ext>
              </a:extLst>
            </p:cNvPr>
            <p:cNvSpPr txBox="1"/>
            <p:nvPr/>
          </p:nvSpPr>
          <p:spPr>
            <a:xfrm>
              <a:off x="6684838" y="3718684"/>
              <a:ext cx="2782985" cy="2015936"/>
            </a:xfrm>
            <a:prstGeom prst="rect">
              <a:avLst/>
            </a:prstGeom>
            <a:solidFill>
              <a:schemeClr val="accent1">
                <a:lumMod val="20000"/>
                <a:lumOff val="80000"/>
                <a:alpha val="47000"/>
              </a:schemeClr>
            </a:solidFill>
            <a:effectLst>
              <a:softEdge rad="127000"/>
            </a:effectLst>
          </p:spPr>
          <p:txBody>
            <a:bodyPr wrap="square" rtlCol="0">
              <a:spAutoFit/>
            </a:bodyPr>
            <a:lstStyle/>
            <a:p>
              <a:r>
                <a:rPr lang="en-GB" sz="2500" dirty="0"/>
                <a:t>Patient/their families may miss things out since they are under stress</a:t>
              </a:r>
            </a:p>
          </p:txBody>
        </p:sp>
      </p:grpSp>
      <p:grpSp>
        <p:nvGrpSpPr>
          <p:cNvPr id="24" name="Group 23">
            <a:extLst>
              <a:ext uri="{FF2B5EF4-FFF2-40B4-BE49-F238E27FC236}">
                <a16:creationId xmlns:a16="http://schemas.microsoft.com/office/drawing/2014/main" id="{9F0520A8-AD86-4332-AA67-F58F4DE9A87D}"/>
              </a:ext>
            </a:extLst>
          </p:cNvPr>
          <p:cNvGrpSpPr/>
          <p:nvPr/>
        </p:nvGrpSpPr>
        <p:grpSpPr>
          <a:xfrm>
            <a:off x="161989" y="1718247"/>
            <a:ext cx="4638610" cy="5669783"/>
            <a:chOff x="161989" y="1718247"/>
            <a:chExt cx="4638610" cy="5669783"/>
          </a:xfrm>
        </p:grpSpPr>
        <p:sp>
          <p:nvSpPr>
            <p:cNvPr id="45" name="TextBox 44">
              <a:extLst>
                <a:ext uri="{FF2B5EF4-FFF2-40B4-BE49-F238E27FC236}">
                  <a16:creationId xmlns:a16="http://schemas.microsoft.com/office/drawing/2014/main" id="{D4E00BEF-158B-4CC1-990C-D9FC5653214D}"/>
                </a:ext>
              </a:extLst>
            </p:cNvPr>
            <p:cNvSpPr txBox="1"/>
            <p:nvPr/>
          </p:nvSpPr>
          <p:spPr>
            <a:xfrm>
              <a:off x="161989" y="2204177"/>
              <a:ext cx="4638610" cy="3170099"/>
            </a:xfrm>
            <a:prstGeom prst="rect">
              <a:avLst/>
            </a:prstGeom>
            <a:solidFill>
              <a:schemeClr val="tx2">
                <a:lumMod val="60000"/>
                <a:lumOff val="40000"/>
                <a:alpha val="26000"/>
              </a:schemeClr>
            </a:solidFill>
            <a:effectLst>
              <a:softEdge rad="127000"/>
            </a:effectLst>
          </p:spPr>
          <p:txBody>
            <a:bodyPr wrap="square" rtlCol="0">
              <a:spAutoFit/>
            </a:bodyPr>
            <a:lstStyle/>
            <a:p>
              <a:r>
                <a:rPr lang="en-GB" sz="2500" dirty="0"/>
                <a:t>Could be an extra cost for the establishment. May fail unexpectedly, in which case other patients may also be affected since the remaining machines will have to compensate. Delays may cause health to deteriorate further.</a:t>
              </a:r>
            </a:p>
          </p:txBody>
        </p:sp>
        <p:sp>
          <p:nvSpPr>
            <p:cNvPr id="47" name="TextBox 46">
              <a:extLst>
                <a:ext uri="{FF2B5EF4-FFF2-40B4-BE49-F238E27FC236}">
                  <a16:creationId xmlns:a16="http://schemas.microsoft.com/office/drawing/2014/main" id="{81A86ADE-F39A-4538-B822-6F6D94B5896E}"/>
                </a:ext>
              </a:extLst>
            </p:cNvPr>
            <p:cNvSpPr txBox="1"/>
            <p:nvPr/>
          </p:nvSpPr>
          <p:spPr>
            <a:xfrm>
              <a:off x="161989" y="5372094"/>
              <a:ext cx="4638610" cy="2015936"/>
            </a:xfrm>
            <a:prstGeom prst="rect">
              <a:avLst/>
            </a:prstGeom>
            <a:solidFill>
              <a:schemeClr val="tx2">
                <a:lumMod val="60000"/>
                <a:lumOff val="40000"/>
                <a:alpha val="26000"/>
              </a:schemeClr>
            </a:solidFill>
            <a:effectLst>
              <a:softEdge rad="127000"/>
            </a:effectLst>
          </p:spPr>
          <p:txBody>
            <a:bodyPr wrap="square" rtlCol="0">
              <a:spAutoFit/>
            </a:bodyPr>
            <a:lstStyle/>
            <a:p>
              <a:r>
                <a:rPr lang="en-GB" sz="2500" dirty="0"/>
                <a:t>CT relies on radiation – there are precautions in place, but there is still a (small) possibility of there still being some risk, particularly in the event of a malfunction.</a:t>
              </a:r>
            </a:p>
          </p:txBody>
        </p:sp>
        <p:sp>
          <p:nvSpPr>
            <p:cNvPr id="48" name="TextBox 47">
              <a:extLst>
                <a:ext uri="{FF2B5EF4-FFF2-40B4-BE49-F238E27FC236}">
                  <a16:creationId xmlns:a16="http://schemas.microsoft.com/office/drawing/2014/main" id="{C1729F55-2D11-4C32-AFF8-BAC8957D37A6}"/>
                </a:ext>
              </a:extLst>
            </p:cNvPr>
            <p:cNvSpPr txBox="1"/>
            <p:nvPr/>
          </p:nvSpPr>
          <p:spPr>
            <a:xfrm>
              <a:off x="320976" y="1718247"/>
              <a:ext cx="2876362" cy="523220"/>
            </a:xfrm>
            <a:prstGeom prst="rect">
              <a:avLst/>
            </a:prstGeom>
            <a:noFill/>
          </p:spPr>
          <p:txBody>
            <a:bodyPr wrap="square" rtlCol="0">
              <a:spAutoFit/>
            </a:bodyPr>
            <a:lstStyle/>
            <a:p>
              <a:r>
                <a:rPr lang="en-GB" sz="2800" b="1" dirty="0"/>
                <a:t>Medical Imaging</a:t>
              </a:r>
            </a:p>
          </p:txBody>
        </p:sp>
      </p:grpSp>
      <p:grpSp>
        <p:nvGrpSpPr>
          <p:cNvPr id="22" name="Group 21">
            <a:extLst>
              <a:ext uri="{FF2B5EF4-FFF2-40B4-BE49-F238E27FC236}">
                <a16:creationId xmlns:a16="http://schemas.microsoft.com/office/drawing/2014/main" id="{5898F415-2DF3-4BFD-B655-249E91ADBDF1}"/>
              </a:ext>
            </a:extLst>
          </p:cNvPr>
          <p:cNvGrpSpPr/>
          <p:nvPr/>
        </p:nvGrpSpPr>
        <p:grpSpPr>
          <a:xfrm>
            <a:off x="147434" y="7862124"/>
            <a:ext cx="4638610" cy="2539156"/>
            <a:chOff x="147434" y="7862124"/>
            <a:chExt cx="4638610" cy="2539156"/>
          </a:xfrm>
        </p:grpSpPr>
        <p:sp>
          <p:nvSpPr>
            <p:cNvPr id="46" name="TextBox 45">
              <a:extLst>
                <a:ext uri="{FF2B5EF4-FFF2-40B4-BE49-F238E27FC236}">
                  <a16:creationId xmlns:a16="http://schemas.microsoft.com/office/drawing/2014/main" id="{786FD0EC-5404-48B1-8985-A42A29B3A1FF}"/>
                </a:ext>
              </a:extLst>
            </p:cNvPr>
            <p:cNvSpPr txBox="1"/>
            <p:nvPr/>
          </p:nvSpPr>
          <p:spPr>
            <a:xfrm>
              <a:off x="147434" y="8385344"/>
              <a:ext cx="4638610" cy="2015936"/>
            </a:xfrm>
            <a:prstGeom prst="rect">
              <a:avLst/>
            </a:prstGeom>
            <a:solidFill>
              <a:schemeClr val="accent6">
                <a:lumMod val="50000"/>
                <a:alpha val="26000"/>
              </a:schemeClr>
            </a:solidFill>
            <a:effectLst>
              <a:softEdge rad="127000"/>
            </a:effectLst>
          </p:spPr>
          <p:txBody>
            <a:bodyPr wrap="square" rtlCol="0">
              <a:spAutoFit/>
            </a:bodyPr>
            <a:lstStyle/>
            <a:p>
              <a:r>
                <a:rPr lang="en-GB" sz="2500" dirty="0"/>
                <a:t>This can be used to assist teaching interns, and to practice long surgeries on a ‘living’ structure before trying it on the actual patient. </a:t>
              </a:r>
            </a:p>
          </p:txBody>
        </p:sp>
        <p:sp>
          <p:nvSpPr>
            <p:cNvPr id="49" name="TextBox 48">
              <a:extLst>
                <a:ext uri="{FF2B5EF4-FFF2-40B4-BE49-F238E27FC236}">
                  <a16:creationId xmlns:a16="http://schemas.microsoft.com/office/drawing/2014/main" id="{51AA6D6D-A804-471F-88F7-54A22B453C05}"/>
                </a:ext>
              </a:extLst>
            </p:cNvPr>
            <p:cNvSpPr txBox="1"/>
            <p:nvPr/>
          </p:nvSpPr>
          <p:spPr>
            <a:xfrm>
              <a:off x="248074" y="7862124"/>
              <a:ext cx="2417633" cy="523220"/>
            </a:xfrm>
            <a:prstGeom prst="rect">
              <a:avLst/>
            </a:prstGeom>
            <a:noFill/>
          </p:spPr>
          <p:txBody>
            <a:bodyPr wrap="square" rtlCol="0">
              <a:spAutoFit/>
            </a:bodyPr>
            <a:lstStyle/>
            <a:p>
              <a:r>
                <a:rPr lang="en-GB" sz="2800" b="1" dirty="0"/>
                <a:t>Simulation</a:t>
              </a:r>
            </a:p>
          </p:txBody>
        </p:sp>
      </p:grpSp>
      <p:grpSp>
        <p:nvGrpSpPr>
          <p:cNvPr id="21" name="Group 20">
            <a:extLst>
              <a:ext uri="{FF2B5EF4-FFF2-40B4-BE49-F238E27FC236}">
                <a16:creationId xmlns:a16="http://schemas.microsoft.com/office/drawing/2014/main" id="{A313C645-3E47-4CCF-A5EE-23BADC35DEAB}"/>
              </a:ext>
            </a:extLst>
          </p:cNvPr>
          <p:cNvGrpSpPr/>
          <p:nvPr/>
        </p:nvGrpSpPr>
        <p:grpSpPr>
          <a:xfrm>
            <a:off x="368912" y="6083378"/>
            <a:ext cx="9232288" cy="6431360"/>
            <a:chOff x="368912" y="6066671"/>
            <a:chExt cx="9232288" cy="6431360"/>
          </a:xfrm>
        </p:grpSpPr>
        <p:sp>
          <p:nvSpPr>
            <p:cNvPr id="11" name="TextBox 10">
              <a:extLst>
                <a:ext uri="{FF2B5EF4-FFF2-40B4-BE49-F238E27FC236}">
                  <a16:creationId xmlns:a16="http://schemas.microsoft.com/office/drawing/2014/main" id="{9FE23499-90CF-4AAD-937B-03497A3E52FD}"/>
                </a:ext>
              </a:extLst>
            </p:cNvPr>
            <p:cNvSpPr txBox="1"/>
            <p:nvPr/>
          </p:nvSpPr>
          <p:spPr>
            <a:xfrm>
              <a:off x="5497413" y="6066671"/>
              <a:ext cx="1511082" cy="523220"/>
            </a:xfrm>
            <a:prstGeom prst="rect">
              <a:avLst/>
            </a:prstGeom>
            <a:noFill/>
          </p:spPr>
          <p:txBody>
            <a:bodyPr wrap="square" rtlCol="0">
              <a:spAutoFit/>
            </a:bodyPr>
            <a:lstStyle/>
            <a:p>
              <a:r>
                <a:rPr lang="en-GB" sz="2800" b="1" dirty="0"/>
                <a:t>Security</a:t>
              </a:r>
            </a:p>
          </p:txBody>
        </p:sp>
        <p:sp>
          <p:nvSpPr>
            <p:cNvPr id="39" name="TextBox 38">
              <a:extLst>
                <a:ext uri="{FF2B5EF4-FFF2-40B4-BE49-F238E27FC236}">
                  <a16:creationId xmlns:a16="http://schemas.microsoft.com/office/drawing/2014/main" id="{A525B0D7-86D9-49FC-A5A0-A31B6FF0E34D}"/>
                </a:ext>
              </a:extLst>
            </p:cNvPr>
            <p:cNvSpPr txBox="1"/>
            <p:nvPr/>
          </p:nvSpPr>
          <p:spPr>
            <a:xfrm>
              <a:off x="5325024" y="6607307"/>
              <a:ext cx="4276176" cy="2400657"/>
            </a:xfrm>
            <a:prstGeom prst="rect">
              <a:avLst/>
            </a:prstGeom>
            <a:solidFill>
              <a:srgbClr val="E1BDD8">
                <a:alpha val="46667"/>
              </a:srgbClr>
            </a:solidFill>
            <a:effectLst>
              <a:softEdge rad="127000"/>
            </a:effectLst>
          </p:spPr>
          <p:txBody>
            <a:bodyPr wrap="square" rtlCol="0">
              <a:spAutoFit/>
            </a:bodyPr>
            <a:lstStyle/>
            <a:p>
              <a:r>
                <a:rPr lang="en-GB" sz="2500" dirty="0"/>
                <a:t>If there is any hacking, the patients’ bank information could be left vulnerable to attack. This could also potentially mean the treatment could no longer be afforded.</a:t>
              </a:r>
            </a:p>
          </p:txBody>
        </p:sp>
        <p:sp>
          <p:nvSpPr>
            <p:cNvPr id="41" name="TextBox 40">
              <a:extLst>
                <a:ext uri="{FF2B5EF4-FFF2-40B4-BE49-F238E27FC236}">
                  <a16:creationId xmlns:a16="http://schemas.microsoft.com/office/drawing/2014/main" id="{FF9B66CA-DBFF-425F-8468-708D0EDF3D33}"/>
                </a:ext>
              </a:extLst>
            </p:cNvPr>
            <p:cNvSpPr txBox="1"/>
            <p:nvPr/>
          </p:nvSpPr>
          <p:spPr>
            <a:xfrm>
              <a:off x="5273841" y="8972001"/>
              <a:ext cx="4276176" cy="2015936"/>
            </a:xfrm>
            <a:prstGeom prst="rect">
              <a:avLst/>
            </a:prstGeom>
            <a:solidFill>
              <a:srgbClr val="E5EEE0">
                <a:alpha val="46667"/>
              </a:srgbClr>
            </a:solidFill>
            <a:effectLst>
              <a:softEdge rad="127000"/>
            </a:effectLst>
          </p:spPr>
          <p:txBody>
            <a:bodyPr wrap="square" rtlCol="0">
              <a:spAutoFit/>
            </a:bodyPr>
            <a:lstStyle/>
            <a:p>
              <a:r>
                <a:rPr lang="en-GB" sz="2500" dirty="0"/>
                <a:t>This helps with the environment, as well as increasing convenience. Prescriptions are less likely to be lost.</a:t>
              </a:r>
            </a:p>
          </p:txBody>
        </p:sp>
        <p:sp>
          <p:nvSpPr>
            <p:cNvPr id="50" name="TextBox 49">
              <a:extLst>
                <a:ext uri="{FF2B5EF4-FFF2-40B4-BE49-F238E27FC236}">
                  <a16:creationId xmlns:a16="http://schemas.microsoft.com/office/drawing/2014/main" id="{AD5AE8B7-1800-4942-8510-72F9188247D0}"/>
                </a:ext>
              </a:extLst>
            </p:cNvPr>
            <p:cNvSpPr txBox="1"/>
            <p:nvPr/>
          </p:nvSpPr>
          <p:spPr>
            <a:xfrm>
              <a:off x="368912" y="10928371"/>
              <a:ext cx="9181105" cy="1569660"/>
            </a:xfrm>
            <a:prstGeom prst="rect">
              <a:avLst/>
            </a:prstGeom>
            <a:solidFill>
              <a:srgbClr val="E5EEE0">
                <a:alpha val="46667"/>
              </a:srgbClr>
            </a:solidFill>
            <a:effectLst>
              <a:softEdge rad="127000"/>
            </a:effectLst>
          </p:spPr>
          <p:txBody>
            <a:bodyPr wrap="square" rtlCol="0">
              <a:spAutoFit/>
            </a:bodyPr>
            <a:lstStyle/>
            <a:p>
              <a:r>
                <a:rPr lang="en-GB" sz="2400" dirty="0"/>
                <a:t>However, making prescriptions more accessible leaves them more open to attack, especially on unsecured devices. Additionally, some patients may not often use their phone/be comfortable with technology, so the benefit may be less pronounced when compared with the cost.</a:t>
              </a:r>
            </a:p>
          </p:txBody>
        </p:sp>
      </p:grpSp>
    </p:spTree>
    <p:custDataLst>
      <p:tags r:id="rId1"/>
    </p:custDataLst>
    <p:extLst>
      <p:ext uri="{BB962C8B-B14F-4D97-AF65-F5344CB8AC3E}">
        <p14:creationId xmlns:p14="http://schemas.microsoft.com/office/powerpoint/2010/main" val="49852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TotalTime>
  <Words>740</Words>
  <Application>Microsoft Office PowerPoint</Application>
  <PresentationFormat>A3 Paper (297x420 mm)</PresentationFormat>
  <Paragraphs>50</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Juana Patankar</dc:creator>
  <cp:lastModifiedBy>Juana Patankar</cp:lastModifiedBy>
  <cp:revision>20</cp:revision>
  <dcterms:created xsi:type="dcterms:W3CDTF">2021-01-31T13:25:00Z</dcterms:created>
  <dcterms:modified xsi:type="dcterms:W3CDTF">2021-02-19T00:11:34Z</dcterms:modified>
</cp:coreProperties>
</file>