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F38F9AF-0484-4990-B0D0-1E31731B3C99}"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398063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F38F9AF-0484-4990-B0D0-1E31731B3C99}"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339680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F38F9AF-0484-4990-B0D0-1E31731B3C99}"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61E56E-A2DA-4F82-81A5-3166AF40B9F4}" type="slidenum">
              <a:rPr lang="en-US" smtClean="0"/>
              <a:t>‹Nº›</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6403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F38F9AF-0484-4990-B0D0-1E31731B3C99}"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3820531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F38F9AF-0484-4990-B0D0-1E31731B3C99}"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61E56E-A2DA-4F82-81A5-3166AF40B9F4}" type="slidenum">
              <a:rPr lang="en-US" smtClean="0"/>
              <a:t>‹Nº›</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4052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F38F9AF-0484-4990-B0D0-1E31731B3C99}"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3010065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38F9AF-0484-4990-B0D0-1E31731B3C99}"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2346520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38F9AF-0484-4990-B0D0-1E31731B3C99}"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316501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38F9AF-0484-4990-B0D0-1E31731B3C99}"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309700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F38F9AF-0484-4990-B0D0-1E31731B3C99}"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253978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F38F9AF-0484-4990-B0D0-1E31731B3C99}"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312878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F38F9AF-0484-4990-B0D0-1E31731B3C99}"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253469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F38F9AF-0484-4990-B0D0-1E31731B3C99}" type="datetimeFigureOut">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8832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8F9AF-0484-4990-B0D0-1E31731B3C99}" type="datetimeFigureOut">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66350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F38F9AF-0484-4990-B0D0-1E31731B3C99}"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349633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F38F9AF-0484-4990-B0D0-1E31731B3C99}"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561E56E-A2DA-4F82-81A5-3166AF40B9F4}" type="slidenum">
              <a:rPr lang="en-US" smtClean="0"/>
              <a:t>‹Nº›</a:t>
            </a:fld>
            <a:endParaRPr lang="en-US"/>
          </a:p>
        </p:txBody>
      </p:sp>
    </p:spTree>
    <p:extLst>
      <p:ext uri="{BB962C8B-B14F-4D97-AF65-F5344CB8AC3E}">
        <p14:creationId xmlns:p14="http://schemas.microsoft.com/office/powerpoint/2010/main" val="109965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F38F9AF-0484-4990-B0D0-1E31731B3C99}" type="datetimeFigureOut">
              <a:rPr lang="en-US" smtClean="0"/>
              <a:t>5/24/2019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561E56E-A2DA-4F82-81A5-3166AF40B9F4}" type="slidenum">
              <a:rPr lang="en-US" smtClean="0"/>
              <a:t>‹Nº›</a:t>
            </a:fld>
            <a:endParaRPr lang="en-US"/>
          </a:p>
        </p:txBody>
      </p:sp>
    </p:spTree>
    <p:extLst>
      <p:ext uri="{BB962C8B-B14F-4D97-AF65-F5344CB8AC3E}">
        <p14:creationId xmlns:p14="http://schemas.microsoft.com/office/powerpoint/2010/main" val="3334227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aobserva.auditoria.gov.co/Login.aspx?redirect=Inici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CO" b="1" dirty="0"/>
              <a:t>Contratación estatal en el departamento de Cundinamarca y Bogotá</a:t>
            </a:r>
            <a:endParaRPr lang="en-US" dirty="0"/>
          </a:p>
        </p:txBody>
      </p:sp>
      <p:sp>
        <p:nvSpPr>
          <p:cNvPr id="3" name="Subtítulo 2"/>
          <p:cNvSpPr>
            <a:spLocks noGrp="1"/>
          </p:cNvSpPr>
          <p:nvPr>
            <p:ph type="subTitle" idx="1"/>
          </p:nvPr>
        </p:nvSpPr>
        <p:spPr/>
        <p:txBody>
          <a:bodyPr/>
          <a:lstStyle/>
          <a:p>
            <a:r>
              <a:rPr lang="es-CO" dirty="0" smtClean="0"/>
              <a:t>Presentado por: JUAN FELIPE BARBOSA SAAVEDRA</a:t>
            </a:r>
            <a:endParaRPr lang="en-US" dirty="0"/>
          </a:p>
        </p:txBody>
      </p:sp>
    </p:spTree>
    <p:extLst>
      <p:ext uri="{BB962C8B-B14F-4D97-AF65-F5344CB8AC3E}">
        <p14:creationId xmlns:p14="http://schemas.microsoft.com/office/powerpoint/2010/main" val="3710395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Resultados</a:t>
            </a:r>
            <a:endParaRPr lang="en-US" dirty="0"/>
          </a:p>
        </p:txBody>
      </p:sp>
      <p:pic>
        <p:nvPicPr>
          <p:cNvPr id="5" name="Marcador de contenido 4" descr="C:\Users\JUAN FELIPE BARBOSA\Desktop\METODOS COMPUTACIONALES\TRABAJO FINAL\Tabla modalidad de contratación.png"/>
          <p:cNvPicPr>
            <a:picLocks noGrp="1"/>
          </p:cNvPicPr>
          <p:nvPr>
            <p:ph idx="1"/>
          </p:nvPr>
        </p:nvPicPr>
        <p:blipFill rotWithShape="1">
          <a:blip r:embed="rId2">
            <a:extLst>
              <a:ext uri="{28A0092B-C50C-407E-A947-70E740481C1C}">
                <a14:useLocalDpi xmlns:a14="http://schemas.microsoft.com/office/drawing/2010/main" val="0"/>
              </a:ext>
            </a:extLst>
          </a:blip>
          <a:srcRect t="8761" b="46778"/>
          <a:stretch/>
        </p:blipFill>
        <p:spPr bwMode="auto">
          <a:xfrm>
            <a:off x="3773529" y="2133600"/>
            <a:ext cx="6546767" cy="37782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8555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Resultados</a:t>
            </a:r>
            <a:endParaRPr lang="en-US" dirty="0"/>
          </a:p>
        </p:txBody>
      </p:sp>
      <p:pic>
        <p:nvPicPr>
          <p:cNvPr id="4" name="Marcador de contenido 3" descr="C:\Users\JUAN FELIPE BARBOSA\Desktop\METODOS COMPUTACIONALES\TRABAJO FINAL\Número de contratos por modalidad de contratación - PROVINCIA.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68663" y="2133600"/>
            <a:ext cx="7556500" cy="3778250"/>
          </a:xfrm>
          <a:prstGeom prst="rect">
            <a:avLst/>
          </a:prstGeom>
          <a:noFill/>
          <a:ln>
            <a:noFill/>
          </a:ln>
        </p:spPr>
      </p:pic>
    </p:spTree>
    <p:extLst>
      <p:ext uri="{BB962C8B-B14F-4D97-AF65-F5344CB8AC3E}">
        <p14:creationId xmlns:p14="http://schemas.microsoft.com/office/powerpoint/2010/main" val="2851227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Resultados</a:t>
            </a:r>
            <a:endParaRPr lang="en-US" dirty="0"/>
          </a:p>
        </p:txBody>
      </p:sp>
      <p:pic>
        <p:nvPicPr>
          <p:cNvPr id="4" name="Marcador de contenido 3" descr="C:\Users\JUAN FELIPE BARBOSA\Desktop\METODOS COMPUTACIONALES\TRABAJO FINAL\Gasto en contratación por modalidad de contratación - Provincia.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68663" y="2133600"/>
            <a:ext cx="7556500" cy="3778250"/>
          </a:xfrm>
          <a:prstGeom prst="rect">
            <a:avLst/>
          </a:prstGeom>
          <a:noFill/>
          <a:ln>
            <a:noFill/>
          </a:ln>
        </p:spPr>
      </p:pic>
    </p:spTree>
    <p:extLst>
      <p:ext uri="{BB962C8B-B14F-4D97-AF65-F5344CB8AC3E}">
        <p14:creationId xmlns:p14="http://schemas.microsoft.com/office/powerpoint/2010/main" val="322080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Trabajo Futuro </a:t>
            </a:r>
            <a:endParaRPr lang="en-US" dirty="0"/>
          </a:p>
        </p:txBody>
      </p:sp>
      <p:sp>
        <p:nvSpPr>
          <p:cNvPr id="3" name="Marcador de contenido 2"/>
          <p:cNvSpPr>
            <a:spLocks noGrp="1"/>
          </p:cNvSpPr>
          <p:nvPr>
            <p:ph idx="1"/>
          </p:nvPr>
        </p:nvSpPr>
        <p:spPr/>
        <p:txBody>
          <a:bodyPr/>
          <a:lstStyle/>
          <a:p>
            <a:r>
              <a:rPr lang="es-CO" dirty="0" smtClean="0"/>
              <a:t>Cruzar la información con indicadores de gestión por municipio y resultados electorales. (Clientelismo)</a:t>
            </a:r>
          </a:p>
          <a:p>
            <a:r>
              <a:rPr lang="es-CO" dirty="0" smtClean="0"/>
              <a:t>Efecto de la ley de garantías</a:t>
            </a:r>
            <a:r>
              <a:rPr lang="en-US" dirty="0" smtClean="0"/>
              <a:t> </a:t>
            </a:r>
            <a:r>
              <a:rPr lang="en-US" dirty="0" err="1" smtClean="0"/>
              <a:t>sobre</a:t>
            </a:r>
            <a:r>
              <a:rPr lang="en-US" dirty="0" smtClean="0"/>
              <a:t> la </a:t>
            </a:r>
            <a:r>
              <a:rPr lang="en-US" dirty="0" err="1" smtClean="0"/>
              <a:t>contración</a:t>
            </a:r>
            <a:r>
              <a:rPr lang="en-US" dirty="0" smtClean="0"/>
              <a:t> </a:t>
            </a:r>
            <a:r>
              <a:rPr lang="en-US" dirty="0" err="1" smtClean="0"/>
              <a:t>estatatal</a:t>
            </a:r>
            <a:r>
              <a:rPr lang="en-US" dirty="0" smtClean="0"/>
              <a:t>.</a:t>
            </a:r>
          </a:p>
          <a:p>
            <a:r>
              <a:rPr lang="es-CO" dirty="0" smtClean="0"/>
              <a:t>Información detallada sobre entidades municipales contratantes</a:t>
            </a:r>
          </a:p>
          <a:p>
            <a:r>
              <a:rPr lang="es-CO" dirty="0" smtClean="0"/>
              <a:t>Aumentar el tamaño de la muestra</a:t>
            </a:r>
            <a:endParaRPr lang="en-US" dirty="0" smtClean="0"/>
          </a:p>
          <a:p>
            <a:endParaRPr lang="en-US" dirty="0"/>
          </a:p>
          <a:p>
            <a:endParaRPr lang="es-CO" dirty="0" smtClean="0"/>
          </a:p>
        </p:txBody>
      </p:sp>
    </p:spTree>
    <p:extLst>
      <p:ext uri="{BB962C8B-B14F-4D97-AF65-F5344CB8AC3E}">
        <p14:creationId xmlns:p14="http://schemas.microsoft.com/office/powerpoint/2010/main" val="3287828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Conclusiones</a:t>
            </a:r>
            <a:endParaRPr lang="en-US" dirty="0"/>
          </a:p>
        </p:txBody>
      </p:sp>
      <p:sp>
        <p:nvSpPr>
          <p:cNvPr id="3" name="Marcador de contenido 2"/>
          <p:cNvSpPr>
            <a:spLocks noGrp="1"/>
          </p:cNvSpPr>
          <p:nvPr>
            <p:ph idx="1"/>
          </p:nvPr>
        </p:nvSpPr>
        <p:spPr/>
        <p:txBody>
          <a:bodyPr/>
          <a:lstStyle/>
          <a:p>
            <a:r>
              <a:rPr lang="es-CO" dirty="0"/>
              <a:t>Por </a:t>
            </a:r>
            <a:r>
              <a:rPr lang="es-CO" dirty="0" smtClean="0"/>
              <a:t>los </a:t>
            </a:r>
            <a:r>
              <a:rPr lang="es-CO" dirty="0"/>
              <a:t>métodos usados es posible recolectar la información fácilmente y en una alta </a:t>
            </a:r>
            <a:r>
              <a:rPr lang="es-CO" dirty="0" smtClean="0"/>
              <a:t>frecuencia. </a:t>
            </a:r>
          </a:p>
          <a:p>
            <a:r>
              <a:rPr lang="es-CO" dirty="0" smtClean="0"/>
              <a:t>Es posible encontrar indicadores de clientelismo.</a:t>
            </a:r>
            <a:endParaRPr lang="es-CO" dirty="0"/>
          </a:p>
        </p:txBody>
      </p:sp>
    </p:spTree>
    <p:extLst>
      <p:ext uri="{BB962C8B-B14F-4D97-AF65-F5344CB8AC3E}">
        <p14:creationId xmlns:p14="http://schemas.microsoft.com/office/powerpoint/2010/main" val="327293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Descripción</a:t>
            </a:r>
            <a:endParaRPr lang="en-US" dirty="0"/>
          </a:p>
        </p:txBody>
      </p:sp>
      <p:sp>
        <p:nvSpPr>
          <p:cNvPr id="3" name="Marcador de contenido 2"/>
          <p:cNvSpPr>
            <a:spLocks noGrp="1"/>
          </p:cNvSpPr>
          <p:nvPr>
            <p:ph idx="1"/>
          </p:nvPr>
        </p:nvSpPr>
        <p:spPr/>
        <p:txBody>
          <a:bodyPr/>
          <a:lstStyle/>
          <a:p>
            <a:pPr marL="0" indent="0">
              <a:buNone/>
            </a:pPr>
            <a:endParaRPr lang="en-US" dirty="0"/>
          </a:p>
          <a:p>
            <a:pPr algn="just"/>
            <a:r>
              <a:rPr lang="es-CO" dirty="0"/>
              <a:t>El SIA-OBSERVA es un aplicativo de las contralorías regionales  en el cual cada una de las entidades rinde informe de contratación cada mes vencido. Dicha información permite evidenciar que tipo de gasto predomina en cada uno de los municipios, y da evidencia de la calidad del gasto que se realiza por las distintas entidades. </a:t>
            </a:r>
            <a:endParaRPr lang="en-US" dirty="0"/>
          </a:p>
        </p:txBody>
      </p:sp>
    </p:spTree>
    <p:extLst>
      <p:ext uri="{BB962C8B-B14F-4D97-AF65-F5344CB8AC3E}">
        <p14:creationId xmlns:p14="http://schemas.microsoft.com/office/powerpoint/2010/main" val="113871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smtClean="0"/>
              <a:t>Motivación</a:t>
            </a:r>
            <a:endParaRPr lang="en-US" dirty="0"/>
          </a:p>
        </p:txBody>
      </p:sp>
      <p:sp>
        <p:nvSpPr>
          <p:cNvPr id="3" name="Marcador de contenido 2"/>
          <p:cNvSpPr>
            <a:spLocks noGrp="1"/>
          </p:cNvSpPr>
          <p:nvPr>
            <p:ph idx="1"/>
          </p:nvPr>
        </p:nvSpPr>
        <p:spPr/>
        <p:txBody>
          <a:bodyPr/>
          <a:lstStyle/>
          <a:p>
            <a:pPr lvl="0"/>
            <a:r>
              <a:rPr lang="es-CO" dirty="0"/>
              <a:t>Los métodos de recolección de datos tradicionales ( </a:t>
            </a:r>
            <a:r>
              <a:rPr lang="es-CO" dirty="0" err="1"/>
              <a:t>ej</a:t>
            </a:r>
            <a:r>
              <a:rPr lang="es-CO" dirty="0"/>
              <a:t> .  encuestas de hogares )  son costosos </a:t>
            </a:r>
            <a:endParaRPr lang="en-US" dirty="0"/>
          </a:p>
          <a:p>
            <a:pPr lvl="0"/>
            <a:r>
              <a:rPr lang="es-CO" dirty="0"/>
              <a:t>El proceso de descarga de la información es engorroso sin técnicas sofisticadas.</a:t>
            </a:r>
            <a:endParaRPr lang="en-US" dirty="0"/>
          </a:p>
          <a:p>
            <a:pPr lvl="0"/>
            <a:r>
              <a:rPr lang="es-CO" dirty="0"/>
              <a:t>La información consignada en el aplicativo de la contraloría es desconocida e inutilizada.</a:t>
            </a:r>
            <a:endParaRPr lang="en-US" dirty="0"/>
          </a:p>
        </p:txBody>
      </p:sp>
    </p:spTree>
    <p:extLst>
      <p:ext uri="{BB962C8B-B14F-4D97-AF65-F5344CB8AC3E}">
        <p14:creationId xmlns:p14="http://schemas.microsoft.com/office/powerpoint/2010/main" val="896089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Metodología</a:t>
            </a:r>
            <a:endParaRPr lang="en-US" dirty="0"/>
          </a:p>
        </p:txBody>
      </p:sp>
      <p:sp>
        <p:nvSpPr>
          <p:cNvPr id="3" name="Marcador de contenido 2"/>
          <p:cNvSpPr>
            <a:spLocks noGrp="1"/>
          </p:cNvSpPr>
          <p:nvPr>
            <p:ph idx="1"/>
          </p:nvPr>
        </p:nvSpPr>
        <p:spPr/>
        <p:txBody>
          <a:bodyPr/>
          <a:lstStyle/>
          <a:p>
            <a:r>
              <a:rPr lang="es-CO" b="1" dirty="0" err="1" smtClean="0"/>
              <a:t>Scrapping</a:t>
            </a:r>
            <a:r>
              <a:rPr lang="es-CO" b="1" dirty="0" smtClean="0"/>
              <a:t>: </a:t>
            </a:r>
          </a:p>
          <a:p>
            <a:pPr marL="0" indent="0">
              <a:buNone/>
            </a:pPr>
            <a:r>
              <a:rPr lang="es-CO" u="sng" dirty="0">
                <a:hlinkClick r:id="rId2"/>
              </a:rPr>
              <a:t>http://</a:t>
            </a:r>
            <a:r>
              <a:rPr lang="es-CO" u="sng" dirty="0" smtClean="0">
                <a:hlinkClick r:id="rId2"/>
              </a:rPr>
              <a:t>siaobserva.auditoria.gov.co/Login.aspx?redirect=Inicio</a:t>
            </a:r>
            <a:endParaRPr lang="en-US" dirty="0"/>
          </a:p>
          <a:p>
            <a:r>
              <a:rPr lang="es-CO" b="1" dirty="0"/>
              <a:t>Almacenamiento de los datos:  </a:t>
            </a:r>
            <a:endParaRPr lang="en-US" dirty="0"/>
          </a:p>
          <a:p>
            <a:r>
              <a:rPr lang="es-CO" b="1" dirty="0"/>
              <a:t>Procesamiento de los datos : </a:t>
            </a:r>
            <a:endParaRPr lang="en-US" dirty="0"/>
          </a:p>
          <a:p>
            <a:endParaRPr lang="en-US" dirty="0"/>
          </a:p>
        </p:txBody>
      </p:sp>
    </p:spTree>
    <p:extLst>
      <p:ext uri="{BB962C8B-B14F-4D97-AF65-F5344CB8AC3E}">
        <p14:creationId xmlns:p14="http://schemas.microsoft.com/office/powerpoint/2010/main" val="312560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err="1" smtClean="0"/>
              <a:t>Scrapping</a:t>
            </a:r>
            <a:endParaRPr lang="en-US" dirty="0"/>
          </a:p>
        </p:txBody>
      </p:sp>
      <p:sp>
        <p:nvSpPr>
          <p:cNvPr id="3" name="Marcador de contenido 2"/>
          <p:cNvSpPr>
            <a:spLocks noGrp="1"/>
          </p:cNvSpPr>
          <p:nvPr>
            <p:ph idx="1"/>
          </p:nvPr>
        </p:nvSpPr>
        <p:spPr/>
        <p:txBody>
          <a:bodyPr/>
          <a:lstStyle/>
          <a:p>
            <a:pPr marL="0" indent="0">
              <a:buNone/>
            </a:pPr>
            <a:endParaRPr lang="es-CO" u="sng" dirty="0" smtClean="0"/>
          </a:p>
          <a:p>
            <a:pPr marL="0" indent="0">
              <a:buNone/>
            </a:pPr>
            <a:endParaRPr lang="en-US" dirty="0"/>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18474" t="10141" r="13273" b="21502"/>
          <a:stretch/>
        </p:blipFill>
        <p:spPr>
          <a:xfrm>
            <a:off x="317722" y="1635617"/>
            <a:ext cx="3090930" cy="4108362"/>
          </a:xfrm>
          <a:prstGeom prst="rect">
            <a:avLst/>
          </a:prstGeo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10185" t="7887" r="7423" b="48544"/>
          <a:stretch/>
        </p:blipFill>
        <p:spPr>
          <a:xfrm>
            <a:off x="3503612" y="2133600"/>
            <a:ext cx="4353059" cy="2987899"/>
          </a:xfrm>
          <a:prstGeom prst="rect">
            <a:avLst/>
          </a:prstGeom>
        </p:spPr>
      </p:pic>
      <p:pic>
        <p:nvPicPr>
          <p:cNvPr id="6" name="Imagen 5"/>
          <p:cNvPicPr>
            <a:picLocks noChangeAspect="1"/>
          </p:cNvPicPr>
          <p:nvPr/>
        </p:nvPicPr>
        <p:blipFill rotWithShape="1">
          <a:blip r:embed="rId4">
            <a:extLst>
              <a:ext uri="{28A0092B-C50C-407E-A947-70E740481C1C}">
                <a14:useLocalDpi xmlns:a14="http://schemas.microsoft.com/office/drawing/2010/main" val="0"/>
              </a:ext>
            </a:extLst>
          </a:blip>
          <a:srcRect l="12623" t="9578" r="14249" b="53052"/>
          <a:stretch/>
        </p:blipFill>
        <p:spPr>
          <a:xfrm>
            <a:off x="8057882" y="2133600"/>
            <a:ext cx="3863662" cy="2562896"/>
          </a:xfrm>
          <a:prstGeom prst="rect">
            <a:avLst/>
          </a:prstGeom>
        </p:spPr>
      </p:pic>
    </p:spTree>
    <p:extLst>
      <p:ext uri="{BB962C8B-B14F-4D97-AF65-F5344CB8AC3E}">
        <p14:creationId xmlns:p14="http://schemas.microsoft.com/office/powerpoint/2010/main" val="1651067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b="1" dirty="0" err="1"/>
              <a:t>Scrapping</a:t>
            </a:r>
            <a:endParaRPr lang="en-US" dirty="0"/>
          </a:p>
        </p:txBody>
      </p:sp>
      <p:pic>
        <p:nvPicPr>
          <p:cNvPr id="4" name="Marcador de contenid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432" t="11362" r="31934" b="62732"/>
          <a:stretch/>
        </p:blipFill>
        <p:spPr>
          <a:xfrm>
            <a:off x="283335" y="2099256"/>
            <a:ext cx="4706887" cy="2794715"/>
          </a:xfrm>
        </p:spPr>
      </p:pic>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l="11892" t="9765" r="50325" b="70892"/>
          <a:stretch/>
        </p:blipFill>
        <p:spPr>
          <a:xfrm>
            <a:off x="5499279" y="2099257"/>
            <a:ext cx="2849875" cy="2794714"/>
          </a:xfrm>
          <a:prstGeom prst="rect">
            <a:avLst/>
          </a:prstGeom>
        </p:spPr>
      </p:pic>
      <p:pic>
        <p:nvPicPr>
          <p:cNvPr id="7" name="Imagen 6"/>
          <p:cNvPicPr>
            <a:picLocks noChangeAspect="1"/>
          </p:cNvPicPr>
          <p:nvPr/>
        </p:nvPicPr>
        <p:blipFill rotWithShape="1">
          <a:blip r:embed="rId4">
            <a:extLst>
              <a:ext uri="{28A0092B-C50C-407E-A947-70E740481C1C}">
                <a14:useLocalDpi xmlns:a14="http://schemas.microsoft.com/office/drawing/2010/main" val="0"/>
              </a:ext>
            </a:extLst>
          </a:blip>
          <a:srcRect l="13354" t="12207" r="41306" b="65446"/>
          <a:stretch/>
        </p:blipFill>
        <p:spPr>
          <a:xfrm>
            <a:off x="8512934" y="2524257"/>
            <a:ext cx="3341581" cy="2137895"/>
          </a:xfrm>
          <a:prstGeom prst="rect">
            <a:avLst/>
          </a:prstGeom>
        </p:spPr>
      </p:pic>
    </p:spTree>
    <p:extLst>
      <p:ext uri="{BB962C8B-B14F-4D97-AF65-F5344CB8AC3E}">
        <p14:creationId xmlns:p14="http://schemas.microsoft.com/office/powerpoint/2010/main" val="1904156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Resultados</a:t>
            </a:r>
            <a:endParaRPr lang="en-US" dirty="0"/>
          </a:p>
        </p:txBody>
      </p:sp>
      <p:pic>
        <p:nvPicPr>
          <p:cNvPr id="4" name="Marcador de contenido 3" descr="C:\Users\JUAN FELIPE BARBOSA\Desktop\METODOS COMPUTACIONALES\TRABAJO FINAL\contratos por provinci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8468" y="2133600"/>
            <a:ext cx="6716889" cy="3778250"/>
          </a:xfrm>
          <a:prstGeom prst="rect">
            <a:avLst/>
          </a:prstGeom>
          <a:noFill/>
          <a:ln>
            <a:noFill/>
          </a:ln>
        </p:spPr>
      </p:pic>
    </p:spTree>
    <p:extLst>
      <p:ext uri="{BB962C8B-B14F-4D97-AF65-F5344CB8AC3E}">
        <p14:creationId xmlns:p14="http://schemas.microsoft.com/office/powerpoint/2010/main" val="3935986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Resultados</a:t>
            </a:r>
            <a:endParaRPr lang="en-US" dirty="0"/>
          </a:p>
        </p:txBody>
      </p:sp>
      <p:pic>
        <p:nvPicPr>
          <p:cNvPr id="5" name="Marcador de contenido 4" descr="C:\Users\JUAN FELIPE BARBOSA\Desktop\METODOS COMPUTACIONALES\TRABAJO FINAL\Gasto total en contratación por provinci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8857" y="2133600"/>
            <a:ext cx="8396111" cy="3778250"/>
          </a:xfrm>
          <a:prstGeom prst="rect">
            <a:avLst/>
          </a:prstGeom>
          <a:noFill/>
          <a:ln>
            <a:noFill/>
          </a:ln>
        </p:spPr>
      </p:pic>
    </p:spTree>
    <p:extLst>
      <p:ext uri="{BB962C8B-B14F-4D97-AF65-F5344CB8AC3E}">
        <p14:creationId xmlns:p14="http://schemas.microsoft.com/office/powerpoint/2010/main" val="1195255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Resultados</a:t>
            </a:r>
            <a:endParaRPr lang="en-US" dirty="0"/>
          </a:p>
        </p:txBody>
      </p:sp>
      <p:pic>
        <p:nvPicPr>
          <p:cNvPr id="4" name="Marcador de contenido 3" descr="C:\Users\JUAN FELIPE BARBOSA\Desktop\METODOS COMPUTACIONALES\TRABAJO FINAL\Porcentaje de gasto por provincia.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8663" y="2133600"/>
            <a:ext cx="7556499" cy="3778250"/>
          </a:xfrm>
          <a:prstGeom prst="rect">
            <a:avLst/>
          </a:prstGeom>
          <a:noFill/>
          <a:ln>
            <a:noFill/>
          </a:ln>
        </p:spPr>
      </p:pic>
    </p:spTree>
    <p:extLst>
      <p:ext uri="{BB962C8B-B14F-4D97-AF65-F5344CB8AC3E}">
        <p14:creationId xmlns:p14="http://schemas.microsoft.com/office/powerpoint/2010/main" val="1161532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TotalTime>
  <Words>207</Words>
  <Application>Microsoft Office PowerPoint</Application>
  <PresentationFormat>Panorámica</PresentationFormat>
  <Paragraphs>30</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Wingdings 3</vt:lpstr>
      <vt:lpstr>Espiral</vt:lpstr>
      <vt:lpstr>Contratación estatal en el departamento de Cundinamarca y Bogotá</vt:lpstr>
      <vt:lpstr>Descripción</vt:lpstr>
      <vt:lpstr>Motivación</vt:lpstr>
      <vt:lpstr>Metodología</vt:lpstr>
      <vt:lpstr>Scrapping</vt:lpstr>
      <vt:lpstr>Scrapping</vt:lpstr>
      <vt:lpstr>Resultados</vt:lpstr>
      <vt:lpstr>Resultados</vt:lpstr>
      <vt:lpstr>Resultados</vt:lpstr>
      <vt:lpstr>Resultados</vt:lpstr>
      <vt:lpstr>Resultados</vt:lpstr>
      <vt:lpstr>Resultados</vt:lpstr>
      <vt:lpstr>Trabajo Futuro </vt:lpstr>
      <vt:lpstr>Conclusiones</vt:lpstr>
    </vt:vector>
  </TitlesOfParts>
  <Company>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Contratación estatal en el departamento de Cundinamarca y Bogotá</dc:title>
  <dc:creator>juan barbosa saavedra</dc:creator>
  <cp:lastModifiedBy>juan barbosa saavedra</cp:lastModifiedBy>
  <cp:revision>5</cp:revision>
  <dcterms:created xsi:type="dcterms:W3CDTF">2019-05-24T07:03:32Z</dcterms:created>
  <dcterms:modified xsi:type="dcterms:W3CDTF">2019-05-24T07:55:09Z</dcterms:modified>
</cp:coreProperties>
</file>