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io" charset="1" panose="02000503000000000000"/>
      <p:regular r:id="rId10"/>
    </p:embeddedFont>
    <p:embeddedFont>
      <p:font typeface="Antonio Bold" charset="1" panose="02000803000000000000"/>
      <p:regular r:id="rId11"/>
    </p:embeddedFont>
    <p:embeddedFont>
      <p:font typeface="Antonio Italics" charset="1" panose="02000503000000000000"/>
      <p:regular r:id="rId12"/>
    </p:embeddedFont>
    <p:embeddedFont>
      <p:font typeface="Antonio Bold Italics" charset="1" panose="02000803000000000000"/>
      <p:regular r:id="rId13"/>
    </p:embeddedFont>
    <p:embeddedFont>
      <p:font typeface="Antonio Light" charset="1" panose="02000303000000000000"/>
      <p:regular r:id="rId14"/>
    </p:embeddedFont>
    <p:embeddedFont>
      <p:font typeface="Antonio Light Italics" charset="1" panose="02000303000000000000"/>
      <p:regular r:id="rId15"/>
    </p:embeddedFont>
    <p:embeddedFont>
      <p:font typeface="Antonio Ultra-Bold" charset="1" panose="02000803000000000000"/>
      <p:regular r:id="rId16"/>
    </p:embeddedFont>
    <p:embeddedFont>
      <p:font typeface="Antonio Ultra-Bold Italics" charset="1" panose="02000803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44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VAF0EPxN4jc.mp4" Type="http://schemas.openxmlformats.org/officeDocument/2006/relationships/video"/><Relationship Id="rId4" Target="../media/VAF0EPxN4jc.mp4" Type="http://schemas.microsoft.com/office/2007/relationships/media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VAF0BFTPf6U.mp4" Type="http://schemas.openxmlformats.org/officeDocument/2006/relationships/video"/><Relationship Id="rId4" Target="../media/VAF0BFTPf6U.mp4" Type="http://schemas.microsoft.com/office/2007/relationships/media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VAF0D5CSrhk.mp4" Type="http://schemas.openxmlformats.org/officeDocument/2006/relationships/video"/><Relationship Id="rId4" Target="../media/VAF0D5CSrhk.mp4" Type="http://schemas.microsoft.com/office/2007/relationships/media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VAF0EFDW5ho.mp4" Type="http://schemas.openxmlformats.org/officeDocument/2006/relationships/video"/><Relationship Id="rId4" Target="../media/VAF0EFDW5ho.mp4" Type="http://schemas.microsoft.com/office/2007/relationships/media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box2d.org/documentation/md__d_1__git_hub_box2d_docs_dynamics.html#autotoc_md61" TargetMode="External" Type="http://schemas.openxmlformats.org/officeDocument/2006/relationships/hyperlink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VAF0AluTC48.mp4" Type="http://schemas.openxmlformats.org/officeDocument/2006/relationships/video"/><Relationship Id="rId4" Target="../media/VAF0AluTC48.mp4" Type="http://schemas.microsoft.com/office/2007/relationships/media"/><Relationship Id="rId5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VAF0ABxU1pQ.mp4" Type="http://schemas.openxmlformats.org/officeDocument/2006/relationships/video"/><Relationship Id="rId4" Target="../media/VAF0ABxU1pQ.mp4" Type="http://schemas.microsoft.com/office/2007/relationships/media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280CD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7347" t="0" r="-27347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290787"/>
            <a:ext cx="8295772" cy="5705426"/>
            <a:chOff x="0" y="0"/>
            <a:chExt cx="11061030" cy="760723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33350"/>
              <a:ext cx="11061030" cy="570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LUNAR - LANDER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968968"/>
              <a:ext cx="11061030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</a:rPr>
                <a:t>Bruno Fornaro</a:t>
              </a:r>
            </a:p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</a:rPr>
                <a:t>Juan Belieni</a:t>
              </a:r>
            </a:p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</a:rPr>
                <a:t>Vanessa Berwanger Wille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1522581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53117" y="4191000"/>
            <a:ext cx="4747366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560"/>
              </a:lnSpc>
            </a:pPr>
            <a:r>
              <a:rPr lang="en-US" sz="6300" spc="-126">
                <a:solidFill>
                  <a:srgbClr val="000000"/>
                </a:solidFill>
                <a:latin typeface="Antonio Bold"/>
              </a:rPr>
              <a:t>Ambiente aleatório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46717" y="2236843"/>
            <a:ext cx="12457489" cy="6408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Menos 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steps</a:t>
            </a:r>
            <a:r>
              <a:rPr lang="en-US" sz="3000" spc="-60">
                <a:solidFill>
                  <a:srgbClr val="000000"/>
                </a:solidFill>
                <a:latin typeface="Open Sauce"/>
              </a:rPr>
              <a:t> de mais 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envs  x </a:t>
            </a:r>
            <a:r>
              <a:rPr lang="en-US" sz="3000" spc="-60">
                <a:solidFill>
                  <a:srgbClr val="000000"/>
                </a:solidFill>
                <a:latin typeface="Open Sauce"/>
              </a:rPr>
              <a:t>Mais steps de uma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 env</a:t>
            </a: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Randomização dos parâmetros dos ambientes (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envs)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enable_wind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wind_power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turbulence_power</a:t>
            </a:r>
          </a:p>
          <a:p>
            <a:pPr algn="just">
              <a:lnSpc>
                <a:spcPts val="3600"/>
              </a:lnSpc>
            </a:pP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Tenta aprender a vencer o jogo em diferentes ambientes com um único modelo</a:t>
            </a:r>
          </a:p>
          <a:p>
            <a:pPr algn="just">
              <a:lnSpc>
                <a:spcPts val="3600"/>
              </a:lnSpc>
            </a:pP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Modelos utilizados: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SARSA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A2C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573331" y="3154697"/>
            <a:ext cx="10512558" cy="8374917"/>
            <a:chOff x="0" y="0"/>
            <a:chExt cx="4060919" cy="3235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27593"/>
              <a:ext cx="4022947" cy="3179979"/>
            </a:xfrm>
            <a:custGeom>
              <a:avLst/>
              <a:gdLst/>
              <a:ahLst/>
              <a:cxnLst/>
              <a:rect r="r" b="b" t="t" l="l"/>
              <a:pathLst>
                <a:path h="3179979" w="4022947">
                  <a:moveTo>
                    <a:pt x="2925031" y="3179979"/>
                  </a:moveTo>
                  <a:lnTo>
                    <a:pt x="1097788" y="3179979"/>
                  </a:lnTo>
                  <a:cubicBezTo>
                    <a:pt x="491490" y="3179979"/>
                    <a:pt x="0" y="2468085"/>
                    <a:pt x="0" y="1589897"/>
                  </a:cubicBezTo>
                  <a:cubicBezTo>
                    <a:pt x="0" y="711894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711894"/>
                    <a:pt x="4022947" y="1590082"/>
                  </a:cubicBezTo>
                  <a:cubicBezTo>
                    <a:pt x="4022820" y="2468085"/>
                    <a:pt x="3531329" y="3179979"/>
                    <a:pt x="2925031" y="317997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3235165"/>
            </a:xfrm>
            <a:custGeom>
              <a:avLst/>
              <a:gdLst/>
              <a:ahLst/>
              <a:cxnLst/>
              <a:rect r="r" b="b" t="t" l="l"/>
              <a:pathLst>
                <a:path h="3235165" w="4060920">
                  <a:moveTo>
                    <a:pt x="2944081" y="3235165"/>
                  </a:moveTo>
                  <a:lnTo>
                    <a:pt x="1116838" y="3235165"/>
                  </a:lnTo>
                  <a:cubicBezTo>
                    <a:pt x="501015" y="3235165"/>
                    <a:pt x="0" y="2509474"/>
                    <a:pt x="0" y="1617675"/>
                  </a:cubicBezTo>
                  <a:cubicBezTo>
                    <a:pt x="0" y="725691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725691"/>
                    <a:pt x="4060920" y="1617675"/>
                  </a:cubicBezTo>
                  <a:cubicBezTo>
                    <a:pt x="4060920" y="2509474"/>
                    <a:pt x="3559904" y="3235165"/>
                    <a:pt x="2944081" y="3235165"/>
                  </a:cubicBezTo>
                  <a:close/>
                  <a:moveTo>
                    <a:pt x="1116838" y="55186"/>
                  </a:moveTo>
                  <a:cubicBezTo>
                    <a:pt x="521970" y="55186"/>
                    <a:pt x="38100" y="756043"/>
                    <a:pt x="38100" y="1617675"/>
                  </a:cubicBezTo>
                  <a:cubicBezTo>
                    <a:pt x="38100" y="2479122"/>
                    <a:pt x="521970" y="3180163"/>
                    <a:pt x="1116838" y="3180163"/>
                  </a:cubicBezTo>
                  <a:lnTo>
                    <a:pt x="2944208" y="3180163"/>
                  </a:lnTo>
                  <a:cubicBezTo>
                    <a:pt x="3538950" y="3180163"/>
                    <a:pt x="4022947" y="2479306"/>
                    <a:pt x="4022947" y="1617675"/>
                  </a:cubicBezTo>
                  <a:cubicBezTo>
                    <a:pt x="4022820" y="756043"/>
                    <a:pt x="3538949" y="55186"/>
                    <a:pt x="2944081" y="55186"/>
                  </a:cubicBezTo>
                  <a:lnTo>
                    <a:pt x="1116838" y="55186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8348772" y="3154697"/>
            <a:ext cx="10512558" cy="8374917"/>
            <a:chOff x="0" y="0"/>
            <a:chExt cx="4060919" cy="32351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27593"/>
              <a:ext cx="4022947" cy="3179979"/>
            </a:xfrm>
            <a:custGeom>
              <a:avLst/>
              <a:gdLst/>
              <a:ahLst/>
              <a:cxnLst/>
              <a:rect r="r" b="b" t="t" l="l"/>
              <a:pathLst>
                <a:path h="3179979" w="4022947">
                  <a:moveTo>
                    <a:pt x="2925031" y="3179979"/>
                  </a:moveTo>
                  <a:lnTo>
                    <a:pt x="1097788" y="3179979"/>
                  </a:lnTo>
                  <a:cubicBezTo>
                    <a:pt x="491490" y="3179979"/>
                    <a:pt x="0" y="2468085"/>
                    <a:pt x="0" y="1589897"/>
                  </a:cubicBezTo>
                  <a:cubicBezTo>
                    <a:pt x="0" y="711894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711894"/>
                    <a:pt x="4022947" y="1590082"/>
                  </a:cubicBezTo>
                  <a:cubicBezTo>
                    <a:pt x="4022820" y="2468085"/>
                    <a:pt x="3531329" y="3179979"/>
                    <a:pt x="2925031" y="317997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3235165"/>
            </a:xfrm>
            <a:custGeom>
              <a:avLst/>
              <a:gdLst/>
              <a:ahLst/>
              <a:cxnLst/>
              <a:rect r="r" b="b" t="t" l="l"/>
              <a:pathLst>
                <a:path h="3235165" w="4060920">
                  <a:moveTo>
                    <a:pt x="2944081" y="3235165"/>
                  </a:moveTo>
                  <a:lnTo>
                    <a:pt x="1116838" y="3235165"/>
                  </a:lnTo>
                  <a:cubicBezTo>
                    <a:pt x="501015" y="3235165"/>
                    <a:pt x="0" y="2509474"/>
                    <a:pt x="0" y="1617675"/>
                  </a:cubicBezTo>
                  <a:cubicBezTo>
                    <a:pt x="0" y="725691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725691"/>
                    <a:pt x="4060920" y="1617675"/>
                  </a:cubicBezTo>
                  <a:cubicBezTo>
                    <a:pt x="4060920" y="2509474"/>
                    <a:pt x="3559904" y="3235165"/>
                    <a:pt x="2944081" y="3235165"/>
                  </a:cubicBezTo>
                  <a:close/>
                  <a:moveTo>
                    <a:pt x="1116838" y="55186"/>
                  </a:moveTo>
                  <a:cubicBezTo>
                    <a:pt x="521970" y="55186"/>
                    <a:pt x="38100" y="756043"/>
                    <a:pt x="38100" y="1617675"/>
                  </a:cubicBezTo>
                  <a:cubicBezTo>
                    <a:pt x="38100" y="2479122"/>
                    <a:pt x="521970" y="3180163"/>
                    <a:pt x="1116838" y="3180163"/>
                  </a:cubicBezTo>
                  <a:lnTo>
                    <a:pt x="2944208" y="3180163"/>
                  </a:lnTo>
                  <a:cubicBezTo>
                    <a:pt x="3538950" y="3180163"/>
                    <a:pt x="4022947" y="2479306"/>
                    <a:pt x="4022947" y="1617675"/>
                  </a:cubicBezTo>
                  <a:cubicBezTo>
                    <a:pt x="4022820" y="756043"/>
                    <a:pt x="3538949" y="55186"/>
                    <a:pt x="2944081" y="55186"/>
                  </a:cubicBezTo>
                  <a:lnTo>
                    <a:pt x="1116838" y="55186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0" y="9258300"/>
            <a:ext cx="18288000" cy="1028700"/>
          </a:xfrm>
          <a:prstGeom prst="rect">
            <a:avLst/>
          </a:prstGeom>
          <a:solidFill>
            <a:srgbClr val="9280CD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924623" y="1038225"/>
            <a:ext cx="1443875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Resultados SARSA (ruins)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7563" y="3967422"/>
            <a:ext cx="6785694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Mais envs: melhora a estabilidade</a:t>
            </a: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Valor pequeno para 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steps: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Reward</a:t>
            </a:r>
            <a:r>
              <a:rPr lang="en-US" sz="3000" spc="-60">
                <a:solidFill>
                  <a:srgbClr val="000000"/>
                </a:solidFill>
                <a:latin typeface="Open Sauce"/>
              </a:rPr>
              <a:t> inicial maior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Platô de 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reward</a:t>
            </a:r>
            <a:r>
              <a:rPr lang="en-US" sz="3000" spc="-60">
                <a:solidFill>
                  <a:srgbClr val="000000"/>
                </a:solidFill>
                <a:latin typeface="Open Sauce"/>
              </a:rPr>
              <a:t> baixo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Desliga a nave e para de aprender</a:t>
            </a:r>
          </a:p>
        </p:txBody>
      </p:sp>
      <p:pic>
        <p:nvPicPr>
          <p:cNvPr name="Picture 11" id="11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65320" y="3976947"/>
            <a:ext cx="6879463" cy="4586308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573331" y="3154697"/>
            <a:ext cx="10512558" cy="8374917"/>
            <a:chOff x="0" y="0"/>
            <a:chExt cx="4060919" cy="3235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27593"/>
              <a:ext cx="4022947" cy="3179979"/>
            </a:xfrm>
            <a:custGeom>
              <a:avLst/>
              <a:gdLst/>
              <a:ahLst/>
              <a:cxnLst/>
              <a:rect r="r" b="b" t="t" l="l"/>
              <a:pathLst>
                <a:path h="3179979" w="4022947">
                  <a:moveTo>
                    <a:pt x="2925031" y="3179979"/>
                  </a:moveTo>
                  <a:lnTo>
                    <a:pt x="1097788" y="3179979"/>
                  </a:lnTo>
                  <a:cubicBezTo>
                    <a:pt x="491490" y="3179979"/>
                    <a:pt x="0" y="2468085"/>
                    <a:pt x="0" y="1589897"/>
                  </a:cubicBezTo>
                  <a:cubicBezTo>
                    <a:pt x="0" y="711894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711894"/>
                    <a:pt x="4022947" y="1590082"/>
                  </a:cubicBezTo>
                  <a:cubicBezTo>
                    <a:pt x="4022820" y="2468085"/>
                    <a:pt x="3531329" y="3179979"/>
                    <a:pt x="2925031" y="317997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3235165"/>
            </a:xfrm>
            <a:custGeom>
              <a:avLst/>
              <a:gdLst/>
              <a:ahLst/>
              <a:cxnLst/>
              <a:rect r="r" b="b" t="t" l="l"/>
              <a:pathLst>
                <a:path h="3235165" w="4060920">
                  <a:moveTo>
                    <a:pt x="2944081" y="3235165"/>
                  </a:moveTo>
                  <a:lnTo>
                    <a:pt x="1116838" y="3235165"/>
                  </a:lnTo>
                  <a:cubicBezTo>
                    <a:pt x="501015" y="3235165"/>
                    <a:pt x="0" y="2509474"/>
                    <a:pt x="0" y="1617675"/>
                  </a:cubicBezTo>
                  <a:cubicBezTo>
                    <a:pt x="0" y="725691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725691"/>
                    <a:pt x="4060920" y="1617675"/>
                  </a:cubicBezTo>
                  <a:cubicBezTo>
                    <a:pt x="4060920" y="2509474"/>
                    <a:pt x="3559904" y="3235165"/>
                    <a:pt x="2944081" y="3235165"/>
                  </a:cubicBezTo>
                  <a:close/>
                  <a:moveTo>
                    <a:pt x="1116838" y="55186"/>
                  </a:moveTo>
                  <a:cubicBezTo>
                    <a:pt x="521970" y="55186"/>
                    <a:pt x="38100" y="756043"/>
                    <a:pt x="38100" y="1617675"/>
                  </a:cubicBezTo>
                  <a:cubicBezTo>
                    <a:pt x="38100" y="2479122"/>
                    <a:pt x="521970" y="3180163"/>
                    <a:pt x="1116838" y="3180163"/>
                  </a:cubicBezTo>
                  <a:lnTo>
                    <a:pt x="2944208" y="3180163"/>
                  </a:lnTo>
                  <a:cubicBezTo>
                    <a:pt x="3538950" y="3180163"/>
                    <a:pt x="4022947" y="2479306"/>
                    <a:pt x="4022947" y="1617675"/>
                  </a:cubicBezTo>
                  <a:cubicBezTo>
                    <a:pt x="4022820" y="756043"/>
                    <a:pt x="3538949" y="55186"/>
                    <a:pt x="2944081" y="55186"/>
                  </a:cubicBezTo>
                  <a:lnTo>
                    <a:pt x="1116838" y="55186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8348772" y="3154697"/>
            <a:ext cx="10512558" cy="8374917"/>
            <a:chOff x="0" y="0"/>
            <a:chExt cx="4060919" cy="32351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27593"/>
              <a:ext cx="4022947" cy="3179979"/>
            </a:xfrm>
            <a:custGeom>
              <a:avLst/>
              <a:gdLst/>
              <a:ahLst/>
              <a:cxnLst/>
              <a:rect r="r" b="b" t="t" l="l"/>
              <a:pathLst>
                <a:path h="3179979" w="4022947">
                  <a:moveTo>
                    <a:pt x="2925031" y="3179979"/>
                  </a:moveTo>
                  <a:lnTo>
                    <a:pt x="1097788" y="3179979"/>
                  </a:lnTo>
                  <a:cubicBezTo>
                    <a:pt x="491490" y="3179979"/>
                    <a:pt x="0" y="2468085"/>
                    <a:pt x="0" y="1589897"/>
                  </a:cubicBezTo>
                  <a:cubicBezTo>
                    <a:pt x="0" y="711894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711894"/>
                    <a:pt x="4022947" y="1590082"/>
                  </a:cubicBezTo>
                  <a:cubicBezTo>
                    <a:pt x="4022820" y="2468085"/>
                    <a:pt x="3531329" y="3179979"/>
                    <a:pt x="2925031" y="317997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3235165"/>
            </a:xfrm>
            <a:custGeom>
              <a:avLst/>
              <a:gdLst/>
              <a:ahLst/>
              <a:cxnLst/>
              <a:rect r="r" b="b" t="t" l="l"/>
              <a:pathLst>
                <a:path h="3235165" w="4060920">
                  <a:moveTo>
                    <a:pt x="2944081" y="3235165"/>
                  </a:moveTo>
                  <a:lnTo>
                    <a:pt x="1116838" y="3235165"/>
                  </a:lnTo>
                  <a:cubicBezTo>
                    <a:pt x="501015" y="3235165"/>
                    <a:pt x="0" y="2509474"/>
                    <a:pt x="0" y="1617675"/>
                  </a:cubicBezTo>
                  <a:cubicBezTo>
                    <a:pt x="0" y="725691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725691"/>
                    <a:pt x="4060920" y="1617675"/>
                  </a:cubicBezTo>
                  <a:cubicBezTo>
                    <a:pt x="4060920" y="2509474"/>
                    <a:pt x="3559904" y="3235165"/>
                    <a:pt x="2944081" y="3235165"/>
                  </a:cubicBezTo>
                  <a:close/>
                  <a:moveTo>
                    <a:pt x="1116838" y="55186"/>
                  </a:moveTo>
                  <a:cubicBezTo>
                    <a:pt x="521970" y="55186"/>
                    <a:pt x="38100" y="756043"/>
                    <a:pt x="38100" y="1617675"/>
                  </a:cubicBezTo>
                  <a:cubicBezTo>
                    <a:pt x="38100" y="2479122"/>
                    <a:pt x="521970" y="3180163"/>
                    <a:pt x="1116838" y="3180163"/>
                  </a:cubicBezTo>
                  <a:lnTo>
                    <a:pt x="2944208" y="3180163"/>
                  </a:lnTo>
                  <a:cubicBezTo>
                    <a:pt x="3538950" y="3180163"/>
                    <a:pt x="4022947" y="2479306"/>
                    <a:pt x="4022947" y="1617675"/>
                  </a:cubicBezTo>
                  <a:cubicBezTo>
                    <a:pt x="4022820" y="756043"/>
                    <a:pt x="3538949" y="55186"/>
                    <a:pt x="2944081" y="55186"/>
                  </a:cubicBezTo>
                  <a:lnTo>
                    <a:pt x="1116838" y="55186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0" y="9258300"/>
            <a:ext cx="18288000" cy="1028700"/>
          </a:xfrm>
          <a:prstGeom prst="rect">
            <a:avLst/>
          </a:prstGeom>
          <a:solidFill>
            <a:srgbClr val="9280CD"/>
          </a:solidFill>
        </p:spPr>
      </p:sp>
      <p:pic>
        <p:nvPicPr>
          <p:cNvPr name="Picture 9" id="9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460" t="920" r="460" b="0"/>
          <a:stretch>
            <a:fillRect/>
          </a:stretch>
        </p:blipFill>
        <p:spPr>
          <a:xfrm flipH="false" flipV="false" rot="0">
            <a:off x="10147886" y="3976947"/>
            <a:ext cx="6914331" cy="460955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924623" y="1038225"/>
            <a:ext cx="1443875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Resultados SARSA (“bons”)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7563" y="3967422"/>
            <a:ext cx="6785694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Randomize = False</a:t>
            </a: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Parâmetros: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250 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envs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250 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steps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100.000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 epochs</a:t>
            </a:r>
          </a:p>
          <a:p>
            <a:pPr algn="just">
              <a:lnSpc>
                <a:spcPts val="3600"/>
              </a:lnSpc>
            </a:pP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Melhor reward (média): 125</a:t>
            </a:r>
          </a:p>
        </p:txBody>
      </p:sp>
    </p:spTree>
  </p:cSld>
  <p:clrMapOvr>
    <a:masterClrMapping/>
  </p:clrMapOvr>
  <p:transition spd="slow">
    <p:push dir="l"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573331" y="3154697"/>
            <a:ext cx="10512558" cy="8374917"/>
            <a:chOff x="0" y="0"/>
            <a:chExt cx="4060919" cy="3235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27593"/>
              <a:ext cx="4022947" cy="3179979"/>
            </a:xfrm>
            <a:custGeom>
              <a:avLst/>
              <a:gdLst/>
              <a:ahLst/>
              <a:cxnLst/>
              <a:rect r="r" b="b" t="t" l="l"/>
              <a:pathLst>
                <a:path h="3179979" w="4022947">
                  <a:moveTo>
                    <a:pt x="2925031" y="3179979"/>
                  </a:moveTo>
                  <a:lnTo>
                    <a:pt x="1097788" y="3179979"/>
                  </a:lnTo>
                  <a:cubicBezTo>
                    <a:pt x="491490" y="3179979"/>
                    <a:pt x="0" y="2468085"/>
                    <a:pt x="0" y="1589897"/>
                  </a:cubicBezTo>
                  <a:cubicBezTo>
                    <a:pt x="0" y="711894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711894"/>
                    <a:pt x="4022947" y="1590082"/>
                  </a:cubicBezTo>
                  <a:cubicBezTo>
                    <a:pt x="4022820" y="2468085"/>
                    <a:pt x="3531329" y="3179979"/>
                    <a:pt x="2925031" y="317997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3235165"/>
            </a:xfrm>
            <a:custGeom>
              <a:avLst/>
              <a:gdLst/>
              <a:ahLst/>
              <a:cxnLst/>
              <a:rect r="r" b="b" t="t" l="l"/>
              <a:pathLst>
                <a:path h="3235165" w="4060920">
                  <a:moveTo>
                    <a:pt x="2944081" y="3235165"/>
                  </a:moveTo>
                  <a:lnTo>
                    <a:pt x="1116838" y="3235165"/>
                  </a:lnTo>
                  <a:cubicBezTo>
                    <a:pt x="501015" y="3235165"/>
                    <a:pt x="0" y="2509474"/>
                    <a:pt x="0" y="1617675"/>
                  </a:cubicBezTo>
                  <a:cubicBezTo>
                    <a:pt x="0" y="725691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725691"/>
                    <a:pt x="4060920" y="1617675"/>
                  </a:cubicBezTo>
                  <a:cubicBezTo>
                    <a:pt x="4060920" y="2509474"/>
                    <a:pt x="3559904" y="3235165"/>
                    <a:pt x="2944081" y="3235165"/>
                  </a:cubicBezTo>
                  <a:close/>
                  <a:moveTo>
                    <a:pt x="1116838" y="55186"/>
                  </a:moveTo>
                  <a:cubicBezTo>
                    <a:pt x="521970" y="55186"/>
                    <a:pt x="38100" y="756043"/>
                    <a:pt x="38100" y="1617675"/>
                  </a:cubicBezTo>
                  <a:cubicBezTo>
                    <a:pt x="38100" y="2479122"/>
                    <a:pt x="521970" y="3180163"/>
                    <a:pt x="1116838" y="3180163"/>
                  </a:cubicBezTo>
                  <a:lnTo>
                    <a:pt x="2944208" y="3180163"/>
                  </a:lnTo>
                  <a:cubicBezTo>
                    <a:pt x="3538950" y="3180163"/>
                    <a:pt x="4022947" y="2479306"/>
                    <a:pt x="4022947" y="1617675"/>
                  </a:cubicBezTo>
                  <a:cubicBezTo>
                    <a:pt x="4022820" y="756043"/>
                    <a:pt x="3538949" y="55186"/>
                    <a:pt x="2944081" y="55186"/>
                  </a:cubicBezTo>
                  <a:lnTo>
                    <a:pt x="1116838" y="55186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8348772" y="3154697"/>
            <a:ext cx="10512558" cy="8374917"/>
            <a:chOff x="0" y="0"/>
            <a:chExt cx="4060919" cy="32351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27593"/>
              <a:ext cx="4022947" cy="3179979"/>
            </a:xfrm>
            <a:custGeom>
              <a:avLst/>
              <a:gdLst/>
              <a:ahLst/>
              <a:cxnLst/>
              <a:rect r="r" b="b" t="t" l="l"/>
              <a:pathLst>
                <a:path h="3179979" w="4022947">
                  <a:moveTo>
                    <a:pt x="2925031" y="3179979"/>
                  </a:moveTo>
                  <a:lnTo>
                    <a:pt x="1097788" y="3179979"/>
                  </a:lnTo>
                  <a:cubicBezTo>
                    <a:pt x="491490" y="3179979"/>
                    <a:pt x="0" y="2468085"/>
                    <a:pt x="0" y="1589897"/>
                  </a:cubicBezTo>
                  <a:cubicBezTo>
                    <a:pt x="0" y="711894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711894"/>
                    <a:pt x="4022947" y="1590082"/>
                  </a:cubicBezTo>
                  <a:cubicBezTo>
                    <a:pt x="4022820" y="2468085"/>
                    <a:pt x="3531329" y="3179979"/>
                    <a:pt x="2925031" y="317997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3235165"/>
            </a:xfrm>
            <a:custGeom>
              <a:avLst/>
              <a:gdLst/>
              <a:ahLst/>
              <a:cxnLst/>
              <a:rect r="r" b="b" t="t" l="l"/>
              <a:pathLst>
                <a:path h="3235165" w="4060920">
                  <a:moveTo>
                    <a:pt x="2944081" y="3235165"/>
                  </a:moveTo>
                  <a:lnTo>
                    <a:pt x="1116838" y="3235165"/>
                  </a:lnTo>
                  <a:cubicBezTo>
                    <a:pt x="501015" y="3235165"/>
                    <a:pt x="0" y="2509474"/>
                    <a:pt x="0" y="1617675"/>
                  </a:cubicBezTo>
                  <a:cubicBezTo>
                    <a:pt x="0" y="725691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725691"/>
                    <a:pt x="4060920" y="1617675"/>
                  </a:cubicBezTo>
                  <a:cubicBezTo>
                    <a:pt x="4060920" y="2509474"/>
                    <a:pt x="3559904" y="3235165"/>
                    <a:pt x="2944081" y="3235165"/>
                  </a:cubicBezTo>
                  <a:close/>
                  <a:moveTo>
                    <a:pt x="1116838" y="55186"/>
                  </a:moveTo>
                  <a:cubicBezTo>
                    <a:pt x="521970" y="55186"/>
                    <a:pt x="38100" y="756043"/>
                    <a:pt x="38100" y="1617675"/>
                  </a:cubicBezTo>
                  <a:cubicBezTo>
                    <a:pt x="38100" y="2479122"/>
                    <a:pt x="521970" y="3180163"/>
                    <a:pt x="1116838" y="3180163"/>
                  </a:cubicBezTo>
                  <a:lnTo>
                    <a:pt x="2944208" y="3180163"/>
                  </a:lnTo>
                  <a:cubicBezTo>
                    <a:pt x="3538950" y="3180163"/>
                    <a:pt x="4022947" y="2479306"/>
                    <a:pt x="4022947" y="1617675"/>
                  </a:cubicBezTo>
                  <a:cubicBezTo>
                    <a:pt x="4022820" y="756043"/>
                    <a:pt x="3538949" y="55186"/>
                    <a:pt x="2944081" y="55186"/>
                  </a:cubicBezTo>
                  <a:lnTo>
                    <a:pt x="1116838" y="55186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0" y="9258300"/>
            <a:ext cx="18288000" cy="1028700"/>
          </a:xfrm>
          <a:prstGeom prst="rect">
            <a:avLst/>
          </a:prstGeom>
          <a:solidFill>
            <a:srgbClr val="9280CD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924623" y="1038225"/>
            <a:ext cx="1443875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Resultados SARSA (“bons”)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7563" y="3967422"/>
            <a:ext cx="6785694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Randomize = True</a:t>
            </a: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Parâmetros: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250 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envs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250 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steps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100.000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 epochs</a:t>
            </a:r>
          </a:p>
          <a:p>
            <a:pPr algn="just">
              <a:lnSpc>
                <a:spcPts val="3600"/>
              </a:lnSpc>
            </a:pP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Melhor reward (média): 128</a:t>
            </a:r>
          </a:p>
        </p:txBody>
      </p:sp>
      <p:pic>
        <p:nvPicPr>
          <p:cNvPr name="Picture 11" id="11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47886" y="3976947"/>
            <a:ext cx="6914331" cy="4609554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9890882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0" y="9585910"/>
            <a:ext cx="18288000" cy="701090"/>
          </a:xfrm>
          <a:prstGeom prst="rect">
            <a:avLst/>
          </a:prstGeom>
          <a:solidFill>
            <a:srgbClr val="F1EEEE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5388285" y="1038175"/>
            <a:ext cx="751142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Conclusões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6116" y="3899463"/>
            <a:ext cx="15955768" cy="288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4159" indent="-297080" lvl="1">
              <a:lnSpc>
                <a:spcPts val="3302"/>
              </a:lnSpc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Sem o ambiente aleatório resolvemos o jogo sem muito esforço</a:t>
            </a:r>
          </a:p>
          <a:p>
            <a:pPr algn="just" marL="594159" indent="-297080" lvl="1">
              <a:lnSpc>
                <a:spcPts val="3302"/>
              </a:lnSpc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Com o ambiente aleatório: </a:t>
            </a:r>
          </a:p>
          <a:p>
            <a:pPr algn="just" marL="1188319" indent="-396106" lvl="2">
              <a:lnSpc>
                <a:spcPts val="3302"/>
              </a:lnSpc>
              <a:buFont typeface="Arial"/>
              <a:buChar char="⚬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A complexidade do problema aumenta muito (não conseguimos uma solução consistente)</a:t>
            </a:r>
          </a:p>
          <a:p>
            <a:pPr algn="just" marL="1188319" indent="-396106" lvl="2">
              <a:lnSpc>
                <a:spcPts val="3302"/>
              </a:lnSpc>
              <a:buFont typeface="Arial"/>
              <a:buChar char="⚬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A instabilidade do aprendizado aumenta muito</a:t>
            </a:r>
          </a:p>
          <a:p>
            <a:pPr algn="just" marL="1188319" indent="-396106" lvl="2">
              <a:lnSpc>
                <a:spcPts val="3302"/>
              </a:lnSpc>
              <a:buFont typeface="Arial"/>
              <a:buChar char="⚬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O ator aprende “estratégias” ruins (como desligar a nave) e demora para sair delas</a:t>
            </a:r>
          </a:p>
          <a:p>
            <a:pPr algn="just">
              <a:lnSpc>
                <a:spcPts val="3302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15624" r="0" b="0"/>
          <a:stretch>
            <a:fillRect/>
          </a:stretch>
        </p:blipFill>
        <p:spPr>
          <a:xfrm flipH="false" flipV="false" rot="0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388285" y="8320364"/>
            <a:ext cx="7511429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99"/>
              </a:lnSpc>
            </a:pPr>
            <a:r>
              <a:rPr lang="en-US" sz="8999" spc="-179">
                <a:solidFill>
                  <a:srgbClr val="8C52FF"/>
                </a:solidFill>
                <a:latin typeface="Antonio Bold"/>
              </a:rPr>
              <a:t>OBRIGADO!</a:t>
            </a:r>
          </a:p>
        </p:txBody>
      </p:sp>
    </p:spTree>
  </p:cSld>
  <p:clrMapOvr>
    <a:masterClrMapping/>
  </p:clrMapOvr>
  <p:transition spd="slow">
    <p:push dir="l"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9280CD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4926171" y="8754110"/>
            <a:ext cx="1903256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</a:rPr>
              <a:t>Voltar ao </a:t>
            </a:r>
            <a:r>
              <a:rPr lang="en-US" sz="1600">
                <a:solidFill>
                  <a:srgbClr val="FFFFFF"/>
                </a:solidFill>
                <a:latin typeface="Open Sauce Bold"/>
              </a:rPr>
              <a:t>índice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82680" y="2331846"/>
            <a:ext cx="7321341" cy="5623309"/>
          </a:xfrm>
          <a:custGeom>
            <a:avLst/>
            <a:gdLst/>
            <a:ahLst/>
            <a:cxnLst/>
            <a:rect r="r" b="b" t="t" l="l"/>
            <a:pathLst>
              <a:path h="5623309" w="7321341">
                <a:moveTo>
                  <a:pt x="0" y="0"/>
                </a:moveTo>
                <a:lnTo>
                  <a:pt x="7321341" y="0"/>
                </a:lnTo>
                <a:lnTo>
                  <a:pt x="7321341" y="5623308"/>
                </a:lnTo>
                <a:lnTo>
                  <a:pt x="0" y="562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76" t="0" r="-10722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96456" y="1038225"/>
            <a:ext cx="8562844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Sobre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96456" y="2803788"/>
            <a:ext cx="8562844" cy="703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Objetivo: Ensinar um Módulo Lunar a pousar com segurança em uma plataforma de pouso fixada no ponto (0,0).</a:t>
            </a:r>
          </a:p>
          <a:p>
            <a:pPr>
              <a:lnSpc>
                <a:spcPts val="2990"/>
              </a:lnSpc>
            </a:pPr>
          </a:p>
          <a:p>
            <a:pPr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Espaço de ação:</a:t>
            </a:r>
          </a:p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0: não faça nada</a:t>
            </a:r>
          </a:p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1:  motor de orientação à esquerda </a:t>
            </a:r>
          </a:p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2: motor principal de orientação para baixo</a:t>
            </a:r>
          </a:p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3: motor de orientação à direita </a:t>
            </a:r>
          </a:p>
          <a:p>
            <a:pPr>
              <a:lnSpc>
                <a:spcPts val="2990"/>
              </a:lnSpc>
            </a:pPr>
          </a:p>
          <a:p>
            <a:pPr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Espaço de observação: vetor de 8 dimensões</a:t>
            </a:r>
          </a:p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Posição do agente (coordenadas x e y)</a:t>
            </a:r>
          </a:p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Velocidades lineares (em x e y)</a:t>
            </a:r>
          </a:p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Ângulo</a:t>
            </a:r>
          </a:p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Velocidade angular</a:t>
            </a:r>
          </a:p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Booleanos que representam se cada perna está em contato com o solo ou não.</a:t>
            </a:r>
          </a:p>
          <a:p>
            <a:pPr>
              <a:lnSpc>
                <a:spcPts val="2990"/>
              </a:lnSpc>
            </a:pPr>
          </a:p>
          <a:p>
            <a:pPr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 </a:t>
            </a:r>
          </a:p>
          <a:p>
            <a:pPr>
              <a:lnSpc>
                <a:spcPts val="299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9890882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0" y="9585910"/>
            <a:ext cx="18288000" cy="701090"/>
          </a:xfrm>
          <a:prstGeom prst="rect">
            <a:avLst/>
          </a:prstGeom>
          <a:solidFill>
            <a:srgbClr val="F1EEEE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5388285" y="1038225"/>
            <a:ext cx="7511429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Recompensas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6116" y="3815587"/>
            <a:ext cx="15955768" cy="5770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2"/>
              </a:lnSpc>
              <a:spcBef>
                <a:spcPct val="0"/>
              </a:spcBef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Para cada </a:t>
            </a:r>
            <a:r>
              <a:rPr lang="en-US" sz="2752">
                <a:solidFill>
                  <a:srgbClr val="000000"/>
                </a:solidFill>
                <a:latin typeface="Open Sauce"/>
              </a:rPr>
              <a:t>etapa, a recompensa:</a:t>
            </a:r>
          </a:p>
          <a:p>
            <a:pPr algn="just" marL="594159" indent="-297080" lvl="1">
              <a:lnSpc>
                <a:spcPts val="3302"/>
              </a:lnSpc>
              <a:spcBef>
                <a:spcPct val="0"/>
              </a:spcBef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Aumenta ao:</a:t>
            </a:r>
          </a:p>
          <a:p>
            <a:pPr algn="just" marL="1188319" indent="-396106" lvl="2">
              <a:lnSpc>
                <a:spcPts val="3302"/>
              </a:lnSpc>
              <a:spcBef>
                <a:spcPct val="0"/>
              </a:spcBef>
              <a:buFont typeface="Arial"/>
              <a:buChar char="⚬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S</a:t>
            </a:r>
            <a:r>
              <a:rPr lang="en-US" sz="2752">
                <a:solidFill>
                  <a:srgbClr val="000000"/>
                </a:solidFill>
                <a:latin typeface="Open Sauce"/>
              </a:rPr>
              <a:t>e aproximar da plataforma de pouso</a:t>
            </a:r>
          </a:p>
          <a:p>
            <a:pPr algn="just" marL="1188319" indent="-396106" lvl="2">
              <a:lnSpc>
                <a:spcPts val="3302"/>
              </a:lnSpc>
              <a:spcBef>
                <a:spcPct val="0"/>
              </a:spcBef>
              <a:buFont typeface="Arial"/>
              <a:buChar char="⚬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Se movimentar mais lento</a:t>
            </a:r>
          </a:p>
          <a:p>
            <a:pPr algn="just" marL="594159" indent="-297080" lvl="1">
              <a:lnSpc>
                <a:spcPts val="3302"/>
              </a:lnSpc>
              <a:spcBef>
                <a:spcPct val="0"/>
              </a:spcBef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Diminui ao </a:t>
            </a:r>
          </a:p>
          <a:p>
            <a:pPr algn="just" marL="1188319" indent="-396106" lvl="2">
              <a:lnSpc>
                <a:spcPts val="3302"/>
              </a:lnSpc>
              <a:spcBef>
                <a:spcPct val="0"/>
              </a:spcBef>
              <a:buFont typeface="Arial"/>
              <a:buChar char="⚬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Se afastar da plataforma de pouso</a:t>
            </a:r>
          </a:p>
          <a:p>
            <a:pPr algn="just" marL="1188319" indent="-396106" lvl="2">
              <a:lnSpc>
                <a:spcPts val="3302"/>
              </a:lnSpc>
              <a:spcBef>
                <a:spcPct val="0"/>
              </a:spcBef>
              <a:buFont typeface="Arial"/>
              <a:buChar char="⚬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Se movimentar mais rápido</a:t>
            </a:r>
          </a:p>
          <a:p>
            <a:pPr algn="just" marL="1188319" indent="-396106" lvl="2">
              <a:lnSpc>
                <a:spcPts val="3302"/>
              </a:lnSpc>
              <a:spcBef>
                <a:spcPct val="0"/>
              </a:spcBef>
              <a:buFont typeface="Arial"/>
              <a:buChar char="⚬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Inclinar o módulo de pouso</a:t>
            </a:r>
          </a:p>
          <a:p>
            <a:pPr algn="just" marL="594159" indent="-297080" lvl="1">
              <a:lnSpc>
                <a:spcPts val="3302"/>
              </a:lnSpc>
              <a:spcBef>
                <a:spcPct val="0"/>
              </a:spcBef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+ 10 pontos p</a:t>
            </a:r>
            <a:r>
              <a:rPr lang="en-US" sz="2752">
                <a:solidFill>
                  <a:srgbClr val="000000"/>
                </a:solidFill>
                <a:latin typeface="Open Sauce"/>
              </a:rPr>
              <a:t>ara cada perna em contato com o solo</a:t>
            </a:r>
          </a:p>
          <a:p>
            <a:pPr algn="just" marL="594159" indent="-297080" lvl="1">
              <a:lnSpc>
                <a:spcPts val="3302"/>
              </a:lnSpc>
              <a:spcBef>
                <a:spcPct val="0"/>
              </a:spcBef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- </a:t>
            </a:r>
            <a:r>
              <a:rPr lang="en-US" sz="2752">
                <a:solidFill>
                  <a:srgbClr val="000000"/>
                </a:solidFill>
                <a:latin typeface="Open Sauce"/>
              </a:rPr>
              <a:t>0,03 pontos a cada quadro que um motor lateral está disparando</a:t>
            </a:r>
          </a:p>
          <a:p>
            <a:pPr algn="just" marL="594159" indent="-297080" lvl="1">
              <a:lnSpc>
                <a:spcPts val="3302"/>
              </a:lnSpc>
              <a:spcBef>
                <a:spcPct val="0"/>
              </a:spcBef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- </a:t>
            </a:r>
            <a:r>
              <a:rPr lang="en-US" sz="2752">
                <a:solidFill>
                  <a:srgbClr val="000000"/>
                </a:solidFill>
                <a:latin typeface="Open Sauce"/>
              </a:rPr>
              <a:t>0,3 pontos a cada quadro que o motor principal está disparando</a:t>
            </a:r>
          </a:p>
          <a:p>
            <a:pPr algn="just" marL="594159" indent="-297080" lvl="1">
              <a:lnSpc>
                <a:spcPts val="3302"/>
              </a:lnSpc>
              <a:spcBef>
                <a:spcPct val="0"/>
              </a:spcBef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- 100 por bater ou +100 pontos por pousar com segurança</a:t>
            </a:r>
          </a:p>
          <a:p>
            <a:pPr algn="just">
              <a:lnSpc>
                <a:spcPts val="3302"/>
              </a:lnSpc>
              <a:spcBef>
                <a:spcPct val="0"/>
              </a:spcBef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Um episódio é considerado solução se obtiver pelo menos 200 pontos.</a:t>
            </a:r>
          </a:p>
          <a:p>
            <a:pPr algn="just">
              <a:lnSpc>
                <a:spcPts val="3302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9890882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0" y="9585910"/>
            <a:ext cx="18288000" cy="701090"/>
          </a:xfrm>
          <a:prstGeom prst="rect">
            <a:avLst/>
          </a:prstGeom>
          <a:solidFill>
            <a:srgbClr val="F1EEEE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5388285" y="1038225"/>
            <a:ext cx="7511429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Término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6116" y="3899463"/>
            <a:ext cx="15955768" cy="2523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2"/>
              </a:lnSpc>
              <a:spcBef>
                <a:spcPct val="0"/>
              </a:spcBef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O</a:t>
            </a:r>
            <a:r>
              <a:rPr lang="en-US" sz="2752">
                <a:solidFill>
                  <a:srgbClr val="000000"/>
                </a:solidFill>
                <a:latin typeface="Open Sauce"/>
              </a:rPr>
              <a:t> episódio term</a:t>
            </a:r>
            <a:r>
              <a:rPr lang="en-US" sz="2752">
                <a:solidFill>
                  <a:srgbClr val="000000"/>
                </a:solidFill>
                <a:latin typeface="Open Sauce"/>
              </a:rPr>
              <a:t>ina se:</a:t>
            </a:r>
          </a:p>
          <a:p>
            <a:pPr algn="just" marL="594159" indent="-297080" lvl="1">
              <a:lnSpc>
                <a:spcPts val="3302"/>
              </a:lnSpc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o módulo de pouso</a:t>
            </a:r>
            <a:r>
              <a:rPr lang="en-US" sz="2752">
                <a:solidFill>
                  <a:srgbClr val="000000"/>
                </a:solidFill>
                <a:latin typeface="Open Sauce"/>
              </a:rPr>
              <a:t> cai (o corpo do módulo de pouso ent</a:t>
            </a:r>
            <a:r>
              <a:rPr lang="en-US" sz="2752">
                <a:solidFill>
                  <a:srgbClr val="000000"/>
                </a:solidFill>
                <a:latin typeface="Open Sauce"/>
              </a:rPr>
              <a:t>ra em contato com a lua);</a:t>
            </a:r>
          </a:p>
          <a:p>
            <a:pPr algn="just" marL="594159" indent="-297080" lvl="1">
              <a:lnSpc>
                <a:spcPts val="3302"/>
              </a:lnSpc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o módulo de pouso sai da janela de visualização (a coordenada x é maior que 1);</a:t>
            </a:r>
          </a:p>
          <a:p>
            <a:pPr algn="just" marL="594159" indent="-297080" lvl="1">
              <a:lnSpc>
                <a:spcPts val="3302"/>
              </a:lnSpc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Open Sauce"/>
              </a:rPr>
              <a:t>o módulo de pouso não está acordado. Dos </a:t>
            </a:r>
            <a:r>
              <a:rPr lang="en-US" sz="2752">
                <a:solidFill>
                  <a:srgbClr val="000000"/>
                </a:solidFill>
                <a:latin typeface="Open Sauce"/>
                <a:hlinkClick r:id="rId2" tooltip="https://box2d.org/documentation/md__d_1__git_hub_box2d_docs_dynamics.html#autotoc_md61"/>
              </a:rPr>
              <a:t>documentos do Box2D</a:t>
            </a:r>
            <a:r>
              <a:rPr lang="en-US" sz="2752">
                <a:solidFill>
                  <a:srgbClr val="000000"/>
                </a:solidFill>
                <a:latin typeface="Open Sauce"/>
              </a:rPr>
              <a:t>, um corpo que não está acordado é um corpo que não se move e não colide com nenhum outro corpo</a:t>
            </a:r>
          </a:p>
          <a:p>
            <a:pPr algn="just">
              <a:lnSpc>
                <a:spcPts val="3302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1522581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056482" y="6289218"/>
            <a:ext cx="10854475" cy="440046"/>
          </a:xfrm>
          <a:custGeom>
            <a:avLst/>
            <a:gdLst/>
            <a:ahLst/>
            <a:cxnLst/>
            <a:rect r="r" b="b" t="t" l="l"/>
            <a:pathLst>
              <a:path h="440046" w="10854475">
                <a:moveTo>
                  <a:pt x="0" y="0"/>
                </a:moveTo>
                <a:lnTo>
                  <a:pt x="10854475" y="0"/>
                </a:lnTo>
                <a:lnTo>
                  <a:pt x="10854475" y="440046"/>
                </a:lnTo>
                <a:lnTo>
                  <a:pt x="0" y="440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56482" y="2788773"/>
            <a:ext cx="10955618" cy="425614"/>
          </a:xfrm>
          <a:custGeom>
            <a:avLst/>
            <a:gdLst/>
            <a:ahLst/>
            <a:cxnLst/>
            <a:rect r="r" b="b" t="t" l="l"/>
            <a:pathLst>
              <a:path h="425614" w="10955618">
                <a:moveTo>
                  <a:pt x="0" y="0"/>
                </a:moveTo>
                <a:lnTo>
                  <a:pt x="10955618" y="0"/>
                </a:lnTo>
                <a:lnTo>
                  <a:pt x="10955618" y="425614"/>
                </a:lnTo>
                <a:lnTo>
                  <a:pt x="0" y="425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1992" y="4624437"/>
            <a:ext cx="4358925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Algortimos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06690" y="4775800"/>
            <a:ext cx="10936054" cy="129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uce"/>
              </a:rPr>
              <a:t>O algoritmo SARSA </a:t>
            </a:r>
            <a:r>
              <a:rPr lang="en-US" sz="2499">
                <a:solidFill>
                  <a:srgbClr val="000000"/>
                </a:solidFill>
                <a:latin typeface="Open Sauce"/>
              </a:rPr>
              <a:t> é uma modificação do Q-learning, não adotando a maximização das ações. Atualiza o valor Q usando o valor Q do próximo estado e a próxima ação da política.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06690" y="829476"/>
            <a:ext cx="11652610" cy="547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5"/>
              </a:lnSpc>
            </a:pPr>
            <a:r>
              <a:rPr lang="en-US" sz="3350">
                <a:solidFill>
                  <a:srgbClr val="000000"/>
                </a:solidFill>
                <a:latin typeface="Open Sauce Bold"/>
              </a:rPr>
              <a:t>Q-LEARNING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06690" y="1551179"/>
            <a:ext cx="11849424" cy="86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spc="-7">
                <a:solidFill>
                  <a:srgbClr val="000000"/>
                </a:solidFill>
                <a:latin typeface="Open Sauce"/>
              </a:rPr>
              <a:t>Q-Learning atualiza o valor Q usando o valor Q do próximo estado e a ação gananciosa depois disso.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06690" y="4036183"/>
            <a:ext cx="1489604" cy="572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Open Sauce Bold"/>
              </a:rPr>
              <a:t>SARSA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06690" y="7567464"/>
            <a:ext cx="11849424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uce"/>
              </a:rPr>
              <a:t>No caso do Lunar-lander a representação do estado é contínua, logo u</a:t>
            </a:r>
            <a:r>
              <a:rPr lang="en-US" sz="2499">
                <a:solidFill>
                  <a:srgbClr val="000000"/>
                </a:solidFill>
                <a:latin typeface="Open Sauce"/>
              </a:rPr>
              <a:t>samos uma rede neural para estimar os valores de ação do estado e para construir uma política ideal para um determinado agente, ou seja, trabalhamos com os algoritmos </a:t>
            </a:r>
            <a:r>
              <a:rPr lang="en-US" sz="2499">
                <a:solidFill>
                  <a:srgbClr val="000000"/>
                </a:solidFill>
                <a:latin typeface="Open Sauce Bold"/>
              </a:rPr>
              <a:t>Deep Q-learning</a:t>
            </a:r>
            <a:r>
              <a:rPr lang="en-US" sz="2499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2499">
                <a:solidFill>
                  <a:srgbClr val="000000"/>
                </a:solidFill>
                <a:latin typeface="Open Sauce Bold"/>
              </a:rPr>
              <a:t>Deep Sarsa</a:t>
            </a:r>
            <a:r>
              <a:rPr lang="en-US" sz="2499">
                <a:solidFill>
                  <a:srgbClr val="000000"/>
                </a:solidFill>
                <a:latin typeface="Open Sauce"/>
              </a:rPr>
              <a:t>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1522581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53117" y="3714750"/>
            <a:ext cx="4747366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300" spc="-126">
                <a:solidFill>
                  <a:srgbClr val="000000"/>
                </a:solidFill>
                <a:latin typeface="Antonio Bold"/>
              </a:rPr>
              <a:t>Algortimo </a:t>
            </a:r>
          </a:p>
          <a:p>
            <a:pPr>
              <a:lnSpc>
                <a:spcPts val="7560"/>
              </a:lnSpc>
            </a:pPr>
            <a:r>
              <a:rPr lang="en-US" sz="6300" spc="-126">
                <a:solidFill>
                  <a:srgbClr val="000000"/>
                </a:solidFill>
                <a:latin typeface="Antonio Bold"/>
              </a:rPr>
              <a:t>Deep Q-learning</a:t>
            </a:r>
          </a:p>
          <a:p>
            <a:pPr marL="0" indent="0" lvl="0">
              <a:lnSpc>
                <a:spcPts val="7560"/>
              </a:lnSpc>
            </a:pPr>
            <a:r>
              <a:rPr lang="en-US" sz="6300" spc="-126">
                <a:solidFill>
                  <a:srgbClr val="000000"/>
                </a:solidFill>
                <a:latin typeface="Antonio Bold"/>
              </a:rPr>
              <a:t>(DQN)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46717" y="2236843"/>
            <a:ext cx="12457489" cy="503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Usa uma rede neural multicamadas para estimar a tabela Q</a:t>
            </a:r>
            <a:r>
              <a:rPr lang="en-US" sz="3000" spc="-60">
                <a:solidFill>
                  <a:srgbClr val="000000"/>
                </a:solidFill>
                <a:latin typeface="Open Sauce"/>
              </a:rPr>
              <a:t> para (os valores de ação para um determinado estado).</a:t>
            </a:r>
          </a:p>
          <a:p>
            <a:pPr algn="just">
              <a:lnSpc>
                <a:spcPts val="3600"/>
              </a:lnSpc>
            </a:pP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Usa um buffer de repetição para amostrar as informações do que aconteceu no episódio e para atualizar/treinar a rede neural.</a:t>
            </a:r>
          </a:p>
          <a:p>
            <a:pPr algn="just">
              <a:lnSpc>
                <a:spcPts val="3600"/>
              </a:lnSpc>
            </a:pP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Usa a estratégia epsilon-greedy para exploração.  Em alguns casos, escolhe a melhor ação conhecida (greedy), aquela que tem a estimativa mais alta de ser a melhor escolha e, ocasionalmente, o agente também faz escolhas aleatórias (exploração), selecionando uma ação aleatória.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997653" y="8145847"/>
            <a:ext cx="10955618" cy="425614"/>
          </a:xfrm>
          <a:custGeom>
            <a:avLst/>
            <a:gdLst/>
            <a:ahLst/>
            <a:cxnLst/>
            <a:rect r="r" b="b" t="t" l="l"/>
            <a:pathLst>
              <a:path h="425614" w="10955618">
                <a:moveTo>
                  <a:pt x="0" y="0"/>
                </a:moveTo>
                <a:lnTo>
                  <a:pt x="10955617" y="0"/>
                </a:lnTo>
                <a:lnTo>
                  <a:pt x="10955617" y="425614"/>
                </a:lnTo>
                <a:lnTo>
                  <a:pt x="0" y="425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545971" y="3127337"/>
            <a:ext cx="10512558" cy="8429635"/>
            <a:chOff x="0" y="0"/>
            <a:chExt cx="4060919" cy="3256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27773"/>
              <a:ext cx="4022947" cy="3200756"/>
            </a:xfrm>
            <a:custGeom>
              <a:avLst/>
              <a:gdLst/>
              <a:ahLst/>
              <a:cxnLst/>
              <a:rect r="r" b="b" t="t" l="l"/>
              <a:pathLst>
                <a:path h="3200756" w="4022947">
                  <a:moveTo>
                    <a:pt x="2925031" y="3200756"/>
                  </a:moveTo>
                  <a:lnTo>
                    <a:pt x="1097788" y="3200756"/>
                  </a:lnTo>
                  <a:cubicBezTo>
                    <a:pt x="491490" y="3200756"/>
                    <a:pt x="0" y="2484210"/>
                    <a:pt x="0" y="1600286"/>
                  </a:cubicBezTo>
                  <a:cubicBezTo>
                    <a:pt x="0" y="716546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716546"/>
                    <a:pt x="4022947" y="1600471"/>
                  </a:cubicBezTo>
                  <a:cubicBezTo>
                    <a:pt x="4022820" y="2484210"/>
                    <a:pt x="3531329" y="3200756"/>
                    <a:pt x="2925031" y="3200756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3256302"/>
            </a:xfrm>
            <a:custGeom>
              <a:avLst/>
              <a:gdLst/>
              <a:ahLst/>
              <a:cxnLst/>
              <a:rect r="r" b="b" t="t" l="l"/>
              <a:pathLst>
                <a:path h="3256302" w="4060920">
                  <a:moveTo>
                    <a:pt x="2944081" y="3256302"/>
                  </a:moveTo>
                  <a:lnTo>
                    <a:pt x="1116838" y="3256302"/>
                  </a:lnTo>
                  <a:cubicBezTo>
                    <a:pt x="501015" y="3256302"/>
                    <a:pt x="0" y="2525870"/>
                    <a:pt x="0" y="1628244"/>
                  </a:cubicBezTo>
                  <a:cubicBezTo>
                    <a:pt x="0" y="730432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730432"/>
                    <a:pt x="4060920" y="1628244"/>
                  </a:cubicBezTo>
                  <a:cubicBezTo>
                    <a:pt x="4060920" y="2525870"/>
                    <a:pt x="3559904" y="3256302"/>
                    <a:pt x="2944081" y="3256302"/>
                  </a:cubicBezTo>
                  <a:close/>
                  <a:moveTo>
                    <a:pt x="1116838" y="55546"/>
                  </a:moveTo>
                  <a:cubicBezTo>
                    <a:pt x="521970" y="55546"/>
                    <a:pt x="38100" y="760983"/>
                    <a:pt x="38100" y="1628244"/>
                  </a:cubicBezTo>
                  <a:cubicBezTo>
                    <a:pt x="38100" y="2495320"/>
                    <a:pt x="521970" y="3200941"/>
                    <a:pt x="1116838" y="3200941"/>
                  </a:cubicBezTo>
                  <a:lnTo>
                    <a:pt x="2944208" y="3200941"/>
                  </a:lnTo>
                  <a:cubicBezTo>
                    <a:pt x="3538950" y="3200941"/>
                    <a:pt x="4022947" y="2495505"/>
                    <a:pt x="4022947" y="1628244"/>
                  </a:cubicBezTo>
                  <a:cubicBezTo>
                    <a:pt x="4022820" y="760983"/>
                    <a:pt x="3538949" y="55546"/>
                    <a:pt x="2944081" y="55546"/>
                  </a:cubicBezTo>
                  <a:lnTo>
                    <a:pt x="1116838" y="55546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8335093" y="3141017"/>
            <a:ext cx="10512558" cy="8402276"/>
            <a:chOff x="0" y="0"/>
            <a:chExt cx="4060919" cy="32457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27683"/>
              <a:ext cx="4022947" cy="3190368"/>
            </a:xfrm>
            <a:custGeom>
              <a:avLst/>
              <a:gdLst/>
              <a:ahLst/>
              <a:cxnLst/>
              <a:rect r="r" b="b" t="t" l="l"/>
              <a:pathLst>
                <a:path h="3190368" w="4022947">
                  <a:moveTo>
                    <a:pt x="2925031" y="3190368"/>
                  </a:moveTo>
                  <a:lnTo>
                    <a:pt x="1097788" y="3190368"/>
                  </a:lnTo>
                  <a:cubicBezTo>
                    <a:pt x="491490" y="3190368"/>
                    <a:pt x="0" y="2476148"/>
                    <a:pt x="0" y="1595091"/>
                  </a:cubicBezTo>
                  <a:cubicBezTo>
                    <a:pt x="0" y="71422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714220"/>
                    <a:pt x="4022947" y="1595276"/>
                  </a:cubicBezTo>
                  <a:cubicBezTo>
                    <a:pt x="4022820" y="2476148"/>
                    <a:pt x="3531329" y="3190368"/>
                    <a:pt x="2925031" y="3190368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3245734"/>
            </a:xfrm>
            <a:custGeom>
              <a:avLst/>
              <a:gdLst/>
              <a:ahLst/>
              <a:cxnLst/>
              <a:rect r="r" b="b" t="t" l="l"/>
              <a:pathLst>
                <a:path h="3245734" w="4060920">
                  <a:moveTo>
                    <a:pt x="2944081" y="3245734"/>
                  </a:moveTo>
                  <a:lnTo>
                    <a:pt x="1116838" y="3245734"/>
                  </a:lnTo>
                  <a:cubicBezTo>
                    <a:pt x="501015" y="3245734"/>
                    <a:pt x="0" y="2517672"/>
                    <a:pt x="0" y="1622959"/>
                  </a:cubicBezTo>
                  <a:cubicBezTo>
                    <a:pt x="0" y="728062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728062"/>
                    <a:pt x="4060920" y="1622959"/>
                  </a:cubicBezTo>
                  <a:cubicBezTo>
                    <a:pt x="4060920" y="2517672"/>
                    <a:pt x="3559904" y="3245734"/>
                    <a:pt x="2944081" y="3245734"/>
                  </a:cubicBezTo>
                  <a:close/>
                  <a:moveTo>
                    <a:pt x="1116838" y="55366"/>
                  </a:moveTo>
                  <a:cubicBezTo>
                    <a:pt x="521970" y="55366"/>
                    <a:pt x="38100" y="758513"/>
                    <a:pt x="38100" y="1622959"/>
                  </a:cubicBezTo>
                  <a:cubicBezTo>
                    <a:pt x="38100" y="2487221"/>
                    <a:pt x="521970" y="3190553"/>
                    <a:pt x="1116838" y="3190553"/>
                  </a:cubicBezTo>
                  <a:lnTo>
                    <a:pt x="2944208" y="3190553"/>
                  </a:lnTo>
                  <a:cubicBezTo>
                    <a:pt x="3538950" y="3190553"/>
                    <a:pt x="4022947" y="2487406"/>
                    <a:pt x="4022947" y="1622959"/>
                  </a:cubicBezTo>
                  <a:cubicBezTo>
                    <a:pt x="4022820" y="758513"/>
                    <a:pt x="3538949" y="55366"/>
                    <a:pt x="2944081" y="55366"/>
                  </a:cubicBezTo>
                  <a:lnTo>
                    <a:pt x="1116838" y="55366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0" y="9258300"/>
            <a:ext cx="18288000" cy="1028700"/>
          </a:xfrm>
          <a:prstGeom prst="rect">
            <a:avLst/>
          </a:prstGeom>
          <a:solidFill>
            <a:srgbClr val="9280CD"/>
          </a:solidFill>
        </p:spPr>
      </p:sp>
      <p:pic>
        <p:nvPicPr>
          <p:cNvPr name="Picture 9" id="9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40372" y="4079240"/>
            <a:ext cx="6901999" cy="4601333"/>
          </a:xfrm>
          <a:prstGeom prst="rect">
            <a:avLst/>
          </a:prstGeom>
        </p:spPr>
      </p:pic>
      <p:sp>
        <p:nvSpPr>
          <p:cNvPr name="Freeform 10" id="10"/>
          <p:cNvSpPr/>
          <p:nvPr/>
        </p:nvSpPr>
        <p:spPr>
          <a:xfrm flipH="false" flipV="false" rot="0">
            <a:off x="495490" y="4079240"/>
            <a:ext cx="8183923" cy="4395558"/>
          </a:xfrm>
          <a:custGeom>
            <a:avLst/>
            <a:gdLst/>
            <a:ahLst/>
            <a:cxnLst/>
            <a:rect r="r" b="b" t="t" l="l"/>
            <a:pathLst>
              <a:path h="4395558" w="8183923">
                <a:moveTo>
                  <a:pt x="0" y="0"/>
                </a:moveTo>
                <a:lnTo>
                  <a:pt x="8183923" y="0"/>
                </a:lnTo>
                <a:lnTo>
                  <a:pt x="8183923" y="4395558"/>
                </a:lnTo>
                <a:lnTo>
                  <a:pt x="0" y="43955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24623" y="1038225"/>
            <a:ext cx="14438754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Resultados</a:t>
            </a:r>
          </a:p>
        </p:txBody>
      </p:sp>
    </p:spTree>
  </p:cSld>
  <p:clrMapOvr>
    <a:masterClrMapping/>
  </p:clrMapOvr>
  <p:transition spd="slow">
    <p:push dir="l"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1522581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62555" y="3600648"/>
            <a:ext cx="4605159" cy="308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60"/>
              </a:lnSpc>
            </a:pPr>
            <a:r>
              <a:rPr lang="en-US" sz="6800" spc="-136">
                <a:solidFill>
                  <a:srgbClr val="000000"/>
                </a:solidFill>
                <a:latin typeface="Antonio Bold"/>
              </a:rPr>
              <a:t>Algortimo Deep Sarsa</a:t>
            </a:r>
          </a:p>
          <a:p>
            <a:pPr marL="0" indent="0" lvl="0">
              <a:lnSpc>
                <a:spcPts val="8160"/>
              </a:lnSpc>
            </a:pPr>
            <a:r>
              <a:rPr lang="en-US" sz="6800" spc="-136">
                <a:solidFill>
                  <a:srgbClr val="000000"/>
                </a:solidFill>
                <a:latin typeface="Antonio Bold"/>
              </a:rPr>
              <a:t>(s, a, r, s ', a')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65592" y="3591123"/>
            <a:ext cx="12457489" cy="46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Faz o uso das mesmas ideias do algoritmo DQN.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267099" y="4923477"/>
            <a:ext cx="10854475" cy="440046"/>
          </a:xfrm>
          <a:custGeom>
            <a:avLst/>
            <a:gdLst/>
            <a:ahLst/>
            <a:cxnLst/>
            <a:rect r="r" b="b" t="t" l="l"/>
            <a:pathLst>
              <a:path h="440046" w="10854475">
                <a:moveTo>
                  <a:pt x="0" y="0"/>
                </a:moveTo>
                <a:lnTo>
                  <a:pt x="10854474" y="0"/>
                </a:lnTo>
                <a:lnTo>
                  <a:pt x="10854474" y="440046"/>
                </a:lnTo>
                <a:lnTo>
                  <a:pt x="0" y="440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67099" y="5777080"/>
            <a:ext cx="6785694" cy="275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Parâmetros: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γ</a:t>
            </a:r>
            <a:r>
              <a:rPr lang="en-US" sz="3000" spc="-60">
                <a:solidFill>
                  <a:srgbClr val="000000"/>
                </a:solidFill>
                <a:latin typeface="Open Sauce"/>
              </a:rPr>
              <a:t>= 0.99     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α</a:t>
            </a:r>
            <a:r>
              <a:rPr lang="en-US" sz="3000" spc="-60">
                <a:solidFill>
                  <a:srgbClr val="000000"/>
                </a:solidFill>
                <a:latin typeface="Open Sauce"/>
              </a:rPr>
              <a:t> = 5e-4 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1000 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steps</a:t>
            </a:r>
          </a:p>
          <a:p>
            <a:pPr algn="just" marL="1295400" indent="-431800" lvl="2">
              <a:lnSpc>
                <a:spcPts val="3600"/>
              </a:lnSpc>
              <a:buFont typeface="Arial"/>
              <a:buChar char="⚬"/>
            </a:pPr>
            <a:r>
              <a:rPr lang="en-US" sz="3000" spc="-60">
                <a:solidFill>
                  <a:srgbClr val="000000"/>
                </a:solidFill>
                <a:latin typeface="Open Sauce"/>
              </a:rPr>
              <a:t>1000</a:t>
            </a:r>
            <a:r>
              <a:rPr lang="en-US" sz="3000" spc="-60">
                <a:solidFill>
                  <a:srgbClr val="000000"/>
                </a:solidFill>
                <a:latin typeface="Open Sauce Italics"/>
              </a:rPr>
              <a:t> epochs</a:t>
            </a:r>
          </a:p>
          <a:p>
            <a:pPr algn="just">
              <a:lnSpc>
                <a:spcPts val="360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573331" y="3154697"/>
            <a:ext cx="10512558" cy="8374917"/>
            <a:chOff x="0" y="0"/>
            <a:chExt cx="4060919" cy="3235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27593"/>
              <a:ext cx="4022947" cy="3179979"/>
            </a:xfrm>
            <a:custGeom>
              <a:avLst/>
              <a:gdLst/>
              <a:ahLst/>
              <a:cxnLst/>
              <a:rect r="r" b="b" t="t" l="l"/>
              <a:pathLst>
                <a:path h="3179979" w="4022947">
                  <a:moveTo>
                    <a:pt x="2925031" y="3179979"/>
                  </a:moveTo>
                  <a:lnTo>
                    <a:pt x="1097788" y="3179979"/>
                  </a:lnTo>
                  <a:cubicBezTo>
                    <a:pt x="491490" y="3179979"/>
                    <a:pt x="0" y="2468085"/>
                    <a:pt x="0" y="1589897"/>
                  </a:cubicBezTo>
                  <a:cubicBezTo>
                    <a:pt x="0" y="711894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711894"/>
                    <a:pt x="4022947" y="1590082"/>
                  </a:cubicBezTo>
                  <a:cubicBezTo>
                    <a:pt x="4022820" y="2468085"/>
                    <a:pt x="3531329" y="3179979"/>
                    <a:pt x="2925031" y="317997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3235165"/>
            </a:xfrm>
            <a:custGeom>
              <a:avLst/>
              <a:gdLst/>
              <a:ahLst/>
              <a:cxnLst/>
              <a:rect r="r" b="b" t="t" l="l"/>
              <a:pathLst>
                <a:path h="3235165" w="4060920">
                  <a:moveTo>
                    <a:pt x="2944081" y="3235165"/>
                  </a:moveTo>
                  <a:lnTo>
                    <a:pt x="1116838" y="3235165"/>
                  </a:lnTo>
                  <a:cubicBezTo>
                    <a:pt x="501015" y="3235165"/>
                    <a:pt x="0" y="2509474"/>
                    <a:pt x="0" y="1617675"/>
                  </a:cubicBezTo>
                  <a:cubicBezTo>
                    <a:pt x="0" y="725691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725691"/>
                    <a:pt x="4060920" y="1617675"/>
                  </a:cubicBezTo>
                  <a:cubicBezTo>
                    <a:pt x="4060920" y="2509474"/>
                    <a:pt x="3559904" y="3235165"/>
                    <a:pt x="2944081" y="3235165"/>
                  </a:cubicBezTo>
                  <a:close/>
                  <a:moveTo>
                    <a:pt x="1116838" y="55186"/>
                  </a:moveTo>
                  <a:cubicBezTo>
                    <a:pt x="521970" y="55186"/>
                    <a:pt x="38100" y="756043"/>
                    <a:pt x="38100" y="1617675"/>
                  </a:cubicBezTo>
                  <a:cubicBezTo>
                    <a:pt x="38100" y="2479122"/>
                    <a:pt x="521970" y="3180163"/>
                    <a:pt x="1116838" y="3180163"/>
                  </a:cubicBezTo>
                  <a:lnTo>
                    <a:pt x="2944208" y="3180163"/>
                  </a:lnTo>
                  <a:cubicBezTo>
                    <a:pt x="3538950" y="3180163"/>
                    <a:pt x="4022947" y="2479306"/>
                    <a:pt x="4022947" y="1617675"/>
                  </a:cubicBezTo>
                  <a:cubicBezTo>
                    <a:pt x="4022820" y="756043"/>
                    <a:pt x="3538949" y="55186"/>
                    <a:pt x="2944081" y="55186"/>
                  </a:cubicBezTo>
                  <a:lnTo>
                    <a:pt x="1116838" y="55186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8348772" y="3154697"/>
            <a:ext cx="10512558" cy="8374917"/>
            <a:chOff x="0" y="0"/>
            <a:chExt cx="4060919" cy="32351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27593"/>
              <a:ext cx="4022947" cy="3179979"/>
            </a:xfrm>
            <a:custGeom>
              <a:avLst/>
              <a:gdLst/>
              <a:ahLst/>
              <a:cxnLst/>
              <a:rect r="r" b="b" t="t" l="l"/>
              <a:pathLst>
                <a:path h="3179979" w="4022947">
                  <a:moveTo>
                    <a:pt x="2925031" y="3179979"/>
                  </a:moveTo>
                  <a:lnTo>
                    <a:pt x="1097788" y="3179979"/>
                  </a:lnTo>
                  <a:cubicBezTo>
                    <a:pt x="491490" y="3179979"/>
                    <a:pt x="0" y="2468085"/>
                    <a:pt x="0" y="1589897"/>
                  </a:cubicBezTo>
                  <a:cubicBezTo>
                    <a:pt x="0" y="711894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711894"/>
                    <a:pt x="4022947" y="1590082"/>
                  </a:cubicBezTo>
                  <a:cubicBezTo>
                    <a:pt x="4022820" y="2468085"/>
                    <a:pt x="3531329" y="3179979"/>
                    <a:pt x="2925031" y="317997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3235165"/>
            </a:xfrm>
            <a:custGeom>
              <a:avLst/>
              <a:gdLst/>
              <a:ahLst/>
              <a:cxnLst/>
              <a:rect r="r" b="b" t="t" l="l"/>
              <a:pathLst>
                <a:path h="3235165" w="4060920">
                  <a:moveTo>
                    <a:pt x="2944081" y="3235165"/>
                  </a:moveTo>
                  <a:lnTo>
                    <a:pt x="1116838" y="3235165"/>
                  </a:lnTo>
                  <a:cubicBezTo>
                    <a:pt x="501015" y="3235165"/>
                    <a:pt x="0" y="2509474"/>
                    <a:pt x="0" y="1617675"/>
                  </a:cubicBezTo>
                  <a:cubicBezTo>
                    <a:pt x="0" y="725691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725691"/>
                    <a:pt x="4060920" y="1617675"/>
                  </a:cubicBezTo>
                  <a:cubicBezTo>
                    <a:pt x="4060920" y="2509474"/>
                    <a:pt x="3559904" y="3235165"/>
                    <a:pt x="2944081" y="3235165"/>
                  </a:cubicBezTo>
                  <a:close/>
                  <a:moveTo>
                    <a:pt x="1116838" y="55186"/>
                  </a:moveTo>
                  <a:cubicBezTo>
                    <a:pt x="521970" y="55186"/>
                    <a:pt x="38100" y="756043"/>
                    <a:pt x="38100" y="1617675"/>
                  </a:cubicBezTo>
                  <a:cubicBezTo>
                    <a:pt x="38100" y="2479122"/>
                    <a:pt x="521970" y="3180163"/>
                    <a:pt x="1116838" y="3180163"/>
                  </a:cubicBezTo>
                  <a:lnTo>
                    <a:pt x="2944208" y="3180163"/>
                  </a:lnTo>
                  <a:cubicBezTo>
                    <a:pt x="3538950" y="3180163"/>
                    <a:pt x="4022947" y="2479306"/>
                    <a:pt x="4022947" y="1617675"/>
                  </a:cubicBezTo>
                  <a:cubicBezTo>
                    <a:pt x="4022820" y="756043"/>
                    <a:pt x="3538949" y="55186"/>
                    <a:pt x="2944081" y="55186"/>
                  </a:cubicBezTo>
                  <a:lnTo>
                    <a:pt x="1116838" y="55186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0" y="9258300"/>
            <a:ext cx="18288000" cy="1028700"/>
          </a:xfrm>
          <a:prstGeom prst="rect">
            <a:avLst/>
          </a:prstGeom>
          <a:solidFill>
            <a:srgbClr val="9280CD"/>
          </a:solidFill>
        </p:spPr>
      </p:sp>
      <p:pic>
        <p:nvPicPr>
          <p:cNvPr name="Picture 9" id="9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47886" y="4186770"/>
            <a:ext cx="6914331" cy="4609554"/>
          </a:xfrm>
          <a:prstGeom prst="rect">
            <a:avLst/>
          </a:prstGeom>
        </p:spPr>
      </p:pic>
      <p:sp>
        <p:nvSpPr>
          <p:cNvPr name="Freeform 10" id="10"/>
          <p:cNvSpPr/>
          <p:nvPr/>
        </p:nvSpPr>
        <p:spPr>
          <a:xfrm flipH="false" flipV="false" rot="0">
            <a:off x="692914" y="4186770"/>
            <a:ext cx="7980069" cy="4286069"/>
          </a:xfrm>
          <a:custGeom>
            <a:avLst/>
            <a:gdLst/>
            <a:ahLst/>
            <a:cxnLst/>
            <a:rect r="r" b="b" t="t" l="l"/>
            <a:pathLst>
              <a:path h="4286069" w="7980069">
                <a:moveTo>
                  <a:pt x="0" y="0"/>
                </a:moveTo>
                <a:lnTo>
                  <a:pt x="7980069" y="0"/>
                </a:lnTo>
                <a:lnTo>
                  <a:pt x="7980069" y="4286069"/>
                </a:lnTo>
                <a:lnTo>
                  <a:pt x="0" y="42860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24623" y="1038225"/>
            <a:ext cx="14438754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Resultados</a:t>
            </a:r>
          </a:p>
        </p:txBody>
      </p:sp>
    </p:spTree>
  </p:cSld>
  <p:clrMapOvr>
    <a:masterClrMapping/>
  </p:clrMapOvr>
  <p:transition spd="slow">
    <p:push dir="l"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DAFz5JrqS-U</dc:identifier>
  <dcterms:modified xsi:type="dcterms:W3CDTF">2011-08-01T06:04:30Z</dcterms:modified>
  <cp:revision>1</cp:revision>
  <dc:title>Apresentação de Negócios Plano de Negócios Geométrico Corporativo Verde Preto e Branco</dc:title>
</cp:coreProperties>
</file>