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F9B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970547815502695E-2"/>
          <c:y val="0.17457869836013229"/>
          <c:w val="0.50720204719274697"/>
          <c:h val="0.64787676706971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35-46A5-8ECF-703E26D29F01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35-46A5-8ECF-703E26D29F01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35-46A5-8ECF-703E26D29F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35-46A5-8ECF-703E26D29F01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35-46A5-8ECF-703E26D29F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17 or younger</c:v>
                </c:pt>
                <c:pt idx="1">
                  <c:v>18 to 29</c:v>
                </c:pt>
                <c:pt idx="2">
                  <c:v>30 to 49</c:v>
                </c:pt>
                <c:pt idx="3">
                  <c:v>50 to 64</c:v>
                </c:pt>
                <c:pt idx="4">
                  <c:v>65 or older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0.35</c:v>
                </c:pt>
                <c:pt idx="3">
                  <c:v>0.25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35-46A5-8ECF-703E26D29F0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977072166225287"/>
          <c:y val="0.32849083841667082"/>
          <c:w val="0.25603219714312092"/>
          <c:h val="0.387331745830393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628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0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7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23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56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5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75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9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16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FB2F-333B-4E09-984F-1372184A38F0}" type="datetimeFigureOut">
              <a:rPr lang="es-MX" smtClean="0"/>
              <a:t>06/06/2022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AC4F-AB23-4A85-86CE-C24713BFE1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85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A2EC8E5-7FB5-CABE-57CE-68516D63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24D46-8E91-5798-622D-660515D4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35" y="2218353"/>
            <a:ext cx="3657601" cy="1210647"/>
          </a:xfrm>
        </p:spPr>
        <p:txBody>
          <a:bodyPr/>
          <a:lstStyle/>
          <a:p>
            <a:r>
              <a:rPr lang="en-US" dirty="0" err="1">
                <a:latin typeface="Grotesque Light" panose="020B0304020202020204" pitchFamily="34" charset="0"/>
                <a:cs typeface="Angsana New" panose="020B0502040204020203" pitchFamily="18" charset="-34"/>
              </a:rPr>
              <a:t>TheLook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D2D4-ABBD-B429-CCEE-785EF2D2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4989" y="3659203"/>
            <a:ext cx="4202098" cy="1655762"/>
          </a:xfrm>
        </p:spPr>
        <p:txBody>
          <a:bodyPr/>
          <a:lstStyle/>
          <a:p>
            <a:r>
              <a:rPr lang="en-US" dirty="0"/>
              <a:t>eCommerce Data Analysis</a:t>
            </a:r>
          </a:p>
          <a:p>
            <a:r>
              <a:rPr lang="en-US" dirty="0"/>
              <a:t>June 6th 2022</a:t>
            </a:r>
          </a:p>
        </p:txBody>
      </p:sp>
    </p:spTree>
    <p:extLst>
      <p:ext uri="{BB962C8B-B14F-4D97-AF65-F5344CB8AC3E}">
        <p14:creationId xmlns:p14="http://schemas.microsoft.com/office/powerpoint/2010/main" val="217401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7760-149E-1646-C38A-D5132D4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419" cy="1325563"/>
          </a:xfrm>
        </p:spPr>
        <p:txBody>
          <a:bodyPr/>
          <a:lstStyle/>
          <a:p>
            <a:r>
              <a:rPr lang="en-US"/>
              <a:t>100 </a:t>
            </a:r>
            <a:r>
              <a:rPr lang="en-US" i="1"/>
              <a:t>thousand</a:t>
            </a:r>
            <a:r>
              <a:rPr lang="en-US"/>
              <a:t> users from Europe, Asia, Australia, and The Americas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EC94C-7521-7375-FF9B-2A7A36CA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8447" y="3042887"/>
            <a:ext cx="2814935" cy="550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+mj-lt"/>
              </a:rPr>
              <a:t>cities from around the world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64AA990-ADC8-98B5-E249-21A79CFB0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18"/>
          <a:stretch/>
        </p:blipFill>
        <p:spPr>
          <a:xfrm>
            <a:off x="-360544" y="2285956"/>
            <a:ext cx="8952887" cy="423025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F7A6D1-823A-D886-5AAA-EFCAD2E80A6A}"/>
              </a:ext>
            </a:extLst>
          </p:cNvPr>
          <p:cNvCxnSpPr/>
          <p:nvPr/>
        </p:nvCxnSpPr>
        <p:spPr>
          <a:xfrm flipV="1">
            <a:off x="829391" y="3906938"/>
            <a:ext cx="138545" cy="138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2AC075-22FD-3887-E2CE-D700D8963283}"/>
              </a:ext>
            </a:extLst>
          </p:cNvPr>
          <p:cNvCxnSpPr>
            <a:cxnSpLocks/>
          </p:cNvCxnSpPr>
          <p:nvPr/>
        </p:nvCxnSpPr>
        <p:spPr>
          <a:xfrm flipH="1">
            <a:off x="967936" y="3906938"/>
            <a:ext cx="13392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BF9FCC-1396-3DF3-9C8F-1FA418FA7B9C}"/>
              </a:ext>
            </a:extLst>
          </p:cNvPr>
          <p:cNvCxnSpPr/>
          <p:nvPr/>
        </p:nvCxnSpPr>
        <p:spPr>
          <a:xfrm flipV="1">
            <a:off x="1854627" y="5176832"/>
            <a:ext cx="138545" cy="1385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336EAC-51A5-0816-88FE-8EDEC21B7BD4}"/>
              </a:ext>
            </a:extLst>
          </p:cNvPr>
          <p:cNvCxnSpPr>
            <a:cxnSpLocks/>
          </p:cNvCxnSpPr>
          <p:nvPr/>
        </p:nvCxnSpPr>
        <p:spPr>
          <a:xfrm flipH="1">
            <a:off x="1993172" y="5176832"/>
            <a:ext cx="133927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836133-E3B8-00A1-3552-B68BF555755F}"/>
              </a:ext>
            </a:extLst>
          </p:cNvPr>
          <p:cNvCxnSpPr/>
          <p:nvPr/>
        </p:nvCxnSpPr>
        <p:spPr>
          <a:xfrm flipV="1">
            <a:off x="3397101" y="3738374"/>
            <a:ext cx="138545" cy="1385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5CC016-E2F7-A0A3-043F-8C5013D1AE14}"/>
              </a:ext>
            </a:extLst>
          </p:cNvPr>
          <p:cNvCxnSpPr>
            <a:cxnSpLocks/>
          </p:cNvCxnSpPr>
          <p:nvPr/>
        </p:nvCxnSpPr>
        <p:spPr>
          <a:xfrm flipH="1">
            <a:off x="3535646" y="3738374"/>
            <a:ext cx="8054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46A10E-CFC7-C710-B0D7-6560A5E3A42C}"/>
              </a:ext>
            </a:extLst>
          </p:cNvPr>
          <p:cNvCxnSpPr>
            <a:cxnSpLocks/>
          </p:cNvCxnSpPr>
          <p:nvPr/>
        </p:nvCxnSpPr>
        <p:spPr>
          <a:xfrm>
            <a:off x="6164627" y="3987940"/>
            <a:ext cx="0" cy="1098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2BD618-EB3A-5748-AA20-FBD00D5A2013}"/>
              </a:ext>
            </a:extLst>
          </p:cNvPr>
          <p:cNvCxnSpPr>
            <a:cxnSpLocks/>
          </p:cNvCxnSpPr>
          <p:nvPr/>
        </p:nvCxnSpPr>
        <p:spPr>
          <a:xfrm flipH="1" flipV="1">
            <a:off x="7701452" y="3986695"/>
            <a:ext cx="164372" cy="1385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C961AC-0A35-8652-D70F-7B3DEE15B5F2}"/>
              </a:ext>
            </a:extLst>
          </p:cNvPr>
          <p:cNvCxnSpPr>
            <a:cxnSpLocks/>
          </p:cNvCxnSpPr>
          <p:nvPr/>
        </p:nvCxnSpPr>
        <p:spPr>
          <a:xfrm flipH="1">
            <a:off x="7086715" y="3987940"/>
            <a:ext cx="62564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8EB4C4-CF35-3B3C-DCDB-1391C4CBE67F}"/>
              </a:ext>
            </a:extLst>
          </p:cNvPr>
          <p:cNvSpPr txBox="1"/>
          <p:nvPr/>
        </p:nvSpPr>
        <p:spPr>
          <a:xfrm>
            <a:off x="78865" y="4028953"/>
            <a:ext cx="964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USA 22.8%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A52114-7058-56B3-3CE0-FCE3BFCF664E}"/>
              </a:ext>
            </a:extLst>
          </p:cNvPr>
          <p:cNvSpPr txBox="1"/>
          <p:nvPr/>
        </p:nvSpPr>
        <p:spPr>
          <a:xfrm>
            <a:off x="1247624" y="5248397"/>
            <a:ext cx="1059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Brazil 14.4%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75959-0C63-5032-2B43-3F335DD88A13}"/>
              </a:ext>
            </a:extLst>
          </p:cNvPr>
          <p:cNvSpPr txBox="1"/>
          <p:nvPr/>
        </p:nvSpPr>
        <p:spPr>
          <a:xfrm>
            <a:off x="2781242" y="3837455"/>
            <a:ext cx="1062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France 4.8%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A1F39F-405E-35F0-2A40-B73525BFAD25}"/>
              </a:ext>
            </a:extLst>
          </p:cNvPr>
          <p:cNvSpPr txBox="1"/>
          <p:nvPr/>
        </p:nvSpPr>
        <p:spPr>
          <a:xfrm>
            <a:off x="5595210" y="508665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China 33.7%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A983F-E106-C9E1-AB5E-28E549FFF917}"/>
              </a:ext>
            </a:extLst>
          </p:cNvPr>
          <p:cNvSpPr txBox="1"/>
          <p:nvPr/>
        </p:nvSpPr>
        <p:spPr>
          <a:xfrm>
            <a:off x="7223323" y="4123993"/>
            <a:ext cx="144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South Korea 5.3%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4468F-E89B-FB75-0699-DC283DD406C6}"/>
              </a:ext>
            </a:extLst>
          </p:cNvPr>
          <p:cNvSpPr txBox="1"/>
          <p:nvPr/>
        </p:nvSpPr>
        <p:spPr>
          <a:xfrm>
            <a:off x="829391" y="2267713"/>
            <a:ext cx="678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80% of all users (and 81% of unit sales!) come from these </a:t>
            </a:r>
            <a:r>
              <a:rPr lang="en-US" b="1">
                <a:latin typeface="+mj-lt"/>
              </a:rPr>
              <a:t>five countries: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E498D-B8A9-580E-38F2-F71B7111BB32}"/>
              </a:ext>
            </a:extLst>
          </p:cNvPr>
          <p:cNvSpPr txBox="1"/>
          <p:nvPr/>
        </p:nvSpPr>
        <p:spPr>
          <a:xfrm>
            <a:off x="9118447" y="2469724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  <a:latin typeface="Rockwell" panose="02060603020205020403" pitchFamily="18" charset="0"/>
                <a:cs typeface="Arabic Typesetting" panose="020B0604020202020204" pitchFamily="66" charset="-78"/>
              </a:rPr>
              <a:t>7,859</a:t>
            </a:r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99BDE949-F745-96BC-A46C-23A8487E2276}"/>
              </a:ext>
            </a:extLst>
          </p:cNvPr>
          <p:cNvSpPr txBox="1">
            <a:spLocks/>
          </p:cNvSpPr>
          <p:nvPr/>
        </p:nvSpPr>
        <p:spPr>
          <a:xfrm>
            <a:off x="9118447" y="2267713"/>
            <a:ext cx="2556317" cy="55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latin typeface="+mj-lt"/>
              </a:rPr>
              <a:t>Users come from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B8B5A9-C43D-177F-9FA5-A59F3BC94B4E}"/>
              </a:ext>
            </a:extLst>
          </p:cNvPr>
          <p:cNvSpPr txBox="1"/>
          <p:nvPr/>
        </p:nvSpPr>
        <p:spPr>
          <a:xfrm>
            <a:off x="9118447" y="4357032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  <a:latin typeface="Rockwell" panose="02060603020205020403" pitchFamily="18" charset="0"/>
                <a:cs typeface="Arabic Typesetting" panose="020B0604020202020204" pitchFamily="66" charset="-78"/>
              </a:rPr>
              <a:t>62</a:t>
            </a:r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6D2A0E1F-A10E-C7F9-9C12-1F82C66FDCBA}"/>
              </a:ext>
            </a:extLst>
          </p:cNvPr>
          <p:cNvSpPr txBox="1">
            <a:spLocks/>
          </p:cNvSpPr>
          <p:nvPr/>
        </p:nvSpPr>
        <p:spPr>
          <a:xfrm>
            <a:off x="9099047" y="3851334"/>
            <a:ext cx="2693430" cy="95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+mj-lt"/>
              </a:rPr>
              <a:t>Of the 100 cities with the most users,</a:t>
            </a: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5A2C75D5-03A2-AF47-8849-2DC8B0B60AF4}"/>
              </a:ext>
            </a:extLst>
          </p:cNvPr>
          <p:cNvSpPr txBox="1">
            <a:spLocks/>
          </p:cNvSpPr>
          <p:nvPr/>
        </p:nvSpPr>
        <p:spPr>
          <a:xfrm>
            <a:off x="9099047" y="4991067"/>
            <a:ext cx="2693430" cy="95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+mj-lt"/>
              </a:rPr>
              <a:t>of them are in China, followed by only</a:t>
            </a:r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9295F43B-045B-CB2B-FC60-BD90D79546B0}"/>
              </a:ext>
            </a:extLst>
          </p:cNvPr>
          <p:cNvSpPr txBox="1">
            <a:spLocks/>
          </p:cNvSpPr>
          <p:nvPr/>
        </p:nvSpPr>
        <p:spPr>
          <a:xfrm>
            <a:off x="9099047" y="6013547"/>
            <a:ext cx="2693430" cy="95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+mj-lt"/>
              </a:rPr>
              <a:t>in Brazil!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D94EFC-10A4-AF49-C253-8815BB018423}"/>
              </a:ext>
            </a:extLst>
          </p:cNvPr>
          <p:cNvSpPr txBox="1"/>
          <p:nvPr/>
        </p:nvSpPr>
        <p:spPr>
          <a:xfrm>
            <a:off x="9099047" y="5422914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  <a:latin typeface="Rockwell" panose="02060603020205020403" pitchFamily="18" charset="0"/>
                <a:cs typeface="Arabic Typesetting" panose="020B0604020202020204" pitchFamily="66" charset="-78"/>
              </a:rPr>
              <a:t>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8592EA-05F0-51E6-00B1-1937B9E663E3}"/>
              </a:ext>
            </a:extLst>
          </p:cNvPr>
          <p:cNvCxnSpPr>
            <a:cxnSpLocks/>
          </p:cNvCxnSpPr>
          <p:nvPr/>
        </p:nvCxnSpPr>
        <p:spPr>
          <a:xfrm>
            <a:off x="8848436" y="2392218"/>
            <a:ext cx="0" cy="4027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0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43A6AE09-5F7D-F778-D33F-A9D68714A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350817"/>
              </p:ext>
            </p:extLst>
          </p:nvPr>
        </p:nvGraphicFramePr>
        <p:xfrm>
          <a:off x="708046" y="2047466"/>
          <a:ext cx="5296619" cy="414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FC3A1E0-77E3-DC71-DEE6-67E79DEAF5FB}"/>
              </a:ext>
            </a:extLst>
          </p:cNvPr>
          <p:cNvGrpSpPr/>
          <p:nvPr/>
        </p:nvGrpSpPr>
        <p:grpSpPr>
          <a:xfrm>
            <a:off x="8228571" y="2011280"/>
            <a:ext cx="1115684" cy="1115684"/>
            <a:chOff x="6837871" y="570706"/>
            <a:chExt cx="1115684" cy="1115684"/>
          </a:xfrm>
        </p:grpSpPr>
        <p:pic>
          <p:nvPicPr>
            <p:cNvPr id="7" name="Graphic 1" descr="Man and woman with solid fill">
              <a:extLst>
                <a:ext uri="{FF2B5EF4-FFF2-40B4-BE49-F238E27FC236}">
                  <a16:creationId xmlns:a16="http://schemas.microsoft.com/office/drawing/2014/main" id="{50F718D4-8FE4-A7D2-5B2F-111AA17B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37871" y="570706"/>
              <a:ext cx="1115684" cy="1115684"/>
            </a:xfrm>
            <a:prstGeom prst="rect">
              <a:avLst/>
            </a:prstGeom>
          </p:spPr>
        </p:pic>
        <p:pic>
          <p:nvPicPr>
            <p:cNvPr id="8" name="Graphic 1" descr="Man and woman with solid fill">
              <a:extLst>
                <a:ext uri="{FF2B5EF4-FFF2-40B4-BE49-F238E27FC236}">
                  <a16:creationId xmlns:a16="http://schemas.microsoft.com/office/drawing/2014/main" id="{72A11DDE-2C78-B2B9-DA36-9591CADA8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49742"/>
            <a:stretch/>
          </p:blipFill>
          <p:spPr>
            <a:xfrm>
              <a:off x="7392837" y="570706"/>
              <a:ext cx="560717" cy="111568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2F4CF2-1DB6-43EF-7DE0-BC8960790468}"/>
              </a:ext>
            </a:extLst>
          </p:cNvPr>
          <p:cNvSpPr txBox="1"/>
          <p:nvPr/>
        </p:nvSpPr>
        <p:spPr>
          <a:xfrm>
            <a:off x="9238613" y="2384456"/>
            <a:ext cx="126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50% female</a:t>
            </a:r>
          </a:p>
          <a:p>
            <a:r>
              <a:rPr lang="en-US" dirty="0">
                <a:latin typeface="+mj-lt"/>
              </a:rPr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50B04-F4BC-F226-CEE5-04FE2AC2AB02}"/>
              </a:ext>
            </a:extLst>
          </p:cNvPr>
          <p:cNvSpPr txBox="1"/>
          <p:nvPr/>
        </p:nvSpPr>
        <p:spPr>
          <a:xfrm>
            <a:off x="7601418" y="3053728"/>
            <a:ext cx="2364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(Consistent across age groups)</a:t>
            </a:r>
          </a:p>
        </p:txBody>
      </p:sp>
      <p:pic>
        <p:nvPicPr>
          <p:cNvPr id="20" name="Graphic 19" descr="Woman with solid fill">
            <a:extLst>
              <a:ext uri="{FF2B5EF4-FFF2-40B4-BE49-F238E27FC236}">
                <a16:creationId xmlns:a16="http://schemas.microsoft.com/office/drawing/2014/main" id="{439215C5-8D94-58BA-82F3-139E89BEAD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3532" y="3897102"/>
            <a:ext cx="914400" cy="914400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EB42C17B-9BF7-A09F-AB50-E080D0ECF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5636" y="3897102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D7B90F-8904-2FB3-A929-81C82B4836C9}"/>
              </a:ext>
            </a:extLst>
          </p:cNvPr>
          <p:cNvSpPr txBox="1"/>
          <p:nvPr/>
        </p:nvSpPr>
        <p:spPr>
          <a:xfrm>
            <a:off x="6096000" y="3817885"/>
            <a:ext cx="213257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Male users spend</a:t>
            </a:r>
          </a:p>
          <a:p>
            <a:pPr algn="r"/>
            <a:r>
              <a:rPr lang="en-US" sz="3200" dirty="0">
                <a:solidFill>
                  <a:srgbClr val="0070C0"/>
                </a:solidFill>
                <a:latin typeface="Rockwell" panose="02060603020205020403" pitchFamily="18" charset="0"/>
              </a:rPr>
              <a:t>$92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on average per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C22709-AF26-63F3-8542-1D31E791ED11}"/>
              </a:ext>
            </a:extLst>
          </p:cNvPr>
          <p:cNvSpPr txBox="1"/>
          <p:nvPr/>
        </p:nvSpPr>
        <p:spPr>
          <a:xfrm>
            <a:off x="9456332" y="3779343"/>
            <a:ext cx="213257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Female users spend</a:t>
            </a:r>
          </a:p>
          <a:p>
            <a:r>
              <a:rPr lang="en-US" sz="3200" dirty="0">
                <a:solidFill>
                  <a:srgbClr val="00B050"/>
                </a:solidFill>
                <a:latin typeface="Rockwell" panose="02060603020205020403" pitchFamily="18" charset="0"/>
              </a:rPr>
              <a:t>$81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on average per order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5E3DD7-5160-D587-2F0F-0AE18FA90931}"/>
              </a:ext>
            </a:extLst>
          </p:cNvPr>
          <p:cNvCxnSpPr>
            <a:cxnSpLocks/>
          </p:cNvCxnSpPr>
          <p:nvPr/>
        </p:nvCxnSpPr>
        <p:spPr>
          <a:xfrm>
            <a:off x="5754255" y="1897811"/>
            <a:ext cx="0" cy="46496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0C290F-69C7-BC8F-2D55-6CE651450822}"/>
              </a:ext>
            </a:extLst>
          </p:cNvPr>
          <p:cNvSpPr txBox="1"/>
          <p:nvPr/>
        </p:nvSpPr>
        <p:spPr>
          <a:xfrm>
            <a:off x="9139219" y="5451580"/>
            <a:ext cx="284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have made </a:t>
            </a:r>
            <a:r>
              <a:rPr lang="en-US" b="1" dirty="0">
                <a:latin typeface="+mj-lt"/>
              </a:rPr>
              <a:t>two or more </a:t>
            </a:r>
            <a:r>
              <a:rPr lang="en-US" dirty="0">
                <a:latin typeface="+mj-lt"/>
              </a:rPr>
              <a:t>purchases!</a:t>
            </a:r>
          </a:p>
        </p:txBody>
      </p:sp>
      <p:pic>
        <p:nvPicPr>
          <p:cNvPr id="36" name="Graphic 35" descr="Shopping cart with solid fill">
            <a:extLst>
              <a:ext uri="{FF2B5EF4-FFF2-40B4-BE49-F238E27FC236}">
                <a16:creationId xmlns:a16="http://schemas.microsoft.com/office/drawing/2014/main" id="{2EC599B1-A684-94B9-1748-E2DB6EB036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38999" y="5334909"/>
            <a:ext cx="914400" cy="914400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91BC3077-9DDC-D0AE-D10B-505FB474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user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E43272-8148-FAC4-476E-A017057E3E7C}"/>
              </a:ext>
            </a:extLst>
          </p:cNvPr>
          <p:cNvSpPr txBox="1"/>
          <p:nvPr/>
        </p:nvSpPr>
        <p:spPr>
          <a:xfrm>
            <a:off x="6377238" y="5607443"/>
            <a:ext cx="240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Only</a:t>
            </a:r>
            <a:r>
              <a:rPr lang="en-US" dirty="0">
                <a:latin typeface="+mj-lt"/>
              </a:rPr>
              <a:t> 38% of all users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CADDF0BD-E9B7-15B5-4A11-A6CC213ACD55}"/>
              </a:ext>
            </a:extLst>
          </p:cNvPr>
          <p:cNvSpPr txBox="1">
            <a:spLocks/>
          </p:cNvSpPr>
          <p:nvPr/>
        </p:nvSpPr>
        <p:spPr>
          <a:xfrm>
            <a:off x="838199" y="1925018"/>
            <a:ext cx="4543481" cy="558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More tan half of all users are adults between 18 and 49 years-old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8893D7-E898-B078-FBB1-5780AB4A8DB3}"/>
              </a:ext>
            </a:extLst>
          </p:cNvPr>
          <p:cNvSpPr txBox="1"/>
          <p:nvPr/>
        </p:nvSpPr>
        <p:spPr>
          <a:xfrm>
            <a:off x="7247033" y="2384456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50% male</a:t>
            </a:r>
          </a:p>
          <a:p>
            <a:pPr algn="r"/>
            <a:r>
              <a:rPr lang="en-US" dirty="0">
                <a:latin typeface="+mj-lt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5881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3DC9-E41A-A841-0A9E-A147136E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and sales are rising exponentially</a:t>
            </a: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8B50ECA8-4E53-7A1F-C726-D41572F280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9747540"/>
              </p:ext>
            </p:extLst>
          </p:nvPr>
        </p:nvGraphicFramePr>
        <p:xfrm>
          <a:off x="6172199" y="4807568"/>
          <a:ext cx="5364008" cy="1813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5699">
                  <a:extLst>
                    <a:ext uri="{9D8B030D-6E8A-4147-A177-3AD203B41FA5}">
                      <a16:colId xmlns:a16="http://schemas.microsoft.com/office/drawing/2014/main" val="1807332610"/>
                    </a:ext>
                  </a:extLst>
                </a:gridCol>
                <a:gridCol w="1266103">
                  <a:extLst>
                    <a:ext uri="{9D8B030D-6E8A-4147-A177-3AD203B41FA5}">
                      <a16:colId xmlns:a16="http://schemas.microsoft.com/office/drawing/2014/main" val="819018098"/>
                    </a:ext>
                  </a:extLst>
                </a:gridCol>
                <a:gridCol w="1266103">
                  <a:extLst>
                    <a:ext uri="{9D8B030D-6E8A-4147-A177-3AD203B41FA5}">
                      <a16:colId xmlns:a16="http://schemas.microsoft.com/office/drawing/2014/main" val="248570656"/>
                    </a:ext>
                  </a:extLst>
                </a:gridCol>
                <a:gridCol w="1266103">
                  <a:extLst>
                    <a:ext uri="{9D8B030D-6E8A-4147-A177-3AD203B41FA5}">
                      <a16:colId xmlns:a16="http://schemas.microsoft.com/office/drawing/2014/main" val="188829222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s-MX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063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s-MX" sz="1100">
                          <a:latin typeface="+mj-lt"/>
                        </a:rPr>
                        <a:t>South </a:t>
                      </a:r>
                      <a:r>
                        <a:rPr lang="es-MX" sz="1100" err="1">
                          <a:latin typeface="+mj-lt"/>
                        </a:rPr>
                        <a:t>Korea</a:t>
                      </a:r>
                      <a:endParaRPr lang="es-MX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433%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162%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225%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60225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s-MX" sz="1100">
                          <a:latin typeface="+mj-lt"/>
                        </a:rPr>
                        <a:t>China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634%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142%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213%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9923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s-MX" sz="1100" err="1">
                          <a:latin typeface="+mj-lt"/>
                        </a:rPr>
                        <a:t>Brazil</a:t>
                      </a:r>
                      <a:endParaRPr lang="es-MX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524%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146%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207%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721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s-MX" sz="1100" err="1">
                          <a:latin typeface="+mj-lt"/>
                        </a:rPr>
                        <a:t>United</a:t>
                      </a:r>
                      <a:r>
                        <a:rPr lang="es-MX" sz="1100">
                          <a:latin typeface="+mj-lt"/>
                        </a:rPr>
                        <a:t> </a:t>
                      </a:r>
                      <a:r>
                        <a:rPr lang="es-MX" sz="1100" err="1">
                          <a:latin typeface="+mj-lt"/>
                        </a:rPr>
                        <a:t>States</a:t>
                      </a:r>
                      <a:endParaRPr lang="es-MX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508%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140%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207%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3135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s-MX" sz="1100">
                          <a:latin typeface="+mj-lt"/>
                        </a:rPr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619%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161%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latin typeface="+mj-lt"/>
                        </a:rPr>
                        <a:t>184%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613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s-MX" sz="1100" b="1">
                          <a:latin typeface="+mj-lt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>
                          <a:latin typeface="+mj-lt"/>
                        </a:rPr>
                        <a:t>539%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>
                          <a:latin typeface="+mj-lt"/>
                        </a:rPr>
                        <a:t>145%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>
                          <a:latin typeface="+mj-lt"/>
                        </a:rPr>
                        <a:t>208%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977543"/>
                  </a:ext>
                </a:extLst>
              </a:tr>
            </a:tbl>
          </a:graphicData>
        </a:graphic>
      </p:graphicFrame>
      <p:sp>
        <p:nvSpPr>
          <p:cNvPr id="6" name="AutoShape 4" descr="Image preview">
            <a:extLst>
              <a:ext uri="{FF2B5EF4-FFF2-40B4-BE49-F238E27FC236}">
                <a16:creationId xmlns:a16="http://schemas.microsoft.com/office/drawing/2014/main" id="{3050FF33-DB5A-2FB9-6774-E867A8541D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541840A3-2DCA-5451-DE6A-29FC6DFF0F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02"/>
          <a:stretch/>
        </p:blipFill>
        <p:spPr bwMode="auto">
          <a:xfrm>
            <a:off x="838200" y="1889445"/>
            <a:ext cx="4351338" cy="47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6C32663-5EED-EF9C-B56E-EA92E58E5E50}"/>
              </a:ext>
            </a:extLst>
          </p:cNvPr>
          <p:cNvSpPr txBox="1">
            <a:spLocks/>
          </p:cNvSpPr>
          <p:nvPr/>
        </p:nvSpPr>
        <p:spPr>
          <a:xfrm>
            <a:off x="838199" y="1925018"/>
            <a:ext cx="3334353" cy="55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Number of orders made (YTD)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582BDA14-5056-68A4-E5A8-1A96BC99D580}"/>
              </a:ext>
            </a:extLst>
          </p:cNvPr>
          <p:cNvSpPr txBox="1">
            <a:spLocks/>
          </p:cNvSpPr>
          <p:nvPr/>
        </p:nvSpPr>
        <p:spPr>
          <a:xfrm>
            <a:off x="5964555" y="4382460"/>
            <a:ext cx="4865255" cy="55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Unit sales growth (%) for top five countries (YTD)</a:t>
            </a:r>
          </a:p>
        </p:txBody>
      </p:sp>
      <p:pic>
        <p:nvPicPr>
          <p:cNvPr id="1042" name="Picture 18" descr="Image preview">
            <a:extLst>
              <a:ext uri="{FF2B5EF4-FFF2-40B4-BE49-F238E27FC236}">
                <a16:creationId xmlns:a16="http://schemas.microsoft.com/office/drawing/2014/main" id="{06D7C7F1-DF37-9F7D-8079-DAAE30C1E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50"/>
          <a:stretch/>
        </p:blipFill>
        <p:spPr bwMode="auto">
          <a:xfrm>
            <a:off x="5964555" y="1889445"/>
            <a:ext cx="5665860" cy="226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Image preview">
            <a:extLst>
              <a:ext uri="{FF2B5EF4-FFF2-40B4-BE49-F238E27FC236}">
                <a16:creationId xmlns:a16="http://schemas.microsoft.com/office/drawing/2014/main" id="{E1BA3DE2-AF1D-E2E8-E74D-100385C3D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90400" r="7781" b="2576"/>
          <a:stretch/>
        </p:blipFill>
        <p:spPr bwMode="auto">
          <a:xfrm>
            <a:off x="6451846" y="3138034"/>
            <a:ext cx="4252897" cy="20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C629757-AE4B-5EC9-83A6-34E8D86DDB89}"/>
              </a:ext>
            </a:extLst>
          </p:cNvPr>
          <p:cNvSpPr txBox="1">
            <a:spLocks/>
          </p:cNvSpPr>
          <p:nvPr/>
        </p:nvSpPr>
        <p:spPr>
          <a:xfrm>
            <a:off x="5943600" y="1925018"/>
            <a:ext cx="4252897" cy="55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Weekly unit sales for the top five countries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AA1160-8742-6FF0-FB32-C45D44BE9357}"/>
              </a:ext>
            </a:extLst>
          </p:cNvPr>
          <p:cNvCxnSpPr>
            <a:cxnSpLocks/>
          </p:cNvCxnSpPr>
          <p:nvPr/>
        </p:nvCxnSpPr>
        <p:spPr>
          <a:xfrm>
            <a:off x="5606474" y="2043568"/>
            <a:ext cx="0" cy="44433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4C8-7E5E-0F37-8348-B7FD30B7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orders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8DBC415-35A8-1C0B-4B07-6C43FFDB2A87}"/>
              </a:ext>
            </a:extLst>
          </p:cNvPr>
          <p:cNvSpPr txBox="1">
            <a:spLocks/>
          </p:cNvSpPr>
          <p:nvPr/>
        </p:nvSpPr>
        <p:spPr>
          <a:xfrm>
            <a:off x="839789" y="4535502"/>
            <a:ext cx="4914466" cy="826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Although order status distribution has remained stable through time, </a:t>
            </a:r>
            <a:r>
              <a:rPr lang="en-US" sz="1800" b="1" dirty="0">
                <a:latin typeface="+mj-lt"/>
              </a:rPr>
              <a:t>half of all orders </a:t>
            </a:r>
            <a:r>
              <a:rPr lang="en-US" sz="1800" dirty="0">
                <a:latin typeface="+mj-lt"/>
              </a:rPr>
              <a:t>have been either cancelled or returned!</a:t>
            </a:r>
          </a:p>
        </p:txBody>
      </p:sp>
      <p:pic>
        <p:nvPicPr>
          <p:cNvPr id="3074" name="Picture 2" descr="Image preview">
            <a:extLst>
              <a:ext uri="{FF2B5EF4-FFF2-40B4-BE49-F238E27FC236}">
                <a16:creationId xmlns:a16="http://schemas.microsoft.com/office/drawing/2014/main" id="{7C9A0B32-3D2C-F925-4041-7BD5FC75E1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02" y="2198560"/>
            <a:ext cx="5542321" cy="426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A8D461-A737-0973-4FF9-24CE6F70036E}"/>
              </a:ext>
            </a:extLst>
          </p:cNvPr>
          <p:cNvCxnSpPr>
            <a:cxnSpLocks/>
          </p:cNvCxnSpPr>
          <p:nvPr/>
        </p:nvCxnSpPr>
        <p:spPr>
          <a:xfrm>
            <a:off x="5693870" y="1897811"/>
            <a:ext cx="0" cy="46496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ily calendar with solid fill">
            <a:extLst>
              <a:ext uri="{FF2B5EF4-FFF2-40B4-BE49-F238E27FC236}">
                <a16:creationId xmlns:a16="http://schemas.microsoft.com/office/drawing/2014/main" id="{4379D020-763A-36AA-E09C-2DDF3FF41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89" y="2501328"/>
            <a:ext cx="914400" cy="914400"/>
          </a:xfrm>
          <a:prstGeom prst="rect">
            <a:avLst/>
          </a:prstGeom>
        </p:spPr>
      </p:pic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9AFDAC77-9D4A-09E9-54E1-BA4FBD0EAE94}"/>
              </a:ext>
            </a:extLst>
          </p:cNvPr>
          <p:cNvSpPr txBox="1">
            <a:spLocks/>
          </p:cNvSpPr>
          <p:nvPr/>
        </p:nvSpPr>
        <p:spPr>
          <a:xfrm>
            <a:off x="1754190" y="2468482"/>
            <a:ext cx="4000066" cy="134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Order take on average </a:t>
            </a:r>
            <a:r>
              <a:rPr lang="en-US" sz="1800" dirty="0">
                <a:solidFill>
                  <a:srgbClr val="0070C0"/>
                </a:solidFill>
                <a:latin typeface="Rockwell" panose="02060603020205020403" pitchFamily="18" charset="0"/>
              </a:rPr>
              <a:t>4 days </a:t>
            </a:r>
            <a:r>
              <a:rPr lang="en-US" sz="1800" dirty="0">
                <a:latin typeface="+mj-lt"/>
              </a:rPr>
              <a:t>from being created to being delivered and only </a:t>
            </a:r>
            <a:r>
              <a:rPr lang="en-US" sz="1800" dirty="0">
                <a:solidFill>
                  <a:srgbClr val="00B050"/>
                </a:solidFill>
                <a:latin typeface="Rockwell" panose="02060603020205020403" pitchFamily="18" charset="0"/>
              </a:rPr>
              <a:t>2.5 days </a:t>
            </a:r>
            <a:r>
              <a:rPr lang="en-US" sz="1800" dirty="0">
                <a:latin typeface="+mj-lt"/>
              </a:rPr>
              <a:t>from being shipped to being delivered …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C7B0467C-6815-A63F-3456-D0F3B30609E4}"/>
              </a:ext>
            </a:extLst>
          </p:cNvPr>
          <p:cNvSpPr txBox="1">
            <a:spLocks/>
          </p:cNvSpPr>
          <p:nvPr/>
        </p:nvSpPr>
        <p:spPr>
          <a:xfrm>
            <a:off x="839790" y="3708694"/>
            <a:ext cx="4793260" cy="826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So why are some people still unsatisfied their orders?</a:t>
            </a: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7369FC36-8166-4028-00F3-770A6F3B377E}"/>
              </a:ext>
            </a:extLst>
          </p:cNvPr>
          <p:cNvSpPr txBox="1">
            <a:spLocks/>
          </p:cNvSpPr>
          <p:nvPr/>
        </p:nvSpPr>
        <p:spPr>
          <a:xfrm>
            <a:off x="6203905" y="2131720"/>
            <a:ext cx="5185913" cy="826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Order status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5223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preview">
            <a:extLst>
              <a:ext uri="{FF2B5EF4-FFF2-40B4-BE49-F238E27FC236}">
                <a16:creationId xmlns:a16="http://schemas.microsoft.com/office/drawing/2014/main" id="{6068F6D5-9988-89B6-6CC2-D37B66E7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4" y="914965"/>
            <a:ext cx="4863561" cy="583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A9FB6F-D859-0EC8-9DC0-6940BC03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/>
              <a:t>Profit of product categories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F2C8FC3-AE9B-BC88-E3E2-5C39377C5718}"/>
              </a:ext>
            </a:extLst>
          </p:cNvPr>
          <p:cNvSpPr txBox="1">
            <a:spLocks/>
          </p:cNvSpPr>
          <p:nvPr/>
        </p:nvSpPr>
        <p:spPr>
          <a:xfrm>
            <a:off x="838199" y="1925018"/>
            <a:ext cx="1076865" cy="3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>
                <a:latin typeface="+mj-lt"/>
              </a:rPr>
              <a:t>Profit =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372F6AC-6A54-D53E-5975-B36000DCDAEF}"/>
              </a:ext>
            </a:extLst>
          </p:cNvPr>
          <p:cNvSpPr txBox="1">
            <a:spLocks/>
          </p:cNvSpPr>
          <p:nvPr/>
        </p:nvSpPr>
        <p:spPr>
          <a:xfrm>
            <a:off x="8447592" y="769082"/>
            <a:ext cx="3334353" cy="55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>
                <a:latin typeface="+mj-lt"/>
              </a:rPr>
              <a:t>Category profit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B5A8D03-FA29-49D7-9F88-B0C58FCF0582}"/>
              </a:ext>
            </a:extLst>
          </p:cNvPr>
          <p:cNvSpPr txBox="1">
            <a:spLocks/>
          </p:cNvSpPr>
          <p:nvPr/>
        </p:nvSpPr>
        <p:spPr>
          <a:xfrm>
            <a:off x="1725283" y="1745855"/>
            <a:ext cx="1170317" cy="3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800">
                <a:latin typeface="+mj-lt"/>
              </a:rPr>
              <a:t>cost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E2D7526-C12E-0B75-A4C9-FE9194F4D391}"/>
              </a:ext>
            </a:extLst>
          </p:cNvPr>
          <p:cNvSpPr txBox="1">
            <a:spLocks/>
          </p:cNvSpPr>
          <p:nvPr/>
        </p:nvSpPr>
        <p:spPr>
          <a:xfrm>
            <a:off x="1725283" y="2087592"/>
            <a:ext cx="1170317" cy="3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800">
                <a:latin typeface="+mj-lt"/>
              </a:rPr>
              <a:t>retail price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D0F055-3ECB-4522-552E-80706CC938DD}"/>
              </a:ext>
            </a:extLst>
          </p:cNvPr>
          <p:cNvCxnSpPr>
            <a:cxnSpLocks/>
          </p:cNvCxnSpPr>
          <p:nvPr/>
        </p:nvCxnSpPr>
        <p:spPr>
          <a:xfrm flipH="1">
            <a:off x="1725283" y="2087592"/>
            <a:ext cx="1170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2169A619-5CFF-ABFE-1FDD-E4F7CE9DAF91}"/>
              </a:ext>
            </a:extLst>
          </p:cNvPr>
          <p:cNvSpPr txBox="1">
            <a:spLocks/>
          </p:cNvSpPr>
          <p:nvPr/>
        </p:nvSpPr>
        <p:spPr>
          <a:xfrm>
            <a:off x="838200" y="2729925"/>
            <a:ext cx="5588480" cy="3412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The most profitable product categories are </a:t>
            </a:r>
            <a:r>
              <a:rPr lang="en-US" sz="1800" b="1" dirty="0">
                <a:latin typeface="+mj-lt"/>
              </a:rPr>
              <a:t>Blazers &amp; Jackets, Skirts, Suits &amp; Sport Coats, Accessories, and Socks &amp; Hosiery </a:t>
            </a:r>
            <a:r>
              <a:rPr lang="en-US" sz="1800" dirty="0">
                <a:latin typeface="+mj-lt"/>
              </a:rPr>
              <a:t>with 150% or more profit each.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Categories like </a:t>
            </a:r>
            <a:r>
              <a:rPr lang="en-US" sz="1800" b="1" dirty="0">
                <a:latin typeface="+mj-lt"/>
              </a:rPr>
              <a:t>Jeans, Tops &amp; Tees, Leggings, Socks, Suits, and Clothing Sets </a:t>
            </a:r>
            <a:r>
              <a:rPr lang="en-US" sz="1800" dirty="0">
                <a:latin typeface="+mj-lt"/>
              </a:rPr>
              <a:t>have all less than 100% profit. These could potentially be sold at higher prices to increase sales.</a:t>
            </a:r>
          </a:p>
        </p:txBody>
      </p:sp>
    </p:spTree>
    <p:extLst>
      <p:ext uri="{BB962C8B-B14F-4D97-AF65-F5344CB8AC3E}">
        <p14:creationId xmlns:p14="http://schemas.microsoft.com/office/powerpoint/2010/main" val="39575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preview">
            <a:extLst>
              <a:ext uri="{FF2B5EF4-FFF2-40B4-BE49-F238E27FC236}">
                <a16:creationId xmlns:a16="http://schemas.microsoft.com/office/drawing/2014/main" id="{FB05EC20-6FA9-17D8-AFB0-381F77FE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33" y="586596"/>
            <a:ext cx="6218316" cy="58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169EB7-9402-0E90-0706-EBC6BC85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Profit </a:t>
            </a:r>
            <a:r>
              <a:rPr lang="en-US" i="1" dirty="0"/>
              <a:t>vs</a:t>
            </a:r>
            <a:r>
              <a:rPr lang="en-US" dirty="0"/>
              <a:t>. mix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4AD0D31-A59C-1FF1-831A-7E49FEDCF391}"/>
              </a:ext>
            </a:extLst>
          </p:cNvPr>
          <p:cNvSpPr txBox="1">
            <a:spLocks/>
          </p:cNvSpPr>
          <p:nvPr/>
        </p:nvSpPr>
        <p:spPr>
          <a:xfrm>
            <a:off x="838199" y="1925018"/>
            <a:ext cx="1370164" cy="46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Sales mix =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CB602C4-F79A-4C17-15D4-3405ED86C490}"/>
              </a:ext>
            </a:extLst>
          </p:cNvPr>
          <p:cNvSpPr txBox="1">
            <a:spLocks/>
          </p:cNvSpPr>
          <p:nvPr/>
        </p:nvSpPr>
        <p:spPr>
          <a:xfrm>
            <a:off x="2011459" y="1745855"/>
            <a:ext cx="1846052" cy="3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Category sales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F6C7135-A29A-4937-1A04-2994B8224A71}"/>
              </a:ext>
            </a:extLst>
          </p:cNvPr>
          <p:cNvSpPr txBox="1">
            <a:spLocks/>
          </p:cNvSpPr>
          <p:nvPr/>
        </p:nvSpPr>
        <p:spPr>
          <a:xfrm>
            <a:off x="2011459" y="2087592"/>
            <a:ext cx="1846052" cy="3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Total sales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69DC08-320A-3C6B-82A6-D71D0D916F56}"/>
              </a:ext>
            </a:extLst>
          </p:cNvPr>
          <p:cNvCxnSpPr>
            <a:cxnSpLocks/>
          </p:cNvCxnSpPr>
          <p:nvPr/>
        </p:nvCxnSpPr>
        <p:spPr>
          <a:xfrm flipH="1">
            <a:off x="2011459" y="2087592"/>
            <a:ext cx="1846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40AF5A9-331D-E83F-8E05-E2F800AE2E99}"/>
              </a:ext>
            </a:extLst>
          </p:cNvPr>
          <p:cNvSpPr txBox="1">
            <a:spLocks/>
          </p:cNvSpPr>
          <p:nvPr/>
        </p:nvSpPr>
        <p:spPr>
          <a:xfrm>
            <a:off x="838200" y="2729925"/>
            <a:ext cx="3966713" cy="3412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When crossing categories on </a:t>
            </a:r>
            <a:r>
              <a:rPr lang="en-US" sz="1800" i="1" dirty="0">
                <a:latin typeface="+mj-lt"/>
              </a:rPr>
              <a:t>profit</a:t>
            </a:r>
            <a:r>
              <a:rPr lang="en-US" sz="1800" dirty="0">
                <a:latin typeface="+mj-lt"/>
              </a:rPr>
              <a:t> and </a:t>
            </a:r>
            <a:r>
              <a:rPr lang="en-US" sz="1800" i="1" dirty="0">
                <a:latin typeface="+mj-lt"/>
              </a:rPr>
              <a:t>sales mix</a:t>
            </a:r>
            <a:r>
              <a:rPr lang="en-US" sz="1800" dirty="0">
                <a:latin typeface="+mj-lt"/>
              </a:rPr>
              <a:t>, areas of opportunity arise.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Categories on the two left quadrants could have their retail prices increased, specially those on the upper half (</a:t>
            </a:r>
            <a:r>
              <a:rPr lang="en-US" sz="1800" b="1" dirty="0">
                <a:latin typeface="+mj-lt"/>
              </a:rPr>
              <a:t>Intimates, Jeans, Tops &amp; Tees, Fashion Hoodies &amp; Sweatshirts, Swim, Shorts</a:t>
            </a:r>
            <a:r>
              <a:rPr lang="en-US" sz="1800" dirty="0">
                <a:latin typeface="+mj-lt"/>
              </a:rPr>
              <a:t>), since these already represent the categories with the biggest sales mix.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972E1-4AC6-1366-1E3A-EB552039EDB1}"/>
              </a:ext>
            </a:extLst>
          </p:cNvPr>
          <p:cNvSpPr/>
          <p:nvPr/>
        </p:nvSpPr>
        <p:spPr>
          <a:xfrm>
            <a:off x="8327836" y="905774"/>
            <a:ext cx="3019246" cy="247578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3D5C3E-1606-6923-3780-2DE5C6360CF9}"/>
              </a:ext>
            </a:extLst>
          </p:cNvPr>
          <p:cNvSpPr/>
          <p:nvPr/>
        </p:nvSpPr>
        <p:spPr>
          <a:xfrm>
            <a:off x="5696781" y="905774"/>
            <a:ext cx="2599200" cy="24757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F9AB0-F74B-DE56-9639-6220906EFBA0}"/>
              </a:ext>
            </a:extLst>
          </p:cNvPr>
          <p:cNvSpPr/>
          <p:nvPr/>
        </p:nvSpPr>
        <p:spPr>
          <a:xfrm>
            <a:off x="5696780" y="3407435"/>
            <a:ext cx="5658927" cy="25965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93F189E-901B-B292-CCD5-3A2BCA43CD28}"/>
              </a:ext>
            </a:extLst>
          </p:cNvPr>
          <p:cNvSpPr txBox="1">
            <a:spLocks/>
          </p:cNvSpPr>
          <p:nvPr/>
        </p:nvSpPr>
        <p:spPr>
          <a:xfrm>
            <a:off x="9976918" y="905774"/>
            <a:ext cx="1370164" cy="33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>
                <a:solidFill>
                  <a:srgbClr val="00B050"/>
                </a:solidFill>
                <a:latin typeface="+mj-lt"/>
              </a:rPr>
              <a:t>S</a:t>
            </a:r>
            <a:r>
              <a:rPr lang="en-US" sz="1600" b="1" dirty="0">
                <a:solidFill>
                  <a:srgbClr val="00B050"/>
                </a:solidFill>
                <a:latin typeface="+mj-lt"/>
              </a:rPr>
              <a:t>tar categories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4FAB80D0-A554-EF64-20B5-F514885C9C83}"/>
              </a:ext>
            </a:extLst>
          </p:cNvPr>
          <p:cNvSpPr txBox="1">
            <a:spLocks/>
          </p:cNvSpPr>
          <p:nvPr/>
        </p:nvSpPr>
        <p:spPr>
          <a:xfrm>
            <a:off x="5696780" y="905774"/>
            <a:ext cx="1370164" cy="6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Potential categories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1F0FD25-5D7C-DB90-FA69-3A7CC45B6A55}"/>
              </a:ext>
            </a:extLst>
          </p:cNvPr>
          <p:cNvSpPr txBox="1">
            <a:spLocks/>
          </p:cNvSpPr>
          <p:nvPr/>
        </p:nvSpPr>
        <p:spPr>
          <a:xfrm>
            <a:off x="9892224" y="5671532"/>
            <a:ext cx="1454858" cy="33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FFC000"/>
                </a:solidFill>
                <a:latin typeface="+mj-lt"/>
              </a:rPr>
              <a:t>Second priority</a:t>
            </a:r>
          </a:p>
        </p:txBody>
      </p:sp>
    </p:spTree>
    <p:extLst>
      <p:ext uri="{BB962C8B-B14F-4D97-AF65-F5344CB8AC3E}">
        <p14:creationId xmlns:p14="http://schemas.microsoft.com/office/powerpoint/2010/main" val="326487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B98EBAA4-2D8E-CEA3-6655-3BB837A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thoughts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4A0B232-DE06-A3D7-7C6C-8725F951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Why is the Chinese market the most popular? What has been done there that can be replicated in other countries to gain more users?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How to encourage first-time users to incur in new purchases?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Why have users been cancelling / returning half of the orders? What can be done to reduce this proportion?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Some product categories could be sold at higher prices, specially those with higher sales mix.</a:t>
            </a:r>
          </a:p>
        </p:txBody>
      </p:sp>
    </p:spTree>
    <p:extLst>
      <p:ext uri="{BB962C8B-B14F-4D97-AF65-F5344CB8AC3E}">
        <p14:creationId xmlns:p14="http://schemas.microsoft.com/office/powerpoint/2010/main" val="25577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525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Grotesque Light</vt:lpstr>
      <vt:lpstr>Rockwell</vt:lpstr>
      <vt:lpstr>Office Theme</vt:lpstr>
      <vt:lpstr>TheLook</vt:lpstr>
      <vt:lpstr>100 thousand users from Europe, Asia, Australia, and The Americas</vt:lpstr>
      <vt:lpstr>Overall user behaviour</vt:lpstr>
      <vt:lpstr>Orders and sales are rising exponentially</vt:lpstr>
      <vt:lpstr>Issues with orders</vt:lpstr>
      <vt:lpstr>Profit of product categories</vt:lpstr>
      <vt:lpstr>Profit vs. mix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B. Martínez Parente Castañeda</dc:creator>
  <cp:lastModifiedBy>Juan B. Martínez Parente Castañeda</cp:lastModifiedBy>
  <cp:revision>40</cp:revision>
  <dcterms:created xsi:type="dcterms:W3CDTF">2022-06-05T23:56:22Z</dcterms:created>
  <dcterms:modified xsi:type="dcterms:W3CDTF">2022-06-06T23:08:44Z</dcterms:modified>
</cp:coreProperties>
</file>