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31711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51673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09975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07978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80067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67288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8915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64847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98411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19542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72027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31496558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iaa.org/SciT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2024.ieee-colcom.org/call-for-papers/#1708487348615-69032323-f3d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ttend.ieee.org/istas-20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2024.ieee-colcaci.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eee.org.co/la-cci2024/manifes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eee.udistrital.edu.co/wea20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cofi.edu.co/eiei2024/informacion-general/preinscripc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ttend.ieee.org/temscon-20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atincom2024.ieee-latincom.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B574D2A-A7F2-DB55-3A4C-94148DC67ADC}"/>
              </a:ext>
            </a:extLst>
          </p:cNvPr>
          <p:cNvPicPr>
            <a:picLocks noChangeAspect="1"/>
          </p:cNvPicPr>
          <p:nvPr/>
        </p:nvPicPr>
        <p:blipFill rotWithShape="1">
          <a:blip r:embed="rId2"/>
          <a:srcRect l="10486" r="12561" b="-1"/>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34A039D-83DD-61E8-1B39-A65DD5643EEE}"/>
              </a:ext>
            </a:extLst>
          </p:cNvPr>
          <p:cNvSpPr>
            <a:spLocks noGrp="1"/>
          </p:cNvSpPr>
          <p:nvPr>
            <p:ph type="ctrTitle"/>
          </p:nvPr>
        </p:nvSpPr>
        <p:spPr>
          <a:xfrm>
            <a:off x="690613" y="1122363"/>
            <a:ext cx="3676114" cy="2387600"/>
          </a:xfrm>
        </p:spPr>
        <p:txBody>
          <a:bodyPr>
            <a:normAutofit/>
          </a:bodyPr>
          <a:lstStyle/>
          <a:p>
            <a:r>
              <a:rPr lang="es-MX" dirty="0"/>
              <a:t>Congresos 2024</a:t>
            </a:r>
            <a:endParaRPr lang="es-CO" dirty="0"/>
          </a:p>
        </p:txBody>
      </p:sp>
      <p:sp>
        <p:nvSpPr>
          <p:cNvPr id="3" name="Subtítulo 2">
            <a:extLst>
              <a:ext uri="{FF2B5EF4-FFF2-40B4-BE49-F238E27FC236}">
                <a16:creationId xmlns:a16="http://schemas.microsoft.com/office/drawing/2014/main" id="{CB82A535-AAC0-A9C2-8CB8-18F88B507A80}"/>
              </a:ext>
            </a:extLst>
          </p:cNvPr>
          <p:cNvSpPr>
            <a:spLocks noGrp="1"/>
          </p:cNvSpPr>
          <p:nvPr>
            <p:ph type="subTitle" idx="1"/>
          </p:nvPr>
        </p:nvSpPr>
        <p:spPr>
          <a:xfrm>
            <a:off x="690613" y="3602038"/>
            <a:ext cx="3541909" cy="2387600"/>
          </a:xfrm>
        </p:spPr>
        <p:txBody>
          <a:bodyPr>
            <a:normAutofit/>
          </a:bodyPr>
          <a:lstStyle/>
          <a:p>
            <a:r>
              <a:rPr lang="es-MX" dirty="0"/>
              <a:t>Semillero IA</a:t>
            </a:r>
          </a:p>
        </p:txBody>
      </p:sp>
      <p:pic>
        <p:nvPicPr>
          <p:cNvPr id="1026" name="Picture 2" descr="Escuela de Aviación del Ejército - Ejército Nacional de Colombia">
            <a:extLst>
              <a:ext uri="{FF2B5EF4-FFF2-40B4-BE49-F238E27FC236}">
                <a16:creationId xmlns:a16="http://schemas.microsoft.com/office/drawing/2014/main" id="{853059CC-F7FF-F974-2FE8-479B833EA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9" y="3976641"/>
            <a:ext cx="2705307" cy="270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0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CD252-2067-C904-7B91-1B7DFF726D1B}"/>
              </a:ext>
            </a:extLst>
          </p:cNvPr>
          <p:cNvSpPr>
            <a:spLocks noGrp="1"/>
          </p:cNvSpPr>
          <p:nvPr>
            <p:ph type="title"/>
          </p:nvPr>
        </p:nvSpPr>
        <p:spPr/>
        <p:txBody>
          <a:bodyPr/>
          <a:lstStyle/>
          <a:p>
            <a:r>
              <a:rPr lang="en-US" dirty="0"/>
              <a:t>AIAA SciTech Forum and Exposition </a:t>
            </a:r>
            <a:endParaRPr lang="es-CO" dirty="0"/>
          </a:p>
        </p:txBody>
      </p:sp>
      <p:sp>
        <p:nvSpPr>
          <p:cNvPr id="3" name="Marcador de contenido 2">
            <a:extLst>
              <a:ext uri="{FF2B5EF4-FFF2-40B4-BE49-F238E27FC236}">
                <a16:creationId xmlns:a16="http://schemas.microsoft.com/office/drawing/2014/main" id="{8502D3FD-2CC2-3430-9F0D-C5796A4E0C61}"/>
              </a:ext>
            </a:extLst>
          </p:cNvPr>
          <p:cNvSpPr>
            <a:spLocks noGrp="1"/>
          </p:cNvSpPr>
          <p:nvPr>
            <p:ph idx="1"/>
          </p:nvPr>
        </p:nvSpPr>
        <p:spPr/>
        <p:txBody>
          <a:bodyPr/>
          <a:lstStyle/>
          <a:p>
            <a:pPr marL="342900" indent="-342900">
              <a:buFontTx/>
              <a:buChar char="-"/>
            </a:pPr>
            <a:r>
              <a:rPr lang="en-US" dirty="0"/>
              <a:t>Mode: Presential</a:t>
            </a:r>
          </a:p>
          <a:p>
            <a:pPr marL="342900" indent="-342900">
              <a:buFontTx/>
              <a:buChar char="-"/>
            </a:pPr>
            <a:r>
              <a:rPr lang="es-CO" dirty="0" err="1"/>
              <a:t>Submission</a:t>
            </a:r>
            <a:r>
              <a:rPr lang="es-CO" dirty="0"/>
              <a:t>: May 23th 2024</a:t>
            </a:r>
          </a:p>
          <a:p>
            <a:pPr marL="342900" indent="-342900">
              <a:buFontTx/>
              <a:buChar char="-"/>
            </a:pPr>
            <a:r>
              <a:rPr lang="en-US" dirty="0"/>
              <a:t>Event date: January 6th to 10th 202</a:t>
            </a:r>
            <a:r>
              <a:rPr lang="es-MX" dirty="0"/>
              <a:t>5</a:t>
            </a:r>
          </a:p>
          <a:p>
            <a:pPr marL="342900" indent="-342900">
              <a:buFontTx/>
              <a:buChar char="-"/>
            </a:pPr>
            <a:r>
              <a:rPr lang="es-CO" dirty="0">
                <a:hlinkClick r:id="rId2"/>
              </a:rPr>
              <a:t>https://www.aiaa.org/SciTech</a:t>
            </a:r>
            <a:r>
              <a:rPr lang="es-CO" dirty="0"/>
              <a:t>    </a:t>
            </a:r>
            <a:endParaRPr lang="es-MX" dirty="0"/>
          </a:p>
          <a:p>
            <a:pPr marL="342900" indent="-342900">
              <a:buFontTx/>
              <a:buChar char="-"/>
            </a:pPr>
            <a:r>
              <a:rPr lang="es-MX" dirty="0"/>
              <a:t>Orlando – Estados Unidos de América</a:t>
            </a:r>
          </a:p>
          <a:p>
            <a:endParaRPr lang="es-CO" dirty="0"/>
          </a:p>
        </p:txBody>
      </p:sp>
    </p:spTree>
    <p:extLst>
      <p:ext uri="{BB962C8B-B14F-4D97-AF65-F5344CB8AC3E}">
        <p14:creationId xmlns:p14="http://schemas.microsoft.com/office/powerpoint/2010/main" val="18146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DE98F-4A61-D89E-284C-AC0E1B0567A9}"/>
              </a:ext>
            </a:extLst>
          </p:cNvPr>
          <p:cNvSpPr>
            <a:spLocks noGrp="1"/>
          </p:cNvSpPr>
          <p:nvPr>
            <p:ph type="title"/>
          </p:nvPr>
        </p:nvSpPr>
        <p:spPr/>
        <p:txBody>
          <a:bodyPr>
            <a:noAutofit/>
          </a:bodyPr>
          <a:lstStyle/>
          <a:p>
            <a:r>
              <a:rPr lang="en-US" sz="3600" dirty="0"/>
              <a:t>17th IEEE Colombian Conference on Communications and Computing – COLCOM 2024</a:t>
            </a:r>
            <a:endParaRPr lang="es-CO" sz="3600" dirty="0"/>
          </a:p>
        </p:txBody>
      </p:sp>
      <p:sp>
        <p:nvSpPr>
          <p:cNvPr id="3" name="Marcador de contenido 2">
            <a:extLst>
              <a:ext uri="{FF2B5EF4-FFF2-40B4-BE49-F238E27FC236}">
                <a16:creationId xmlns:a16="http://schemas.microsoft.com/office/drawing/2014/main" id="{0E5B45A9-6F14-D98A-CDC4-0CC772468BCB}"/>
              </a:ext>
            </a:extLst>
          </p:cNvPr>
          <p:cNvSpPr>
            <a:spLocks noGrp="1"/>
          </p:cNvSpPr>
          <p:nvPr>
            <p:ph idx="1"/>
          </p:nvPr>
        </p:nvSpPr>
        <p:spPr/>
        <p:txBody>
          <a:bodyPr/>
          <a:lstStyle/>
          <a:p>
            <a:pPr marL="342900" indent="-342900">
              <a:buFontTx/>
              <a:buChar char="-"/>
            </a:pPr>
            <a:r>
              <a:rPr lang="en-US" dirty="0"/>
              <a:t>Mode: Hybrid (Presential and Virtual)</a:t>
            </a:r>
          </a:p>
          <a:p>
            <a:pPr marL="342900" indent="-342900">
              <a:buFontTx/>
              <a:buChar char="-"/>
            </a:pPr>
            <a:r>
              <a:rPr lang="es-CO" dirty="0" err="1"/>
              <a:t>Submission</a:t>
            </a:r>
            <a:r>
              <a:rPr lang="es-CO" dirty="0"/>
              <a:t>: May 17th 2024</a:t>
            </a:r>
          </a:p>
          <a:p>
            <a:pPr marL="342900" indent="-342900">
              <a:buFontTx/>
              <a:buChar char="-"/>
            </a:pPr>
            <a:r>
              <a:rPr lang="en-US" dirty="0"/>
              <a:t>Event date: August 21th to 23th 2024</a:t>
            </a:r>
            <a:endParaRPr lang="es-MX" dirty="0"/>
          </a:p>
          <a:p>
            <a:pPr marL="342900" indent="-342900">
              <a:buFontTx/>
              <a:buChar char="-"/>
            </a:pPr>
            <a:r>
              <a:rPr lang="es-CO" dirty="0">
                <a:hlinkClick r:id="rId2"/>
              </a:rPr>
              <a:t>https://2024.ieee-colcom.org/call-for-papers/#1708487348615-69032323-f3d3</a:t>
            </a:r>
            <a:r>
              <a:rPr lang="es-MX" dirty="0"/>
              <a:t> </a:t>
            </a:r>
          </a:p>
          <a:p>
            <a:pPr marL="342900" indent="-342900">
              <a:buFontTx/>
              <a:buChar char="-"/>
            </a:pPr>
            <a:r>
              <a:rPr lang="es-MX" dirty="0"/>
              <a:t>Barranquilla – Colombia</a:t>
            </a:r>
          </a:p>
          <a:p>
            <a:pPr marL="342900" indent="-342900">
              <a:buFontTx/>
              <a:buChar char="-"/>
            </a:pPr>
            <a:r>
              <a:rPr lang="en-US" dirty="0"/>
              <a:t>In order to be published in the conference proceedings (IEEE Xplore database, including ISBN), accepted papers must be presented in oral sessions during the conference.</a:t>
            </a:r>
            <a:endParaRPr lang="es-CO" dirty="0"/>
          </a:p>
        </p:txBody>
      </p:sp>
      <p:pic>
        <p:nvPicPr>
          <p:cNvPr id="5" name="Imagen 4">
            <a:extLst>
              <a:ext uri="{FF2B5EF4-FFF2-40B4-BE49-F238E27FC236}">
                <a16:creationId xmlns:a16="http://schemas.microsoft.com/office/drawing/2014/main" id="{BE1A6230-2C59-2FD9-15E5-8B79C1362FD0}"/>
              </a:ext>
            </a:extLst>
          </p:cNvPr>
          <p:cNvPicPr>
            <a:picLocks noChangeAspect="1"/>
          </p:cNvPicPr>
          <p:nvPr/>
        </p:nvPicPr>
        <p:blipFill>
          <a:blip r:embed="rId3"/>
          <a:stretch>
            <a:fillRect/>
          </a:stretch>
        </p:blipFill>
        <p:spPr>
          <a:xfrm>
            <a:off x="6381750" y="1962381"/>
            <a:ext cx="5200650" cy="1466619"/>
          </a:xfrm>
          <a:prstGeom prst="rect">
            <a:avLst/>
          </a:prstGeom>
        </p:spPr>
      </p:pic>
    </p:spTree>
    <p:extLst>
      <p:ext uri="{BB962C8B-B14F-4D97-AF65-F5344CB8AC3E}">
        <p14:creationId xmlns:p14="http://schemas.microsoft.com/office/powerpoint/2010/main" val="190562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9E2E8-F665-046F-5BEE-B7F77D95F205}"/>
              </a:ext>
            </a:extLst>
          </p:cNvPr>
          <p:cNvSpPr>
            <a:spLocks noGrp="1"/>
          </p:cNvSpPr>
          <p:nvPr>
            <p:ph type="title"/>
          </p:nvPr>
        </p:nvSpPr>
        <p:spPr/>
        <p:txBody>
          <a:bodyPr>
            <a:normAutofit fontScale="90000"/>
          </a:bodyPr>
          <a:lstStyle/>
          <a:p>
            <a:r>
              <a:rPr lang="en-US" dirty="0"/>
              <a:t>IEEE International Symposium on Technology and Society (ISTAS 2024) </a:t>
            </a:r>
            <a:endParaRPr lang="es-CO" dirty="0"/>
          </a:p>
        </p:txBody>
      </p:sp>
      <p:sp>
        <p:nvSpPr>
          <p:cNvPr id="3" name="Marcador de contenido 2">
            <a:extLst>
              <a:ext uri="{FF2B5EF4-FFF2-40B4-BE49-F238E27FC236}">
                <a16:creationId xmlns:a16="http://schemas.microsoft.com/office/drawing/2014/main" id="{E6030D17-2FCC-66A9-AF70-35D547697841}"/>
              </a:ext>
            </a:extLst>
          </p:cNvPr>
          <p:cNvSpPr>
            <a:spLocks noGrp="1"/>
          </p:cNvSpPr>
          <p:nvPr>
            <p:ph idx="1"/>
          </p:nvPr>
        </p:nvSpPr>
        <p:spPr/>
        <p:txBody>
          <a:bodyPr/>
          <a:lstStyle/>
          <a:p>
            <a:pPr marL="342900" indent="-342900">
              <a:buFontTx/>
              <a:buChar char="-"/>
            </a:pPr>
            <a:r>
              <a:rPr lang="en-US" dirty="0"/>
              <a:t>Mode: Hybrid (Presential and Virtual)</a:t>
            </a:r>
          </a:p>
          <a:p>
            <a:pPr marL="342900" indent="-342900">
              <a:buFontTx/>
              <a:buChar char="-"/>
            </a:pPr>
            <a:r>
              <a:rPr lang="es-CO" dirty="0" err="1"/>
              <a:t>Submission</a:t>
            </a:r>
            <a:r>
              <a:rPr lang="es-CO" dirty="0"/>
              <a:t>: May 24th 2024</a:t>
            </a:r>
          </a:p>
          <a:p>
            <a:pPr marL="342900" indent="-342900">
              <a:buFontTx/>
              <a:buChar char="-"/>
            </a:pPr>
            <a:r>
              <a:rPr lang="en-US" dirty="0"/>
              <a:t>Event date: September 18th to 20th 2024</a:t>
            </a:r>
            <a:endParaRPr lang="es-MX" dirty="0"/>
          </a:p>
          <a:p>
            <a:pPr marL="342900" indent="-342900">
              <a:buFontTx/>
              <a:buChar char="-"/>
            </a:pPr>
            <a:r>
              <a:rPr lang="es-CO" dirty="0">
                <a:hlinkClick r:id="rId2"/>
              </a:rPr>
              <a:t>https://attend.ieee.org/istas-2024/</a:t>
            </a:r>
            <a:r>
              <a:rPr lang="es-CO" dirty="0"/>
              <a:t> </a:t>
            </a:r>
            <a:endParaRPr lang="es-MX" dirty="0"/>
          </a:p>
          <a:p>
            <a:pPr marL="342900" indent="-342900">
              <a:buFontTx/>
              <a:buChar char="-"/>
            </a:pPr>
            <a:r>
              <a:rPr lang="es-MX" dirty="0"/>
              <a:t>Puebla - México</a:t>
            </a:r>
          </a:p>
          <a:p>
            <a:pPr marL="342900" indent="-342900">
              <a:buFontTx/>
              <a:buChar char="-"/>
            </a:pPr>
            <a:r>
              <a:rPr lang="en-US" dirty="0"/>
              <a:t>Accepted papers will be submitted for inclusion into IEEE Xplore Digital Library subject to meeting IEEE Xplore’s scope and quality requirements. All papers in IEEE Xplore are indexed to SCOPUS.</a:t>
            </a:r>
            <a:endParaRPr lang="es-CO" dirty="0"/>
          </a:p>
        </p:txBody>
      </p:sp>
    </p:spTree>
    <p:extLst>
      <p:ext uri="{BB962C8B-B14F-4D97-AF65-F5344CB8AC3E}">
        <p14:creationId xmlns:p14="http://schemas.microsoft.com/office/powerpoint/2010/main" val="166422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47A00-9925-83B4-5C66-D10B6EB5A7F7}"/>
              </a:ext>
            </a:extLst>
          </p:cNvPr>
          <p:cNvSpPr>
            <a:spLocks noGrp="1"/>
          </p:cNvSpPr>
          <p:nvPr>
            <p:ph type="title"/>
          </p:nvPr>
        </p:nvSpPr>
        <p:spPr/>
        <p:txBody>
          <a:bodyPr>
            <a:noAutofit/>
          </a:bodyPr>
          <a:lstStyle/>
          <a:p>
            <a:r>
              <a:rPr lang="es-CO" sz="3600" dirty="0"/>
              <a:t>IEEE </a:t>
            </a:r>
            <a:r>
              <a:rPr lang="es-CO" sz="3600" dirty="0" err="1"/>
              <a:t>Colombian</a:t>
            </a:r>
            <a:r>
              <a:rPr lang="es-CO" sz="3600" dirty="0"/>
              <a:t> </a:t>
            </a:r>
            <a:r>
              <a:rPr lang="es-CO" sz="3600" dirty="0" err="1"/>
              <a:t>Conference</a:t>
            </a:r>
            <a:r>
              <a:rPr lang="es-CO" sz="3600" dirty="0"/>
              <a:t> </a:t>
            </a:r>
            <a:r>
              <a:rPr lang="es-CO" sz="3600" dirty="0" err="1"/>
              <a:t>on</a:t>
            </a:r>
            <a:r>
              <a:rPr lang="es-CO" sz="3600" dirty="0"/>
              <a:t> </a:t>
            </a:r>
            <a:r>
              <a:rPr lang="es-CO" sz="3600" dirty="0" err="1"/>
              <a:t>Applications</a:t>
            </a:r>
            <a:r>
              <a:rPr lang="es-CO" sz="3600" dirty="0"/>
              <a:t> </a:t>
            </a:r>
            <a:r>
              <a:rPr lang="es-CO" sz="3600" dirty="0" err="1"/>
              <a:t>of</a:t>
            </a:r>
            <a:r>
              <a:rPr lang="es-CO" sz="3600" dirty="0"/>
              <a:t> </a:t>
            </a:r>
            <a:r>
              <a:rPr lang="es-CO" sz="3600" dirty="0" err="1"/>
              <a:t>Computational</a:t>
            </a:r>
            <a:r>
              <a:rPr lang="es-CO" sz="3600" dirty="0"/>
              <a:t> </a:t>
            </a:r>
            <a:r>
              <a:rPr lang="es-CO" sz="3600" dirty="0" err="1"/>
              <a:t>Intelligence</a:t>
            </a:r>
            <a:r>
              <a:rPr lang="es-CO" sz="3600" dirty="0"/>
              <a:t> – </a:t>
            </a:r>
            <a:r>
              <a:rPr lang="es-CO" sz="3600" dirty="0" err="1"/>
              <a:t>ColCACI</a:t>
            </a:r>
            <a:r>
              <a:rPr lang="es-CO" sz="3600" dirty="0"/>
              <a:t> 2024</a:t>
            </a:r>
          </a:p>
        </p:txBody>
      </p:sp>
      <p:sp>
        <p:nvSpPr>
          <p:cNvPr id="3" name="Marcador de contenido 2">
            <a:extLst>
              <a:ext uri="{FF2B5EF4-FFF2-40B4-BE49-F238E27FC236}">
                <a16:creationId xmlns:a16="http://schemas.microsoft.com/office/drawing/2014/main" id="{AB20967A-AC0E-B04C-1FE0-A563DC5B8F8E}"/>
              </a:ext>
            </a:extLst>
          </p:cNvPr>
          <p:cNvSpPr>
            <a:spLocks noGrp="1"/>
          </p:cNvSpPr>
          <p:nvPr>
            <p:ph idx="1"/>
          </p:nvPr>
        </p:nvSpPr>
        <p:spPr/>
        <p:txBody>
          <a:bodyPr>
            <a:normAutofit lnSpcReduction="10000"/>
          </a:bodyPr>
          <a:lstStyle/>
          <a:p>
            <a:pPr marL="342900" indent="-342900">
              <a:buFontTx/>
              <a:buChar char="-"/>
            </a:pPr>
            <a:r>
              <a:rPr lang="en-US" dirty="0"/>
              <a:t>Mode: Presential</a:t>
            </a:r>
          </a:p>
          <a:p>
            <a:pPr marL="342900" indent="-342900">
              <a:buFontTx/>
              <a:buChar char="-"/>
            </a:pPr>
            <a:r>
              <a:rPr lang="es-CO" dirty="0" err="1"/>
              <a:t>Submission</a:t>
            </a:r>
            <a:r>
              <a:rPr lang="es-CO" dirty="0"/>
              <a:t>: May 19th 2024</a:t>
            </a:r>
          </a:p>
          <a:p>
            <a:pPr marL="342900" indent="-342900">
              <a:buFontTx/>
              <a:buChar char="-"/>
            </a:pPr>
            <a:r>
              <a:rPr lang="en-US" dirty="0"/>
              <a:t>Event date: July 17th to 19th 2024</a:t>
            </a:r>
            <a:endParaRPr lang="es-MX" dirty="0"/>
          </a:p>
          <a:p>
            <a:pPr marL="342900" indent="-342900">
              <a:buFontTx/>
              <a:buChar char="-"/>
            </a:pPr>
            <a:r>
              <a:rPr lang="es-CO" dirty="0">
                <a:hlinkClick r:id="rId2"/>
              </a:rPr>
              <a:t>https://2024.ieee-colcaci.org</a:t>
            </a:r>
            <a:r>
              <a:rPr lang="es-CO" dirty="0"/>
              <a:t>  </a:t>
            </a:r>
            <a:endParaRPr lang="es-MX" dirty="0"/>
          </a:p>
          <a:p>
            <a:pPr marL="342900" indent="-342900">
              <a:buFontTx/>
              <a:buChar char="-"/>
            </a:pPr>
            <a:r>
              <a:rPr lang="es-MX" dirty="0"/>
              <a:t>Pamplona - Colombia</a:t>
            </a:r>
          </a:p>
          <a:p>
            <a:pPr marL="342900" indent="-342900">
              <a:buFontTx/>
              <a:buChar char="-"/>
            </a:pPr>
            <a:r>
              <a:rPr lang="en-US" dirty="0"/>
              <a:t>We hope that local academy and industry will take active participation in </a:t>
            </a:r>
            <a:r>
              <a:rPr lang="en-US" dirty="0" err="1"/>
              <a:t>ColCACI</a:t>
            </a:r>
            <a:r>
              <a:rPr lang="en-US" dirty="0"/>
              <a:t> 2024. Papers will be reviewed by an international technical committee under the IEEE standard procedure and accepted papers must be presented in oral session. This process is mandatory for the paper to be published in the conference proceedings (IEEE Xplore database, including ISBN).</a:t>
            </a:r>
            <a:endParaRPr lang="es-CO" dirty="0"/>
          </a:p>
        </p:txBody>
      </p:sp>
      <p:pic>
        <p:nvPicPr>
          <p:cNvPr id="2050" name="Picture 2">
            <a:extLst>
              <a:ext uri="{FF2B5EF4-FFF2-40B4-BE49-F238E27FC236}">
                <a16:creationId xmlns:a16="http://schemas.microsoft.com/office/drawing/2014/main" id="{28405049-E2CD-4BE2-656F-D7CE5AB7B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699" y="2106204"/>
            <a:ext cx="5742701" cy="181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7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87AC1-E4F8-0DA0-6BFE-234ECFA3D06F}"/>
              </a:ext>
            </a:extLst>
          </p:cNvPr>
          <p:cNvSpPr>
            <a:spLocks noGrp="1"/>
          </p:cNvSpPr>
          <p:nvPr>
            <p:ph type="title"/>
          </p:nvPr>
        </p:nvSpPr>
        <p:spPr/>
        <p:txBody>
          <a:bodyPr>
            <a:normAutofit fontScale="90000"/>
          </a:bodyPr>
          <a:lstStyle/>
          <a:p>
            <a:r>
              <a:rPr lang="es-CO" dirty="0" err="1"/>
              <a:t>Latin</a:t>
            </a:r>
            <a:r>
              <a:rPr lang="es-CO" dirty="0"/>
              <a:t> </a:t>
            </a:r>
            <a:r>
              <a:rPr lang="es-CO" dirty="0" err="1"/>
              <a:t>America</a:t>
            </a:r>
            <a:r>
              <a:rPr lang="es-CO" dirty="0"/>
              <a:t> </a:t>
            </a:r>
            <a:r>
              <a:rPr lang="es-CO" dirty="0" err="1"/>
              <a:t>Conference</a:t>
            </a:r>
            <a:r>
              <a:rPr lang="es-CO" dirty="0"/>
              <a:t> </a:t>
            </a:r>
            <a:r>
              <a:rPr lang="es-CO" dirty="0" err="1"/>
              <a:t>on</a:t>
            </a:r>
            <a:r>
              <a:rPr lang="es-CO" dirty="0"/>
              <a:t> </a:t>
            </a:r>
            <a:r>
              <a:rPr lang="es-CO" dirty="0" err="1"/>
              <a:t>Computational</a:t>
            </a:r>
            <a:r>
              <a:rPr lang="es-CO" dirty="0"/>
              <a:t> </a:t>
            </a:r>
            <a:r>
              <a:rPr lang="es-CO" dirty="0" err="1"/>
              <a:t>Intelligence</a:t>
            </a:r>
            <a:r>
              <a:rPr lang="es-CO" dirty="0"/>
              <a:t> 2024</a:t>
            </a:r>
          </a:p>
        </p:txBody>
      </p:sp>
      <p:sp>
        <p:nvSpPr>
          <p:cNvPr id="3" name="Marcador de contenido 2">
            <a:extLst>
              <a:ext uri="{FF2B5EF4-FFF2-40B4-BE49-F238E27FC236}">
                <a16:creationId xmlns:a16="http://schemas.microsoft.com/office/drawing/2014/main" id="{78BEC828-8B61-464C-D3BB-DDAA9B946BEB}"/>
              </a:ext>
            </a:extLst>
          </p:cNvPr>
          <p:cNvSpPr>
            <a:spLocks noGrp="1"/>
          </p:cNvSpPr>
          <p:nvPr>
            <p:ph idx="1"/>
          </p:nvPr>
        </p:nvSpPr>
        <p:spPr/>
        <p:txBody>
          <a:bodyPr/>
          <a:lstStyle/>
          <a:p>
            <a:pPr marL="342900" indent="-342900">
              <a:buFontTx/>
              <a:buChar char="-"/>
            </a:pPr>
            <a:r>
              <a:rPr lang="en-US" dirty="0"/>
              <a:t>Mode: Presential</a:t>
            </a:r>
          </a:p>
          <a:p>
            <a:pPr marL="342900" indent="-342900">
              <a:buFontTx/>
              <a:buChar char="-"/>
            </a:pPr>
            <a:r>
              <a:rPr lang="es-CO" dirty="0" err="1"/>
              <a:t>Submission</a:t>
            </a:r>
            <a:r>
              <a:rPr lang="es-CO" dirty="0"/>
              <a:t>: April 20th 2024</a:t>
            </a:r>
          </a:p>
          <a:p>
            <a:pPr marL="342900" indent="-342900">
              <a:buFontTx/>
              <a:buChar char="-"/>
            </a:pPr>
            <a:r>
              <a:rPr lang="en-US" dirty="0"/>
              <a:t>Event date: November 13th to 15th 2024</a:t>
            </a:r>
            <a:endParaRPr lang="es-MX" dirty="0"/>
          </a:p>
          <a:p>
            <a:pPr marL="342900" indent="-342900">
              <a:buFontTx/>
              <a:buChar char="-"/>
            </a:pPr>
            <a:r>
              <a:rPr lang="es-CO" dirty="0">
                <a:hlinkClick r:id="rId2"/>
              </a:rPr>
              <a:t>https://ieee.org.co/la-cci2024/manifesto/</a:t>
            </a:r>
            <a:endParaRPr lang="es-CO" dirty="0"/>
          </a:p>
          <a:p>
            <a:pPr marL="342900" indent="-342900">
              <a:buFontTx/>
              <a:buChar char="-"/>
            </a:pPr>
            <a:r>
              <a:rPr lang="es-MX" dirty="0"/>
              <a:t>Bogotá - Colombia</a:t>
            </a:r>
          </a:p>
          <a:p>
            <a:pPr marL="342900" indent="-342900">
              <a:buFontTx/>
              <a:buChar char="-"/>
            </a:pPr>
            <a:r>
              <a:rPr lang="en-US" dirty="0"/>
              <a:t>Details of the IEEE conference templates are provided here. IEEE strongly encourages the use of these conference manuscript templates. Failure to remove template text from your paper may result in your paper not being published.</a:t>
            </a:r>
            <a:endParaRPr lang="es-CO" dirty="0"/>
          </a:p>
        </p:txBody>
      </p:sp>
      <p:pic>
        <p:nvPicPr>
          <p:cNvPr id="3074" name="Picture 2">
            <a:extLst>
              <a:ext uri="{FF2B5EF4-FFF2-40B4-BE49-F238E27FC236}">
                <a16:creationId xmlns:a16="http://schemas.microsoft.com/office/drawing/2014/main" id="{3A6D2F9C-D3C9-A5D9-7452-DFF08F05B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195" y="1637076"/>
            <a:ext cx="5559418" cy="232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28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FD0FD-DB4A-B52F-AE48-235F97059AD3}"/>
              </a:ext>
            </a:extLst>
          </p:cNvPr>
          <p:cNvSpPr>
            <a:spLocks noGrp="1"/>
          </p:cNvSpPr>
          <p:nvPr>
            <p:ph type="title"/>
          </p:nvPr>
        </p:nvSpPr>
        <p:spPr/>
        <p:txBody>
          <a:bodyPr>
            <a:normAutofit fontScale="90000"/>
          </a:bodyPr>
          <a:lstStyle/>
          <a:p>
            <a:r>
              <a:rPr lang="en-US" dirty="0"/>
              <a:t>Workshop on Engineering Applications 2024</a:t>
            </a:r>
            <a:endParaRPr lang="es-CO" dirty="0"/>
          </a:p>
        </p:txBody>
      </p:sp>
      <p:sp>
        <p:nvSpPr>
          <p:cNvPr id="3" name="Marcador de contenido 2">
            <a:extLst>
              <a:ext uri="{FF2B5EF4-FFF2-40B4-BE49-F238E27FC236}">
                <a16:creationId xmlns:a16="http://schemas.microsoft.com/office/drawing/2014/main" id="{29818135-DB8A-C60D-3CAA-B2AE47529C3D}"/>
              </a:ext>
            </a:extLst>
          </p:cNvPr>
          <p:cNvSpPr>
            <a:spLocks noGrp="1"/>
          </p:cNvSpPr>
          <p:nvPr>
            <p:ph idx="1"/>
          </p:nvPr>
        </p:nvSpPr>
        <p:spPr/>
        <p:txBody>
          <a:bodyPr/>
          <a:lstStyle/>
          <a:p>
            <a:pPr marL="342900" indent="-342900">
              <a:buFontTx/>
              <a:buChar char="-"/>
            </a:pPr>
            <a:r>
              <a:rPr lang="en-US" dirty="0"/>
              <a:t>Mode: Hybrid (Presential and Virtual)</a:t>
            </a:r>
          </a:p>
          <a:p>
            <a:pPr marL="342900" indent="-342900">
              <a:buFontTx/>
              <a:buChar char="-"/>
            </a:pPr>
            <a:r>
              <a:rPr lang="es-CO" dirty="0" err="1"/>
              <a:t>Submission</a:t>
            </a:r>
            <a:r>
              <a:rPr lang="es-CO" dirty="0"/>
              <a:t>: May 27th 2024</a:t>
            </a:r>
          </a:p>
          <a:p>
            <a:pPr marL="342900" indent="-342900">
              <a:buFontTx/>
              <a:buChar char="-"/>
            </a:pPr>
            <a:r>
              <a:rPr lang="en-US" dirty="0"/>
              <a:t>Event date: October 23th to 25th 2024</a:t>
            </a:r>
            <a:endParaRPr lang="es-MX" dirty="0"/>
          </a:p>
          <a:p>
            <a:pPr marL="342900" indent="-342900">
              <a:buFontTx/>
              <a:buChar char="-"/>
            </a:pPr>
            <a:r>
              <a:rPr lang="es-CO" dirty="0">
                <a:hlinkClick r:id="rId2"/>
              </a:rPr>
              <a:t>https://ieee.udistrital.edu.co/wea2024/</a:t>
            </a:r>
            <a:r>
              <a:rPr lang="es-CO" dirty="0"/>
              <a:t> </a:t>
            </a:r>
            <a:endParaRPr lang="es-MX" dirty="0"/>
          </a:p>
          <a:p>
            <a:pPr marL="342900" indent="-342900">
              <a:buFontTx/>
              <a:buChar char="-"/>
            </a:pPr>
            <a:r>
              <a:rPr lang="es-MX" dirty="0"/>
              <a:t>Barranquilla – Colombia</a:t>
            </a:r>
          </a:p>
          <a:p>
            <a:pPr marL="342900" indent="-342900">
              <a:buFontTx/>
              <a:buChar char="-"/>
            </a:pPr>
            <a:r>
              <a:rPr lang="en-US" dirty="0"/>
              <a:t>Selected WEA 2024 papers will be invited to send extended and improved versions into the Journal SN Computer Science of Springer-Nature (subject to acceptation of the extended/improved versions after review).</a:t>
            </a:r>
            <a:endParaRPr lang="es-CO" dirty="0"/>
          </a:p>
        </p:txBody>
      </p:sp>
      <p:pic>
        <p:nvPicPr>
          <p:cNvPr id="5" name="Imagen 4">
            <a:extLst>
              <a:ext uri="{FF2B5EF4-FFF2-40B4-BE49-F238E27FC236}">
                <a16:creationId xmlns:a16="http://schemas.microsoft.com/office/drawing/2014/main" id="{39EEC9A4-45A1-58EF-6FB3-50109B4C102F}"/>
              </a:ext>
            </a:extLst>
          </p:cNvPr>
          <p:cNvPicPr>
            <a:picLocks noChangeAspect="1"/>
          </p:cNvPicPr>
          <p:nvPr/>
        </p:nvPicPr>
        <p:blipFill>
          <a:blip r:embed="rId3"/>
          <a:stretch>
            <a:fillRect/>
          </a:stretch>
        </p:blipFill>
        <p:spPr>
          <a:xfrm>
            <a:off x="7203975" y="2095500"/>
            <a:ext cx="4279675" cy="1325563"/>
          </a:xfrm>
          <a:prstGeom prst="rect">
            <a:avLst/>
          </a:prstGeom>
        </p:spPr>
      </p:pic>
    </p:spTree>
    <p:extLst>
      <p:ext uri="{BB962C8B-B14F-4D97-AF65-F5344CB8AC3E}">
        <p14:creationId xmlns:p14="http://schemas.microsoft.com/office/powerpoint/2010/main" val="24245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96E3D-9807-2913-5E60-B7B111D98E54}"/>
              </a:ext>
            </a:extLst>
          </p:cNvPr>
          <p:cNvSpPr>
            <a:spLocks noGrp="1"/>
          </p:cNvSpPr>
          <p:nvPr>
            <p:ph type="title"/>
          </p:nvPr>
        </p:nvSpPr>
        <p:spPr/>
        <p:txBody>
          <a:bodyPr/>
          <a:lstStyle/>
          <a:p>
            <a:r>
              <a:rPr lang="es-CO" dirty="0"/>
              <a:t>EIEI ACOFI 2024</a:t>
            </a:r>
          </a:p>
        </p:txBody>
      </p:sp>
      <p:sp>
        <p:nvSpPr>
          <p:cNvPr id="3" name="Marcador de contenido 2">
            <a:extLst>
              <a:ext uri="{FF2B5EF4-FFF2-40B4-BE49-F238E27FC236}">
                <a16:creationId xmlns:a16="http://schemas.microsoft.com/office/drawing/2014/main" id="{0698AA1E-FDBB-CAFC-6A6E-AC0277337686}"/>
              </a:ext>
            </a:extLst>
          </p:cNvPr>
          <p:cNvSpPr>
            <a:spLocks noGrp="1"/>
          </p:cNvSpPr>
          <p:nvPr>
            <p:ph idx="1"/>
          </p:nvPr>
        </p:nvSpPr>
        <p:spPr/>
        <p:txBody>
          <a:bodyPr/>
          <a:lstStyle/>
          <a:p>
            <a:pPr marL="342900" indent="-342900">
              <a:buFontTx/>
              <a:buChar char="-"/>
            </a:pPr>
            <a:r>
              <a:rPr lang="en-US" dirty="0"/>
              <a:t>Mode: Hybrid (Presential and Virtual)</a:t>
            </a:r>
          </a:p>
          <a:p>
            <a:pPr marL="342900" indent="-342900">
              <a:buFontTx/>
              <a:buChar char="-"/>
            </a:pPr>
            <a:r>
              <a:rPr lang="es-CO" dirty="0" err="1"/>
              <a:t>Submission</a:t>
            </a:r>
            <a:r>
              <a:rPr lang="es-CO" dirty="0"/>
              <a:t>: April 12th 2024</a:t>
            </a:r>
          </a:p>
          <a:p>
            <a:pPr marL="342900" indent="-342900">
              <a:buFontTx/>
              <a:buChar char="-"/>
            </a:pPr>
            <a:r>
              <a:rPr lang="en-US" dirty="0"/>
              <a:t>Event date: September 24th to 27th 2024</a:t>
            </a:r>
            <a:endParaRPr lang="es-MX" dirty="0"/>
          </a:p>
          <a:p>
            <a:pPr marL="342900" indent="-342900">
              <a:buFontTx/>
              <a:buChar char="-"/>
            </a:pPr>
            <a:r>
              <a:rPr lang="es-CO" dirty="0">
                <a:hlinkClick r:id="rId2"/>
              </a:rPr>
              <a:t>https://acofi.edu.co/eiei2024/informacion-general/preinscripcion/</a:t>
            </a:r>
            <a:endParaRPr lang="es-CO" dirty="0"/>
          </a:p>
          <a:p>
            <a:pPr marL="342900" indent="-342900">
              <a:buFontTx/>
              <a:buChar char="-"/>
            </a:pPr>
            <a:r>
              <a:rPr lang="es-MX" dirty="0"/>
              <a:t>Cartagena – Colombia</a:t>
            </a:r>
          </a:p>
          <a:p>
            <a:endParaRPr lang="es-CO" dirty="0"/>
          </a:p>
        </p:txBody>
      </p:sp>
      <p:pic>
        <p:nvPicPr>
          <p:cNvPr id="4098" name="Picture 2">
            <a:extLst>
              <a:ext uri="{FF2B5EF4-FFF2-40B4-BE49-F238E27FC236}">
                <a16:creationId xmlns:a16="http://schemas.microsoft.com/office/drawing/2014/main" id="{ED276723-DCB5-745B-FC6C-E3479229E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620" y="715262"/>
            <a:ext cx="5920840" cy="261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2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D4660-65E7-0188-14D1-6F36B91BCA9E}"/>
              </a:ext>
            </a:extLst>
          </p:cNvPr>
          <p:cNvSpPr>
            <a:spLocks noGrp="1"/>
          </p:cNvSpPr>
          <p:nvPr>
            <p:ph type="title"/>
          </p:nvPr>
        </p:nvSpPr>
        <p:spPr/>
        <p:txBody>
          <a:bodyPr>
            <a:normAutofit fontScale="90000"/>
          </a:bodyPr>
          <a:lstStyle/>
          <a:p>
            <a:r>
              <a:rPr lang="en-US" dirty="0"/>
              <a:t>2024 IEEE Technology and Engineering Management Society Conference</a:t>
            </a:r>
            <a:endParaRPr lang="es-CO" dirty="0"/>
          </a:p>
        </p:txBody>
      </p:sp>
      <p:sp>
        <p:nvSpPr>
          <p:cNvPr id="3" name="Marcador de contenido 2">
            <a:extLst>
              <a:ext uri="{FF2B5EF4-FFF2-40B4-BE49-F238E27FC236}">
                <a16:creationId xmlns:a16="http://schemas.microsoft.com/office/drawing/2014/main" id="{E871563D-C042-783F-8E70-3B9BC805AB22}"/>
              </a:ext>
            </a:extLst>
          </p:cNvPr>
          <p:cNvSpPr>
            <a:spLocks noGrp="1"/>
          </p:cNvSpPr>
          <p:nvPr>
            <p:ph idx="1"/>
          </p:nvPr>
        </p:nvSpPr>
        <p:spPr/>
        <p:txBody>
          <a:bodyPr/>
          <a:lstStyle/>
          <a:p>
            <a:pPr marL="342900" indent="-342900">
              <a:buFontTx/>
              <a:buChar char="-"/>
            </a:pPr>
            <a:r>
              <a:rPr lang="en-US" dirty="0"/>
              <a:t>Mode: Presential</a:t>
            </a:r>
          </a:p>
          <a:p>
            <a:pPr marL="342900" indent="-342900">
              <a:buFontTx/>
              <a:buChar char="-"/>
            </a:pPr>
            <a:r>
              <a:rPr lang="es-CO" dirty="0" err="1"/>
              <a:t>Submission</a:t>
            </a:r>
            <a:r>
              <a:rPr lang="es-CO" dirty="0"/>
              <a:t>: April 30th 2024</a:t>
            </a:r>
          </a:p>
          <a:p>
            <a:pPr marL="342900" indent="-342900">
              <a:buFontTx/>
              <a:buChar char="-"/>
            </a:pPr>
            <a:r>
              <a:rPr lang="en-US" dirty="0"/>
              <a:t>Event date: July 17th to 19th 2024</a:t>
            </a:r>
            <a:endParaRPr lang="es-MX" dirty="0"/>
          </a:p>
          <a:p>
            <a:pPr marL="342900" indent="-342900">
              <a:buFontTx/>
              <a:buChar char="-"/>
            </a:pPr>
            <a:r>
              <a:rPr lang="es-CO" dirty="0">
                <a:hlinkClick r:id="rId2"/>
              </a:rPr>
              <a:t>https://attend.ieee.org/temscon-2024/</a:t>
            </a:r>
            <a:r>
              <a:rPr lang="es-CO" dirty="0"/>
              <a:t>  </a:t>
            </a:r>
            <a:endParaRPr lang="es-MX" dirty="0"/>
          </a:p>
          <a:p>
            <a:pPr marL="342900" indent="-342900">
              <a:buFontTx/>
              <a:buChar char="-"/>
            </a:pPr>
            <a:r>
              <a:rPr lang="es-MX" dirty="0"/>
              <a:t>Ciudad de Panamá - Panamá</a:t>
            </a:r>
          </a:p>
          <a:p>
            <a:pPr marL="342900" indent="-342900">
              <a:buFontTx/>
              <a:buChar char="-"/>
            </a:pPr>
            <a:r>
              <a:rPr lang="en-US" dirty="0"/>
              <a:t>Conference proceedings that meet IEEE quality review standards may be eligible for inclusion in the IEEE Xplore® Digital Library. IEEE sponsorship of any kind does not guarantee that papers accepted for presentation at the conference will be eligible for publication in the IEEE Xplore® Digital Library. </a:t>
            </a:r>
            <a:endParaRPr lang="es-CO" dirty="0"/>
          </a:p>
        </p:txBody>
      </p:sp>
      <p:pic>
        <p:nvPicPr>
          <p:cNvPr id="5" name="Imagen 4">
            <a:extLst>
              <a:ext uri="{FF2B5EF4-FFF2-40B4-BE49-F238E27FC236}">
                <a16:creationId xmlns:a16="http://schemas.microsoft.com/office/drawing/2014/main" id="{3B0176DA-5A8C-879F-9A8B-837B1E8A9EC4}"/>
              </a:ext>
            </a:extLst>
          </p:cNvPr>
          <p:cNvPicPr>
            <a:picLocks noChangeAspect="1"/>
          </p:cNvPicPr>
          <p:nvPr/>
        </p:nvPicPr>
        <p:blipFill>
          <a:blip r:embed="rId3"/>
          <a:stretch>
            <a:fillRect/>
          </a:stretch>
        </p:blipFill>
        <p:spPr>
          <a:xfrm>
            <a:off x="6214188" y="1815387"/>
            <a:ext cx="5621596" cy="2637292"/>
          </a:xfrm>
          <a:prstGeom prst="rect">
            <a:avLst/>
          </a:prstGeom>
        </p:spPr>
      </p:pic>
    </p:spTree>
    <p:extLst>
      <p:ext uri="{BB962C8B-B14F-4D97-AF65-F5344CB8AC3E}">
        <p14:creationId xmlns:p14="http://schemas.microsoft.com/office/powerpoint/2010/main" val="227496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DF96-AC8A-18F7-43F8-E01557137B1A}"/>
              </a:ext>
            </a:extLst>
          </p:cNvPr>
          <p:cNvSpPr>
            <a:spLocks noGrp="1"/>
          </p:cNvSpPr>
          <p:nvPr>
            <p:ph type="title"/>
          </p:nvPr>
        </p:nvSpPr>
        <p:spPr/>
        <p:txBody>
          <a:bodyPr>
            <a:normAutofit fontScale="90000"/>
          </a:bodyPr>
          <a:lstStyle/>
          <a:p>
            <a:r>
              <a:rPr lang="es-CO" dirty="0"/>
              <a:t>IEEE </a:t>
            </a:r>
            <a:r>
              <a:rPr lang="es-CO" dirty="0" err="1"/>
              <a:t>Latin</a:t>
            </a:r>
            <a:r>
              <a:rPr lang="es-CO" dirty="0"/>
              <a:t>-American </a:t>
            </a:r>
            <a:r>
              <a:rPr lang="es-CO" dirty="0" err="1"/>
              <a:t>Conference</a:t>
            </a:r>
            <a:r>
              <a:rPr lang="es-CO" dirty="0"/>
              <a:t> </a:t>
            </a:r>
            <a:r>
              <a:rPr lang="es-CO" dirty="0" err="1"/>
              <a:t>on</a:t>
            </a:r>
            <a:r>
              <a:rPr lang="es-CO" dirty="0"/>
              <a:t> </a:t>
            </a:r>
            <a:r>
              <a:rPr lang="es-CO" dirty="0" err="1"/>
              <a:t>Communications</a:t>
            </a:r>
            <a:endParaRPr lang="es-CO" dirty="0"/>
          </a:p>
        </p:txBody>
      </p:sp>
      <p:sp>
        <p:nvSpPr>
          <p:cNvPr id="3" name="Marcador de contenido 2">
            <a:extLst>
              <a:ext uri="{FF2B5EF4-FFF2-40B4-BE49-F238E27FC236}">
                <a16:creationId xmlns:a16="http://schemas.microsoft.com/office/drawing/2014/main" id="{3F9CF9B4-D2FC-DA5A-8612-3FA8F709CBF2}"/>
              </a:ext>
            </a:extLst>
          </p:cNvPr>
          <p:cNvSpPr>
            <a:spLocks noGrp="1"/>
          </p:cNvSpPr>
          <p:nvPr>
            <p:ph idx="1"/>
          </p:nvPr>
        </p:nvSpPr>
        <p:spPr>
          <a:xfrm>
            <a:off x="609600" y="2106204"/>
            <a:ext cx="7125478" cy="4036534"/>
          </a:xfrm>
        </p:spPr>
        <p:txBody>
          <a:bodyPr/>
          <a:lstStyle/>
          <a:p>
            <a:pPr marL="342900" indent="-342900">
              <a:buFontTx/>
              <a:buChar char="-"/>
            </a:pPr>
            <a:r>
              <a:rPr lang="en-US" dirty="0"/>
              <a:t>Mode: Presential</a:t>
            </a:r>
          </a:p>
          <a:p>
            <a:pPr marL="342900" indent="-342900">
              <a:buFontTx/>
              <a:buChar char="-"/>
            </a:pPr>
            <a:r>
              <a:rPr lang="es-CO" dirty="0" err="1"/>
              <a:t>Submission</a:t>
            </a:r>
            <a:r>
              <a:rPr lang="es-CO" dirty="0"/>
              <a:t>: </a:t>
            </a:r>
            <a:r>
              <a:rPr lang="es-CO" dirty="0" err="1"/>
              <a:t>July</a:t>
            </a:r>
            <a:r>
              <a:rPr lang="es-CO" dirty="0"/>
              <a:t> 8th 2024</a:t>
            </a:r>
          </a:p>
          <a:p>
            <a:pPr marL="342900" indent="-342900">
              <a:buFontTx/>
              <a:buChar char="-"/>
            </a:pPr>
            <a:r>
              <a:rPr lang="en-US" dirty="0"/>
              <a:t>Event date: November 6th to 8th 2024</a:t>
            </a:r>
            <a:endParaRPr lang="es-MX" dirty="0"/>
          </a:p>
          <a:p>
            <a:pPr marL="342900" indent="-342900">
              <a:buFontTx/>
              <a:buChar char="-"/>
            </a:pPr>
            <a:r>
              <a:rPr lang="es-CO" dirty="0">
                <a:hlinkClick r:id="rId2"/>
              </a:rPr>
              <a:t>https://latincom2024.ieee-latincom.org</a:t>
            </a:r>
            <a:r>
              <a:rPr lang="es-CO" dirty="0"/>
              <a:t>   </a:t>
            </a:r>
            <a:endParaRPr lang="es-MX" dirty="0"/>
          </a:p>
          <a:p>
            <a:pPr marL="342900" indent="-342900">
              <a:buFontTx/>
              <a:buChar char="-"/>
            </a:pPr>
            <a:r>
              <a:rPr lang="es-MX" dirty="0"/>
              <a:t>Medellín - Colombia</a:t>
            </a:r>
          </a:p>
          <a:p>
            <a:pPr marL="342900" indent="-342900">
              <a:buFontTx/>
              <a:buChar char="-"/>
            </a:pPr>
            <a:r>
              <a:rPr lang="en-US" dirty="0"/>
              <a:t>Accepted and presented papers will be published in the IEEE LATINCOM 2024 Conference Proceedings and submitted to IEEE Xplore as well as other Abstracting and Indexing (A&amp;I) databases.</a:t>
            </a:r>
            <a:endParaRPr lang="es-CO" dirty="0"/>
          </a:p>
        </p:txBody>
      </p:sp>
      <p:pic>
        <p:nvPicPr>
          <p:cNvPr id="6146" name="Picture 2">
            <a:extLst>
              <a:ext uri="{FF2B5EF4-FFF2-40B4-BE49-F238E27FC236}">
                <a16:creationId xmlns:a16="http://schemas.microsoft.com/office/drawing/2014/main" id="{A20D3EF9-236C-6308-7B2B-25D0084D2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449" y="1456413"/>
            <a:ext cx="4365399" cy="444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93116"/>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242F41"/>
      </a:dk2>
      <a:lt2>
        <a:srgbClr val="E2E3E8"/>
      </a:lt2>
      <a:accent1>
        <a:srgbClr val="AAA080"/>
      </a:accent1>
      <a:accent2>
        <a:srgbClr val="9CA671"/>
      </a:accent2>
      <a:accent3>
        <a:srgbClr val="8FA87F"/>
      </a:accent3>
      <a:accent4>
        <a:srgbClr val="76AD78"/>
      </a:accent4>
      <a:accent5>
        <a:srgbClr val="81AB93"/>
      </a:accent5>
      <a:accent6>
        <a:srgbClr val="74AAA2"/>
      </a:accent6>
      <a:hlink>
        <a:srgbClr val="697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55</TotalTime>
  <Words>636</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Avenir Next LT Pro</vt:lpstr>
      <vt:lpstr>Posterama</vt:lpstr>
      <vt:lpstr>SplashVTI</vt:lpstr>
      <vt:lpstr>Congresos 2024</vt:lpstr>
      <vt:lpstr>17th IEEE Colombian Conference on Communications and Computing – COLCOM 2024</vt:lpstr>
      <vt:lpstr>IEEE International Symposium on Technology and Society (ISTAS 2024) </vt:lpstr>
      <vt:lpstr>IEEE Colombian Conference on Applications of Computational Intelligence – ColCACI 2024</vt:lpstr>
      <vt:lpstr>Latin America Conference on Computational Intelligence 2024</vt:lpstr>
      <vt:lpstr>Workshop on Engineering Applications 2024</vt:lpstr>
      <vt:lpstr>EIEI ACOFI 2024</vt:lpstr>
      <vt:lpstr>2024 IEEE Technology and Engineering Management Society Conference</vt:lpstr>
      <vt:lpstr>IEEE Latin-American Conference on Communications</vt:lpstr>
      <vt:lpstr>AIAA SciTech Forum and Exposition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Congresos 2024</dc:title>
  <dc:creator>Juan Andres Bermudez Gomez</dc:creator>
  <cp:lastModifiedBy>Juan Andres Bermudez Gomez</cp:lastModifiedBy>
  <cp:revision>1</cp:revision>
  <dcterms:created xsi:type="dcterms:W3CDTF">2024-04-05T20:01:50Z</dcterms:created>
  <dcterms:modified xsi:type="dcterms:W3CDTF">2024-04-05T20:56:53Z</dcterms:modified>
</cp:coreProperties>
</file>