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5" r:id="rId5"/>
    <p:sldId id="268" r:id="rId6"/>
    <p:sldId id="259" r:id="rId7"/>
    <p:sldId id="269" r:id="rId8"/>
    <p:sldId id="272" r:id="rId9"/>
    <p:sldId id="270" r:id="rId10"/>
    <p:sldId id="271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61" r:id="rId19"/>
    <p:sldId id="280" r:id="rId20"/>
    <p:sldId id="285" r:id="rId21"/>
    <p:sldId id="286" r:id="rId22"/>
    <p:sldId id="284" r:id="rId23"/>
    <p:sldId id="263" r:id="rId24"/>
    <p:sldId id="264" r:id="rId25"/>
    <p:sldId id="283" r:id="rId26"/>
    <p:sldId id="282" r:id="rId2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1"/>
    <p:restoredTop sz="96327"/>
  </p:normalViewPr>
  <p:slideViewPr>
    <p:cSldViewPr snapToGrid="0">
      <p:cViewPr varScale="1">
        <p:scale>
          <a:sx n="134" d="100"/>
          <a:sy n="13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B047B1-4C95-8265-EFE9-6E584087F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9BC-F6A4-1E0B-F001-02FD6443F4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1540-9A25-A74B-810B-9F0EC1CD8655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F34E-2E3D-0B49-E545-666C4235C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437-3E92-819B-6F7F-98C0C61308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A9F8-5AD9-3348-B890-20C78F82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AB37-043F-B844-AC1C-AAB7E303D951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61F2-D0FC-5C4A-AD7F-E6FD119C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F61F2-D0FC-5C4A-AD7F-E6FD119C1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D01-C2F4-074B-A91C-54F851D1F8AD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9814-29F9-1642-8F33-72DDE643D147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2DD5-CC60-9B4B-B3AC-E2A5BD5679C3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1EB-D10B-DC48-A1C5-BD3396644781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A8-E2CC-3543-96AA-AF1698749379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7A1-E7F3-D944-99D2-53FF2F5453B2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859-3168-2D4E-A09D-C833B3371AB1}" type="datetime1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B06B-0314-E14F-9F70-8D1ED0C277A3}" type="datetime1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FA4-82FB-9E45-BF5F-C91CE9256D65}" type="datetime1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479-50A1-9B46-B617-AD806FF02C57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7D30-5663-F247-8DF3-5D6867342430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3F36-570D-E24C-8DB8-11CA6800C49B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345621" y="599408"/>
            <a:ext cx="4640764" cy="5342845"/>
            <a:chOff x="212573" y="-141297"/>
            <a:chExt cx="4727158" cy="5682482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BB2C4FE-C2B4-96F5-60E3-B81CE04DF9A2}"/>
                </a:ext>
              </a:extLst>
            </p:cNvPr>
            <p:cNvSpPr/>
            <p:nvPr/>
          </p:nvSpPr>
          <p:spPr>
            <a:xfrm>
              <a:off x="1451648" y="820551"/>
              <a:ext cx="1009937" cy="464980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9FACD5-13D9-48FB-C4D8-C7AA9DCA69AE}"/>
                </a:ext>
              </a:extLst>
            </p:cNvPr>
            <p:cNvSpPr/>
            <p:nvPr/>
          </p:nvSpPr>
          <p:spPr>
            <a:xfrm>
              <a:off x="2690722" y="-44044"/>
              <a:ext cx="1009934" cy="51852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26E5B5B-DD2E-BAFB-388A-4979C04582C7}"/>
                </a:ext>
              </a:extLst>
            </p:cNvPr>
            <p:cNvSpPr/>
            <p:nvPr/>
          </p:nvSpPr>
          <p:spPr>
            <a:xfrm>
              <a:off x="212573" y="-141297"/>
              <a:ext cx="1009940" cy="5682482"/>
            </a:xfrm>
            <a:prstGeom prst="roundRect">
              <a:avLst>
                <a:gd name="adj" fmla="val 48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FB04AB-FF42-5D7C-5B90-13EFABE8907A}"/>
                </a:ext>
              </a:extLst>
            </p:cNvPr>
            <p:cNvSpPr/>
            <p:nvPr/>
          </p:nvSpPr>
          <p:spPr>
            <a:xfrm>
              <a:off x="3929797" y="355976"/>
              <a:ext cx="1009934" cy="51852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2" y="4169587"/>
            <a:ext cx="5609965" cy="115359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FE4976D-EDCD-1203-1D33-3E6A9824A909}"/>
              </a:ext>
            </a:extLst>
          </p:cNvPr>
          <p:cNvSpPr txBox="1">
            <a:spLocks/>
          </p:cNvSpPr>
          <p:nvPr/>
        </p:nvSpPr>
        <p:spPr>
          <a:xfrm>
            <a:off x="5224943" y="1930217"/>
            <a:ext cx="6515100" cy="193965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entury Gothic" panose="020B0502020202020204" pitchFamily="34" charset="0"/>
              </a:rPr>
              <a:t>Supplier Audit Results Prediction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Data Science Internship Case Study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Juan Betancourt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October 2023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3B9BE-C861-3398-D425-191F401E5D4A}"/>
              </a:ext>
            </a:extLst>
          </p:cNvPr>
          <p:cNvCxnSpPr/>
          <p:nvPr/>
        </p:nvCxnSpPr>
        <p:spPr>
          <a:xfrm>
            <a:off x="5331279" y="3979626"/>
            <a:ext cx="651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177279-305A-8150-32BA-310D4850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66" y="1426661"/>
            <a:ext cx="4496492" cy="4848752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30515F56-89F4-1965-2726-131C9F8E2624}"/>
              </a:ext>
            </a:extLst>
          </p:cNvPr>
          <p:cNvSpPr txBox="1">
            <a:spLocks/>
          </p:cNvSpPr>
          <p:nvPr/>
        </p:nvSpPr>
        <p:spPr>
          <a:xfrm>
            <a:off x="6158277" y="2279349"/>
            <a:ext cx="5226494" cy="6662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Positive correlation </a:t>
            </a:r>
            <a:r>
              <a:rPr lang="en-US" sz="1800" dirty="0">
                <a:latin typeface="Century Gothic" panose="020B0502020202020204" pitchFamily="34" charset="0"/>
              </a:rPr>
              <a:t>between 3, 6, and 12 months of wrong deliveries ~ 0.83 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43FD90D-5D6C-A960-B81B-7640FDF788C2}"/>
              </a:ext>
            </a:extLst>
          </p:cNvPr>
          <p:cNvSpPr txBox="1">
            <a:spLocks/>
          </p:cNvSpPr>
          <p:nvPr/>
        </p:nvSpPr>
        <p:spPr>
          <a:xfrm>
            <a:off x="6127306" y="3417808"/>
            <a:ext cx="5226494" cy="59780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Positive correlation </a:t>
            </a:r>
            <a:r>
              <a:rPr lang="en-US" sz="1800" dirty="0">
                <a:latin typeface="Century Gothic" panose="020B0502020202020204" pitchFamily="34" charset="0"/>
              </a:rPr>
              <a:t>between 3, 6, and 12 months of backlogs ~ 0.94 </a:t>
            </a:r>
          </a:p>
          <a:p>
            <a:pPr algn="l"/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7A6426DB-1065-77C6-7E2D-4E591AC81421}"/>
              </a:ext>
            </a:extLst>
          </p:cNvPr>
          <p:cNvSpPr txBox="1">
            <a:spLocks/>
          </p:cNvSpPr>
          <p:nvPr/>
        </p:nvSpPr>
        <p:spPr>
          <a:xfrm>
            <a:off x="6158277" y="4487854"/>
            <a:ext cx="5226494" cy="6662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Negative correlation </a:t>
            </a:r>
            <a:r>
              <a:rPr lang="en-US" sz="1800" dirty="0">
                <a:latin typeface="Century Gothic" panose="020B0502020202020204" pitchFamily="34" charset="0"/>
              </a:rPr>
              <a:t>between the LPKM score and all other features ~ – 0.5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5CA930-B9C1-D77D-68A1-E9E2ADDD32EC}"/>
              </a:ext>
            </a:extLst>
          </p:cNvPr>
          <p:cNvSpPr/>
          <p:nvPr/>
        </p:nvSpPr>
        <p:spPr>
          <a:xfrm>
            <a:off x="1447807" y="1934678"/>
            <a:ext cx="1617044" cy="161704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0B741D-CF69-152F-FAD9-ADBFAC0A9452}"/>
              </a:ext>
            </a:extLst>
          </p:cNvPr>
          <p:cNvSpPr/>
          <p:nvPr/>
        </p:nvSpPr>
        <p:spPr>
          <a:xfrm>
            <a:off x="2904923" y="3388933"/>
            <a:ext cx="1617044" cy="161704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C29AD-2CF4-41E8-EB92-24199C2B1DAE}"/>
              </a:ext>
            </a:extLst>
          </p:cNvPr>
          <p:cNvSpPr/>
          <p:nvPr/>
        </p:nvSpPr>
        <p:spPr>
          <a:xfrm>
            <a:off x="4360258" y="1633095"/>
            <a:ext cx="644902" cy="4336246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DFB21-F4E8-750D-560C-8D2670CF44A4}"/>
              </a:ext>
            </a:extLst>
          </p:cNvPr>
          <p:cNvSpPr/>
          <p:nvPr/>
        </p:nvSpPr>
        <p:spPr>
          <a:xfrm rot="16200000">
            <a:off x="3009484" y="2985951"/>
            <a:ext cx="644902" cy="4336246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70A50-19D3-4F6C-9A72-AFAA7103AEC9}"/>
              </a:ext>
            </a:extLst>
          </p:cNvPr>
          <p:cNvCxnSpPr>
            <a:cxnSpLocks/>
          </p:cNvCxnSpPr>
          <p:nvPr/>
        </p:nvCxnSpPr>
        <p:spPr>
          <a:xfrm>
            <a:off x="6187778" y="1613845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37D380D-0D7E-6289-723B-52893D817661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Correlation </a:t>
            </a:r>
          </a:p>
        </p:txBody>
      </p:sp>
    </p:spTree>
    <p:extLst>
      <p:ext uri="{BB962C8B-B14F-4D97-AF65-F5344CB8AC3E}">
        <p14:creationId xmlns:p14="http://schemas.microsoft.com/office/powerpoint/2010/main" val="31830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9" grpId="0" animBg="1"/>
      <p:bldP spid="19" grpId="1" animBg="1"/>
      <p:bldP spid="21" grpId="0" animBg="1"/>
      <p:bldP spid="21" grpId="1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770A50-19D3-4F6C-9A72-AFAA7103AEC9}"/>
              </a:ext>
            </a:extLst>
          </p:cNvPr>
          <p:cNvCxnSpPr>
            <a:cxnSpLocks/>
          </p:cNvCxnSpPr>
          <p:nvPr/>
        </p:nvCxnSpPr>
        <p:spPr>
          <a:xfrm>
            <a:off x="6187778" y="2018106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37D380D-0D7E-6289-723B-52893D817661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Missing values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1F974-CB6A-586B-4B89-067C390CD706}"/>
              </a:ext>
            </a:extLst>
          </p:cNvPr>
          <p:cNvSpPr txBox="1">
            <a:spLocks/>
          </p:cNvSpPr>
          <p:nvPr/>
        </p:nvSpPr>
        <p:spPr>
          <a:xfrm>
            <a:off x="1267668" y="2605088"/>
            <a:ext cx="8819607" cy="200714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Binary coding Bad Supplier Indicator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6 missing values on Supplier LPKM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D12FD-4542-6884-5577-3B7840B108ED}"/>
              </a:ext>
            </a:extLst>
          </p:cNvPr>
          <p:cNvGrpSpPr/>
          <p:nvPr/>
        </p:nvGrpSpPr>
        <p:grpSpPr>
          <a:xfrm>
            <a:off x="9156062" y="3608659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6597AC4-04BD-383D-A673-F4DEB66D0E23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4528BD-8DBA-7145-FCE2-726001198228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3" y="2565523"/>
            <a:ext cx="8374938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Remove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duplicate</a:t>
            </a:r>
            <a:r>
              <a:rPr lang="en-US" sz="3200" dirty="0">
                <a:latin typeface="Century Gothic" panose="020B0502020202020204" pitchFamily="34" charset="0"/>
              </a:rPr>
              <a:t> date features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Code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categorical features </a:t>
            </a:r>
            <a:r>
              <a:rPr lang="en-US" sz="3200" dirty="0">
                <a:latin typeface="Century Gothic" panose="020B0502020202020204" pitchFamily="34" charset="0"/>
              </a:rPr>
              <a:t>numerically 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3A10753A-D384-F4F7-EC6C-7F58EEDA88FD}"/>
              </a:ext>
            </a:extLst>
          </p:cNvPr>
          <p:cNvSpPr txBox="1">
            <a:spLocks/>
          </p:cNvSpPr>
          <p:nvPr/>
        </p:nvSpPr>
        <p:spPr>
          <a:xfrm>
            <a:off x="467959" y="1169480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Initial Steps</a:t>
            </a:r>
            <a:endParaRPr lang="en-US" sz="32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3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467959" y="1169480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Overall approach</a:t>
            </a:r>
            <a:endParaRPr lang="en-US" sz="32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3" y="2286693"/>
            <a:ext cx="5285847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Numerous suppliers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without audit history </a:t>
            </a:r>
            <a:r>
              <a:rPr lang="en-US" sz="3200" dirty="0">
                <a:latin typeface="Century Gothic" panose="020B0502020202020204" pitchFamily="34" charset="0"/>
              </a:rPr>
              <a:t>or few audit records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E25030D-5901-77F0-D24F-7DA5ACCCBC61}"/>
              </a:ext>
            </a:extLst>
          </p:cNvPr>
          <p:cNvSpPr txBox="1">
            <a:spLocks/>
          </p:cNvSpPr>
          <p:nvPr/>
        </p:nvSpPr>
        <p:spPr>
          <a:xfrm>
            <a:off x="6396821" y="2296679"/>
            <a:ext cx="5354854" cy="57827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Varying</a:t>
            </a:r>
            <a:r>
              <a:rPr lang="en-US" sz="3200" dirty="0">
                <a:latin typeface="Century Gothic" panose="020B0502020202020204" pitchFamily="34" charset="0"/>
              </a:rPr>
              <a:t> number of entries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53460E06-3241-3B1C-C3B0-9A620CCBDD9B}"/>
              </a:ext>
            </a:extLst>
          </p:cNvPr>
          <p:cNvSpPr txBox="1">
            <a:spLocks/>
          </p:cNvSpPr>
          <p:nvPr/>
        </p:nvSpPr>
        <p:spPr>
          <a:xfrm>
            <a:off x="1679251" y="4448068"/>
            <a:ext cx="8466578" cy="198152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Century Gothic" panose="020B0502020202020204" pitchFamily="34" charset="0"/>
              </a:rPr>
              <a:t>Predictive model for </a:t>
            </a:r>
            <a:r>
              <a:rPr lang="en-US" sz="3200" b="1" dirty="0" err="1">
                <a:solidFill>
                  <a:srgbClr val="CF29B5"/>
                </a:solidFill>
                <a:latin typeface="Century Gothic" panose="020B0502020202020204" pitchFamily="34" charset="0"/>
              </a:rPr>
              <a:t>supplier,derivative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 pairs </a:t>
            </a:r>
            <a:r>
              <a:rPr lang="en-US" sz="3200" dirty="0">
                <a:latin typeface="Century Gothic" panose="020B0502020202020204" pitchFamily="34" charset="0"/>
              </a:rPr>
              <a:t>that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don’t require</a:t>
            </a:r>
            <a:r>
              <a:rPr lang="en-US" sz="3200" dirty="0">
                <a:latin typeface="Century Gothic" panose="020B0502020202020204" pitchFamily="34" charset="0"/>
              </a:rPr>
              <a:t> a full audit history!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477584" y="1179105"/>
            <a:ext cx="4496493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Feature Selection</a:t>
            </a:r>
            <a:endParaRPr lang="en-US" sz="32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6F6A71F-4AEE-2AF4-2861-396341475D81}"/>
              </a:ext>
            </a:extLst>
          </p:cNvPr>
          <p:cNvSpPr txBox="1">
            <a:spLocks/>
          </p:cNvSpPr>
          <p:nvPr/>
        </p:nvSpPr>
        <p:spPr>
          <a:xfrm>
            <a:off x="810153" y="2286693"/>
            <a:ext cx="5285847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Information of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suppliers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LPKM score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Bad Performance Indicator</a:t>
            </a:r>
            <a:endParaRPr lang="en-US" sz="32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ED3CBEB5-D6FE-44DD-85B1-203252181304}"/>
              </a:ext>
            </a:extLst>
          </p:cNvPr>
          <p:cNvSpPr txBox="1">
            <a:spLocks/>
          </p:cNvSpPr>
          <p:nvPr/>
        </p:nvSpPr>
        <p:spPr>
          <a:xfrm>
            <a:off x="6096000" y="2285613"/>
            <a:ext cx="5285847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Information of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derivatives</a:t>
            </a:r>
            <a:r>
              <a:rPr lang="en-US" sz="2800" dirty="0">
                <a:latin typeface="Century Gothic" panose="020B0502020202020204" pitchFamily="34" charset="0"/>
              </a:rPr>
              <a:t>: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Derivative region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Production line</a:t>
            </a:r>
            <a:endParaRPr lang="en-US" sz="32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7257A0C-957A-F240-8DDA-1445CCD160EC}"/>
              </a:ext>
            </a:extLst>
          </p:cNvPr>
          <p:cNvSpPr txBox="1">
            <a:spLocks/>
          </p:cNvSpPr>
          <p:nvPr/>
        </p:nvSpPr>
        <p:spPr>
          <a:xfrm>
            <a:off x="1530137" y="4729178"/>
            <a:ext cx="8466578" cy="1277679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Additional information </a:t>
            </a:r>
            <a:r>
              <a:rPr lang="en-US" sz="3600" dirty="0">
                <a:latin typeface="Century Gothic" panose="020B0502020202020204" pitchFamily="34" charset="0"/>
              </a:rPr>
              <a:t>in audit results and Wrong Orders/Backlogs</a:t>
            </a:r>
            <a:endParaRPr lang="en-US" sz="4000" i="1" dirty="0">
              <a:latin typeface="Century Gothic" panose="020B0502020202020204" pitchFamily="34" charset="0"/>
            </a:endParaRPr>
          </a:p>
          <a:p>
            <a:endParaRPr lang="en-U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FE6D0900-089C-F11C-3A8D-A85BA43000E5}"/>
              </a:ext>
            </a:extLst>
          </p:cNvPr>
          <p:cNvSpPr txBox="1">
            <a:spLocks/>
          </p:cNvSpPr>
          <p:nvPr/>
        </p:nvSpPr>
        <p:spPr>
          <a:xfrm>
            <a:off x="803899" y="2000874"/>
            <a:ext cx="10549900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The two data sets are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chronologically linked</a:t>
            </a:r>
            <a:br>
              <a:rPr lang="en-US" sz="3200" dirty="0">
                <a:latin typeface="Century Gothic" panose="020B0502020202020204" pitchFamily="34" charset="0"/>
              </a:rPr>
            </a:b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WO and Backlogs in the past 3 months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7CA283-2548-5275-EDF6-3866C4F3535D}"/>
              </a:ext>
            </a:extLst>
          </p:cNvPr>
          <p:cNvGrpSpPr/>
          <p:nvPr/>
        </p:nvGrpSpPr>
        <p:grpSpPr>
          <a:xfrm>
            <a:off x="1481417" y="5514493"/>
            <a:ext cx="9048602" cy="829393"/>
            <a:chOff x="1481417" y="5514493"/>
            <a:chExt cx="9048602" cy="8293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695B8D-E395-79A7-7839-DF86C63960AA}"/>
                </a:ext>
              </a:extLst>
            </p:cNvPr>
            <p:cNvCxnSpPr>
              <a:cxnSpLocks/>
            </p:cNvCxnSpPr>
            <p:nvPr/>
          </p:nvCxnSpPr>
          <p:spPr>
            <a:xfrm>
              <a:off x="1491916" y="5698155"/>
              <a:ext cx="88937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52971D-4336-7ED8-B9A0-3DD51A1C31A2}"/>
                </a:ext>
              </a:extLst>
            </p:cNvPr>
            <p:cNvCxnSpPr/>
            <p:nvPr/>
          </p:nvCxnSpPr>
          <p:spPr>
            <a:xfrm>
              <a:off x="1969482" y="5533292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5769E0-7086-9F2C-E86C-EF32E0E3A50B}"/>
                </a:ext>
              </a:extLst>
            </p:cNvPr>
            <p:cNvCxnSpPr/>
            <p:nvPr/>
          </p:nvCxnSpPr>
          <p:spPr>
            <a:xfrm>
              <a:off x="2856525" y="5533292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70E3A4-A3AF-5276-DA66-35EFF36E5D5C}"/>
                </a:ext>
              </a:extLst>
            </p:cNvPr>
            <p:cNvCxnSpPr/>
            <p:nvPr/>
          </p:nvCxnSpPr>
          <p:spPr>
            <a:xfrm>
              <a:off x="9093184" y="5514493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7A3977-7D20-8FE9-C036-17CB3FBDD451}"/>
                </a:ext>
              </a:extLst>
            </p:cNvPr>
            <p:cNvCxnSpPr/>
            <p:nvPr/>
          </p:nvCxnSpPr>
          <p:spPr>
            <a:xfrm>
              <a:off x="3747475" y="5533292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1CF19C-B292-B80A-54DD-21D5791DE986}"/>
                </a:ext>
              </a:extLst>
            </p:cNvPr>
            <p:cNvCxnSpPr/>
            <p:nvPr/>
          </p:nvCxnSpPr>
          <p:spPr>
            <a:xfrm>
              <a:off x="4626703" y="5533292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7997D1-B1C0-0C4D-566F-B3C1B3554981}"/>
                </a:ext>
              </a:extLst>
            </p:cNvPr>
            <p:cNvCxnSpPr/>
            <p:nvPr/>
          </p:nvCxnSpPr>
          <p:spPr>
            <a:xfrm>
              <a:off x="5517655" y="5514493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3BD81C-5BF6-B86E-B713-CB743D0ADA99}"/>
                </a:ext>
              </a:extLst>
            </p:cNvPr>
            <p:cNvCxnSpPr/>
            <p:nvPr/>
          </p:nvCxnSpPr>
          <p:spPr>
            <a:xfrm>
              <a:off x="6404698" y="5514493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D659B2-F44A-EE19-B3F7-20C2E8979283}"/>
                </a:ext>
              </a:extLst>
            </p:cNvPr>
            <p:cNvCxnSpPr/>
            <p:nvPr/>
          </p:nvCxnSpPr>
          <p:spPr>
            <a:xfrm>
              <a:off x="7280018" y="5514493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3193194-35AE-296E-26B0-9339B78AA437}"/>
                </a:ext>
              </a:extLst>
            </p:cNvPr>
            <p:cNvCxnSpPr/>
            <p:nvPr/>
          </p:nvCxnSpPr>
          <p:spPr>
            <a:xfrm>
              <a:off x="8159246" y="5514493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BF904B-BE88-CF00-B492-7545BF40667C}"/>
                    </a:ext>
                  </a:extLst>
                </p:cNvPr>
                <p:cNvSpPr txBox="1"/>
                <p:nvPr/>
              </p:nvSpPr>
              <p:spPr>
                <a:xfrm>
                  <a:off x="1481417" y="6036109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𝐹𝑒𝑏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BF904B-BE88-CF00-B492-7545BF406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417" y="6036109"/>
                  <a:ext cx="97612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DB57FB-2449-742B-E220-0C0B31721300}"/>
                    </a:ext>
                  </a:extLst>
                </p:cNvPr>
                <p:cNvSpPr txBox="1"/>
                <p:nvPr/>
              </p:nvSpPr>
              <p:spPr>
                <a:xfrm>
                  <a:off x="2368460" y="6036108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DB57FB-2449-742B-E220-0C0B31721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460" y="6036108"/>
                  <a:ext cx="97612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02B1C7-DA14-EFE6-209D-82DD5DC3D05D}"/>
                    </a:ext>
                  </a:extLst>
                </p:cNvPr>
                <p:cNvSpPr txBox="1"/>
                <p:nvPr/>
              </p:nvSpPr>
              <p:spPr>
                <a:xfrm>
                  <a:off x="3255503" y="6036107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𝐴𝑝𝑟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02B1C7-DA14-EFE6-209D-82DD5DC3D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503" y="6036107"/>
                  <a:ext cx="97612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43BFF6-F2B6-CA1D-C677-948D9D6AF080}"/>
                    </a:ext>
                  </a:extLst>
                </p:cNvPr>
                <p:cNvSpPr txBox="1"/>
                <p:nvPr/>
              </p:nvSpPr>
              <p:spPr>
                <a:xfrm>
                  <a:off x="4142546" y="6036106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𝑀𝑎𝑦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43BFF6-F2B6-CA1D-C677-948D9D6AF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546" y="6036106"/>
                  <a:ext cx="976129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0A8EE5-2AF4-8C54-D71B-952CDCA7C372}"/>
                    </a:ext>
                  </a:extLst>
                </p:cNvPr>
                <p:cNvSpPr txBox="1"/>
                <p:nvPr/>
              </p:nvSpPr>
              <p:spPr>
                <a:xfrm>
                  <a:off x="5029589" y="6036105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𝐽𝑢𝑛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D0A8EE5-2AF4-8C54-D71B-952CDCA7C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89" y="6036105"/>
                  <a:ext cx="976129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97D5AB-FF1F-4F8E-8DB1-EEACC88CC59A}"/>
                    </a:ext>
                  </a:extLst>
                </p:cNvPr>
                <p:cNvSpPr txBox="1"/>
                <p:nvPr/>
              </p:nvSpPr>
              <p:spPr>
                <a:xfrm>
                  <a:off x="6005718" y="6034635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𝐽𝑢𝑙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197D5AB-FF1F-4F8E-8DB1-EEACC88C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718" y="6034635"/>
                  <a:ext cx="976129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AB603F2-7BD6-33AD-AC19-061606983B17}"/>
                    </a:ext>
                  </a:extLst>
                </p:cNvPr>
                <p:cNvSpPr txBox="1"/>
                <p:nvPr/>
              </p:nvSpPr>
              <p:spPr>
                <a:xfrm>
                  <a:off x="6803675" y="6033165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𝐴𝑢𝑔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AB603F2-7BD6-33AD-AC19-061606983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675" y="6033165"/>
                  <a:ext cx="97612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77F45A-D60B-CD6C-960B-C916702ADE5F}"/>
                    </a:ext>
                  </a:extLst>
                </p:cNvPr>
                <p:cNvSpPr txBox="1"/>
                <p:nvPr/>
              </p:nvSpPr>
              <p:spPr>
                <a:xfrm>
                  <a:off x="7690718" y="6031695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𝑆𝑒𝑝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C77F45A-D60B-CD6C-960B-C916702A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718" y="6031695"/>
                  <a:ext cx="97612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899E1B-C85C-9428-1457-17FCF3BB228A}"/>
                    </a:ext>
                  </a:extLst>
                </p:cNvPr>
                <p:cNvSpPr txBox="1"/>
                <p:nvPr/>
              </p:nvSpPr>
              <p:spPr>
                <a:xfrm>
                  <a:off x="8666847" y="6035524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𝑂𝑐𝑡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899E1B-C85C-9428-1457-17FCF3BB2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847" y="6035524"/>
                  <a:ext cx="976129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F2D3D8-A042-CCAA-040E-5A55E674EAA9}"/>
                </a:ext>
              </a:extLst>
            </p:cNvPr>
            <p:cNvCxnSpPr/>
            <p:nvPr/>
          </p:nvCxnSpPr>
          <p:spPr>
            <a:xfrm>
              <a:off x="9982184" y="5533292"/>
              <a:ext cx="0" cy="3673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59D163-D20D-55BB-7BE2-A80F39B5B2DF}"/>
                    </a:ext>
                  </a:extLst>
                </p:cNvPr>
                <p:cNvSpPr txBox="1"/>
                <p:nvPr/>
              </p:nvSpPr>
              <p:spPr>
                <a:xfrm>
                  <a:off x="9553890" y="6031694"/>
                  <a:ext cx="97612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𝑁𝑜𝑣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59D163-D20D-55BB-7BE2-A80F39B5B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890" y="6031694"/>
                  <a:ext cx="976129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B39AFD-A216-79FC-EB59-FB39A48349B3}"/>
                  </a:ext>
                </a:extLst>
              </p:cNvPr>
              <p:cNvSpPr txBox="1"/>
              <p:nvPr/>
            </p:nvSpPr>
            <p:spPr>
              <a:xfrm>
                <a:off x="10027122" y="5780407"/>
                <a:ext cx="97612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2022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B39AFD-A216-79FC-EB59-FB39A483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122" y="5780407"/>
                <a:ext cx="976129" cy="18466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BBF2AB13-E419-C06C-2606-2328D1435054}"/>
              </a:ext>
            </a:extLst>
          </p:cNvPr>
          <p:cNvSpPr/>
          <p:nvPr/>
        </p:nvSpPr>
        <p:spPr>
          <a:xfrm rot="16200000">
            <a:off x="8534339" y="3116342"/>
            <a:ext cx="193523" cy="2702166"/>
          </a:xfrm>
          <a:prstGeom prst="rightBrace">
            <a:avLst>
              <a:gd name="adj1" fmla="val 2264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BDB0EA1-C309-5902-53FB-2437A9E0A546}"/>
              </a:ext>
            </a:extLst>
          </p:cNvPr>
          <p:cNvSpPr/>
          <p:nvPr/>
        </p:nvSpPr>
        <p:spPr>
          <a:xfrm rot="16200000">
            <a:off x="7183257" y="2085689"/>
            <a:ext cx="193523" cy="5404334"/>
          </a:xfrm>
          <a:prstGeom prst="rightBrace">
            <a:avLst>
              <a:gd name="adj1" fmla="val 226411"/>
              <a:gd name="adj2" fmla="val 327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E775548-A123-7E1D-0F63-113DD171B76A}"/>
              </a:ext>
            </a:extLst>
          </p:cNvPr>
          <p:cNvSpPr/>
          <p:nvPr/>
        </p:nvSpPr>
        <p:spPr>
          <a:xfrm rot="16200000">
            <a:off x="5879073" y="1105188"/>
            <a:ext cx="193523" cy="8012702"/>
          </a:xfrm>
          <a:prstGeom prst="rightBrace">
            <a:avLst>
              <a:gd name="adj1" fmla="val 226411"/>
              <a:gd name="adj2" fmla="val 16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C12498-B9D8-8A66-2B09-8E84AF3D59BA}"/>
                  </a:ext>
                </a:extLst>
              </p:cNvPr>
              <p:cNvSpPr txBox="1"/>
              <p:nvPr/>
            </p:nvSpPr>
            <p:spPr>
              <a:xfrm>
                <a:off x="8122535" y="4012973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C12498-B9D8-8A66-2B09-8E84AF3D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35" y="4012973"/>
                <a:ext cx="976129" cy="307777"/>
              </a:xfrm>
              <a:prstGeom prst="rect">
                <a:avLst/>
              </a:prstGeom>
              <a:blipFill>
                <a:blip r:embed="rId15"/>
                <a:stretch>
                  <a:fillRect l="-8974" t="-3846" r="-1666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E6F0A-CD66-1586-5AE4-8E54E1B6BAC2}"/>
                  </a:ext>
                </a:extLst>
              </p:cNvPr>
              <p:cNvSpPr txBox="1"/>
              <p:nvPr/>
            </p:nvSpPr>
            <p:spPr>
              <a:xfrm>
                <a:off x="5827546" y="4307577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E6F0A-CD66-1586-5AE4-8E54E1B6B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546" y="4307577"/>
                <a:ext cx="976129" cy="307777"/>
              </a:xfrm>
              <a:prstGeom prst="rect">
                <a:avLst/>
              </a:prstGeom>
              <a:blipFill>
                <a:blip r:embed="rId16"/>
                <a:stretch>
                  <a:fillRect l="-7692" t="-8000" r="-16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8F5A65-1668-1742-631E-DBF1555E547B}"/>
                  </a:ext>
                </a:extLst>
              </p:cNvPr>
              <p:cNvSpPr txBox="1"/>
              <p:nvPr/>
            </p:nvSpPr>
            <p:spPr>
              <a:xfrm>
                <a:off x="2796346" y="4591907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8F5A65-1668-1742-631E-DBF1555E5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6" y="4591907"/>
                <a:ext cx="976129" cy="307777"/>
              </a:xfrm>
              <a:prstGeom prst="rect">
                <a:avLst/>
              </a:prstGeom>
              <a:blipFill>
                <a:blip r:embed="rId17"/>
                <a:stretch>
                  <a:fillRect l="-8974" t="-4000" r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26807938-D883-F4D2-429F-CCDCBC4E069D}"/>
              </a:ext>
            </a:extLst>
          </p:cNvPr>
          <p:cNvSpPr txBox="1">
            <a:spLocks/>
          </p:cNvSpPr>
          <p:nvPr/>
        </p:nvSpPr>
        <p:spPr>
          <a:xfrm>
            <a:off x="453351" y="2677818"/>
            <a:ext cx="10549900" cy="101016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entury Gothic" panose="020B0502020202020204" pitchFamily="34" charset="0"/>
              </a:rPr>
              <a:t>	The 3, 6 and 12 months ‘prior’ are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relative to the 	latest audit records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F8CBB3-A339-A721-715A-1FD7FA321AE2}"/>
              </a:ext>
            </a:extLst>
          </p:cNvPr>
          <p:cNvCxnSpPr/>
          <p:nvPr/>
        </p:nvCxnSpPr>
        <p:spPr>
          <a:xfrm>
            <a:off x="7280017" y="5698155"/>
            <a:ext cx="2702167" cy="0"/>
          </a:xfrm>
          <a:prstGeom prst="line">
            <a:avLst/>
          </a:pr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4C277C-E01D-11A9-FC35-E93B88D4ACE2}"/>
              </a:ext>
            </a:extLst>
          </p:cNvPr>
          <p:cNvCxnSpPr>
            <a:cxnSpLocks/>
          </p:cNvCxnSpPr>
          <p:nvPr/>
        </p:nvCxnSpPr>
        <p:spPr>
          <a:xfrm>
            <a:off x="4658376" y="5698155"/>
            <a:ext cx="2621641" cy="0"/>
          </a:xfrm>
          <a:prstGeom prst="line">
            <a:avLst/>
          </a:pr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1423F4-D36D-E666-6181-086C5E4D8B42}"/>
              </a:ext>
            </a:extLst>
          </p:cNvPr>
          <p:cNvCxnSpPr/>
          <p:nvPr/>
        </p:nvCxnSpPr>
        <p:spPr>
          <a:xfrm>
            <a:off x="1969482" y="5698155"/>
            <a:ext cx="2702167" cy="0"/>
          </a:xfrm>
          <a:prstGeom prst="line">
            <a:avLst/>
          </a:pr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FE6D0900-089C-F11C-3A8D-A85BA43000E5}"/>
              </a:ext>
            </a:extLst>
          </p:cNvPr>
          <p:cNvSpPr txBox="1">
            <a:spLocks/>
          </p:cNvSpPr>
          <p:nvPr/>
        </p:nvSpPr>
        <p:spPr>
          <a:xfrm>
            <a:off x="803899" y="2432352"/>
            <a:ext cx="10549900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Time elapsed </a:t>
            </a:r>
            <a:r>
              <a:rPr lang="en-US" sz="3200" dirty="0">
                <a:latin typeface="Century Gothic" panose="020B0502020202020204" pitchFamily="34" charset="0"/>
              </a:rPr>
              <a:t>since last audit and the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received qualification</a:t>
            </a:r>
            <a:br>
              <a:rPr lang="en-US" sz="3200" dirty="0">
                <a:latin typeface="Century Gothic" panose="020B0502020202020204" pitchFamily="34" charset="0"/>
              </a:rPr>
            </a:b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Previous audit results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72DFF9BD-E8B4-381B-D1EA-BF1E0177DA29}"/>
              </a:ext>
            </a:extLst>
          </p:cNvPr>
          <p:cNvSpPr txBox="1">
            <a:spLocks/>
          </p:cNvSpPr>
          <p:nvPr/>
        </p:nvSpPr>
        <p:spPr>
          <a:xfrm>
            <a:off x="803899" y="4133050"/>
            <a:ext cx="10549900" cy="165172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First audit observations are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discarded</a:t>
            </a:r>
            <a:endParaRPr lang="en-US" sz="36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FE6D0900-089C-F11C-3A8D-A85BA43000E5}"/>
              </a:ext>
            </a:extLst>
          </p:cNvPr>
          <p:cNvSpPr txBox="1">
            <a:spLocks/>
          </p:cNvSpPr>
          <p:nvPr/>
        </p:nvSpPr>
        <p:spPr>
          <a:xfrm>
            <a:off x="803899" y="2000874"/>
            <a:ext cx="10549900" cy="48571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Derivative Region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Production Line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Latest qualification at each audit stage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Wrong Orders in the past 3 months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Backlogs in the past 3 months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LPKM score</a:t>
            </a:r>
          </a:p>
          <a:p>
            <a:pPr marL="514350" indent="-514350" algn="l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Bad Supplier Indicator</a:t>
            </a:r>
            <a:br>
              <a:rPr lang="en-US" sz="3200" dirty="0">
                <a:latin typeface="Century Gothic" panose="020B0502020202020204" pitchFamily="34" charset="0"/>
              </a:rPr>
            </a:b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BD16C-3BB6-79BC-9A3D-26138B1FA26C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Selected features</a:t>
            </a:r>
          </a:p>
          <a:p>
            <a:pPr algn="l"/>
            <a:endParaRPr lang="en-US" sz="2000" b="1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7C747F-B90A-B53B-E3A0-49302716F154}"/>
              </a:ext>
            </a:extLst>
          </p:cNvPr>
          <p:cNvGrpSpPr/>
          <p:nvPr/>
        </p:nvGrpSpPr>
        <p:grpSpPr>
          <a:xfrm>
            <a:off x="10253098" y="3100254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32366DD2-56D3-AE52-B908-345D22232925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75328D-5F59-8047-CD4F-FCA3453C8797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4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00E9E-9132-A9CC-ED88-F165A725CD71}"/>
              </a:ext>
            </a:extLst>
          </p:cNvPr>
          <p:cNvSpPr txBox="1">
            <a:spLocks/>
          </p:cNvSpPr>
          <p:nvPr/>
        </p:nvSpPr>
        <p:spPr>
          <a:xfrm>
            <a:off x="859429" y="1357742"/>
            <a:ext cx="10662833" cy="74056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This constitutes a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multiclass </a:t>
            </a:r>
            <a:r>
              <a:rPr lang="en-US" sz="2800" dirty="0">
                <a:latin typeface="Century Gothic" panose="020B0502020202020204" pitchFamily="34" charset="0"/>
              </a:rPr>
              <a:t>classification problem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2CC56EF6-E029-7254-88BC-E8807F568D75}"/>
              </a:ext>
            </a:extLst>
          </p:cNvPr>
          <p:cNvSpPr txBox="1">
            <a:spLocks/>
          </p:cNvSpPr>
          <p:nvPr/>
        </p:nvSpPr>
        <p:spPr>
          <a:xfrm>
            <a:off x="859428" y="2395666"/>
            <a:ext cx="10662833" cy="607538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 opted to predict each audit stage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independently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F2F8605C-D7A2-A607-5A9E-5D7701E1F871}"/>
              </a:ext>
            </a:extLst>
          </p:cNvPr>
          <p:cNvSpPr txBox="1">
            <a:spLocks/>
          </p:cNvSpPr>
          <p:nvPr/>
        </p:nvSpPr>
        <p:spPr>
          <a:xfrm>
            <a:off x="859428" y="3392246"/>
            <a:ext cx="9835842" cy="27634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Three algorithms were assessed and compared: </a:t>
            </a:r>
          </a:p>
          <a:p>
            <a:pPr marL="1257263" lvl="1" indent="-514350">
              <a:buFont typeface="+mj-lt"/>
              <a:buAutoNum type="arabicPeriod"/>
            </a:pPr>
            <a:r>
              <a:rPr lang="en-US" sz="3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Random Forest</a:t>
            </a:r>
            <a:endParaRPr lang="en-US" sz="3400" b="1" dirty="0">
              <a:latin typeface="Century Gothic" panose="020B0502020202020204" pitchFamily="34" charset="0"/>
            </a:endParaRPr>
          </a:p>
          <a:p>
            <a:pPr marL="1257263" lvl="1" indent="-514350">
              <a:buFont typeface="+mj-lt"/>
              <a:buAutoNum type="arabicPeriod"/>
            </a:pPr>
            <a:r>
              <a:rPr lang="en-US" sz="3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1257263" lvl="1" indent="-514350">
              <a:buFont typeface="+mj-lt"/>
              <a:buAutoNum type="arabicPeriod"/>
            </a:pPr>
            <a:r>
              <a:rPr lang="en-US" sz="3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Support Vector Classifier 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2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00E9E-9132-A9CC-ED88-F165A725CD71}"/>
              </a:ext>
            </a:extLst>
          </p:cNvPr>
          <p:cNvSpPr txBox="1">
            <a:spLocks/>
          </p:cNvSpPr>
          <p:nvPr/>
        </p:nvSpPr>
        <p:spPr>
          <a:xfrm>
            <a:off x="869054" y="2627296"/>
            <a:ext cx="10662833" cy="939238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Mean accuracy of 5-fold cross-validation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Standard deviation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2B0B7E0-7834-BB63-D308-B4BB4717D6FD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Evaluation metric</a:t>
            </a:r>
          </a:p>
          <a:p>
            <a:pPr algn="l"/>
            <a:endParaRPr lang="en-US" sz="2000" b="1" dirty="0"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43113-5404-2423-CC08-67BC2E857BF1}"/>
              </a:ext>
            </a:extLst>
          </p:cNvPr>
          <p:cNvGrpSpPr/>
          <p:nvPr/>
        </p:nvGrpSpPr>
        <p:grpSpPr>
          <a:xfrm>
            <a:off x="10253098" y="2962719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A04B881-787A-CD2E-F789-F32519030D6E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782902-E601-77A8-816A-8887EF637082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7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9"/>
            <a:ext cx="6795410" cy="80456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Contents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0A34-EA6A-920F-EE0C-509D9EC8E141}"/>
              </a:ext>
            </a:extLst>
          </p:cNvPr>
          <p:cNvSpPr txBox="1"/>
          <p:nvPr/>
        </p:nvSpPr>
        <p:spPr bwMode="auto">
          <a:xfrm>
            <a:off x="563659" y="104992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Introduction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7CE1-034C-4D0C-BCA1-506EC0B04E89}"/>
              </a:ext>
            </a:extLst>
          </p:cNvPr>
          <p:cNvSpPr txBox="1"/>
          <p:nvPr/>
        </p:nvSpPr>
        <p:spPr bwMode="auto">
          <a:xfrm>
            <a:off x="614469" y="2390663"/>
            <a:ext cx="69044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Preprocessing Data and 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AA924-A73A-F1C5-E779-49AA36276BFA}"/>
              </a:ext>
            </a:extLst>
          </p:cNvPr>
          <p:cNvSpPr txBox="1"/>
          <p:nvPr/>
        </p:nvSpPr>
        <p:spPr bwMode="auto">
          <a:xfrm>
            <a:off x="563654" y="1721541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DE8CD-F571-3118-F6DD-5B3227F9D20E}"/>
              </a:ext>
            </a:extLst>
          </p:cNvPr>
          <p:cNvSpPr txBox="1"/>
          <p:nvPr/>
        </p:nvSpPr>
        <p:spPr bwMode="auto">
          <a:xfrm>
            <a:off x="563654" y="3490672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Selection and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259A-2BFE-520E-F57D-3BC683829A72}"/>
              </a:ext>
            </a:extLst>
          </p:cNvPr>
          <p:cNvSpPr txBox="1"/>
          <p:nvPr/>
        </p:nvSpPr>
        <p:spPr bwMode="auto">
          <a:xfrm>
            <a:off x="563653" y="4159794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Business 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BB728-7AFA-588C-FF6E-093AECAA2C06}"/>
              </a:ext>
            </a:extLst>
          </p:cNvPr>
          <p:cNvSpPr txBox="1"/>
          <p:nvPr/>
        </p:nvSpPr>
        <p:spPr bwMode="auto">
          <a:xfrm>
            <a:off x="563653" y="4829305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Model Maintenance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727A-CA86-13AC-A26C-976E434562BE}"/>
              </a:ext>
            </a:extLst>
          </p:cNvPr>
          <p:cNvSpPr txBox="1"/>
          <p:nvPr/>
        </p:nvSpPr>
        <p:spPr bwMode="auto">
          <a:xfrm>
            <a:off x="563653" y="549881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Further development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4BB352F-A9BB-4A02-72F9-34338AEA8FF2}"/>
              </a:ext>
            </a:extLst>
          </p:cNvPr>
          <p:cNvSpPr txBox="1">
            <a:spLocks/>
          </p:cNvSpPr>
          <p:nvPr/>
        </p:nvSpPr>
        <p:spPr>
          <a:xfrm>
            <a:off x="371709" y="1073230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Best model</a:t>
            </a:r>
          </a:p>
          <a:p>
            <a:pPr algn="l"/>
            <a:endParaRPr lang="en-US" sz="2000" b="1" dirty="0"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6FCCD1-67FC-C3F2-B427-AC1CFAA545AE}"/>
              </a:ext>
            </a:extLst>
          </p:cNvPr>
          <p:cNvCxnSpPr>
            <a:cxnSpLocks/>
          </p:cNvCxnSpPr>
          <p:nvPr/>
        </p:nvCxnSpPr>
        <p:spPr>
          <a:xfrm>
            <a:off x="4052717" y="2135404"/>
            <a:ext cx="0" cy="2657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B88F2D-D70D-6308-D463-81D4D7828035}"/>
              </a:ext>
            </a:extLst>
          </p:cNvPr>
          <p:cNvCxnSpPr>
            <a:cxnSpLocks/>
          </p:cNvCxnSpPr>
          <p:nvPr/>
        </p:nvCxnSpPr>
        <p:spPr>
          <a:xfrm>
            <a:off x="8153559" y="2135404"/>
            <a:ext cx="0" cy="2657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2C85DD02-3C86-0B39-22F0-2546B11FAE45}"/>
              </a:ext>
            </a:extLst>
          </p:cNvPr>
          <p:cNvSpPr txBox="1">
            <a:spLocks/>
          </p:cNvSpPr>
          <p:nvPr/>
        </p:nvSpPr>
        <p:spPr>
          <a:xfrm>
            <a:off x="1791653" y="2021505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T1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5FBCB094-B317-A55A-E87D-FE6FC3D3155B}"/>
              </a:ext>
            </a:extLst>
          </p:cNvPr>
          <p:cNvSpPr txBox="1">
            <a:spLocks/>
          </p:cNvSpPr>
          <p:nvPr/>
        </p:nvSpPr>
        <p:spPr>
          <a:xfrm>
            <a:off x="5831535" y="2021505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T2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898BCB84-EB27-16DA-5970-6493FB6384A3}"/>
              </a:ext>
            </a:extLst>
          </p:cNvPr>
          <p:cNvSpPr txBox="1">
            <a:spLocks/>
          </p:cNvSpPr>
          <p:nvPr/>
        </p:nvSpPr>
        <p:spPr>
          <a:xfrm>
            <a:off x="9932376" y="2021505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T3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5BD21B6C-83B9-07E1-7B8A-6A362856E17B}"/>
              </a:ext>
            </a:extLst>
          </p:cNvPr>
          <p:cNvSpPr txBox="1">
            <a:spLocks/>
          </p:cNvSpPr>
          <p:nvPr/>
        </p:nvSpPr>
        <p:spPr>
          <a:xfrm>
            <a:off x="321747" y="3021136"/>
            <a:ext cx="3987726" cy="325453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Random Forest</a:t>
            </a:r>
          </a:p>
          <a:p>
            <a:pPr algn="l"/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Mean Accuracy: 0.9890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B77DD96A-E22B-9BF2-6CD3-1DF6000BE4E2}"/>
              </a:ext>
            </a:extLst>
          </p:cNvPr>
          <p:cNvSpPr txBox="1">
            <a:spLocks/>
          </p:cNvSpPr>
          <p:nvPr/>
        </p:nvSpPr>
        <p:spPr>
          <a:xfrm>
            <a:off x="4309473" y="3017044"/>
            <a:ext cx="3987726" cy="2527108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Random Forest</a:t>
            </a:r>
          </a:p>
          <a:p>
            <a:pPr algn="l"/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Mean Accuracy: 0.9647</a:t>
            </a:r>
          </a:p>
          <a:p>
            <a:pPr algn="l"/>
            <a:endParaRPr lang="en-US" sz="28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29C39733-93D2-BFC8-A964-E61F6CC48B9C}"/>
              </a:ext>
            </a:extLst>
          </p:cNvPr>
          <p:cNvSpPr txBox="1">
            <a:spLocks/>
          </p:cNvSpPr>
          <p:nvPr/>
        </p:nvSpPr>
        <p:spPr>
          <a:xfrm>
            <a:off x="8410314" y="3017043"/>
            <a:ext cx="3987726" cy="252710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Logistic Regression</a:t>
            </a:r>
          </a:p>
          <a:p>
            <a:pPr algn="l"/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Mean Accuracy: 0.9280</a:t>
            </a:r>
          </a:p>
          <a:p>
            <a:pPr algn="l"/>
            <a:endParaRPr lang="en-US" sz="28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20D8CE8-3571-DD3D-7508-45B2FA3A086F}"/>
              </a:ext>
            </a:extLst>
          </p:cNvPr>
          <p:cNvSpPr/>
          <p:nvPr/>
        </p:nvSpPr>
        <p:spPr>
          <a:xfrm rot="5400000">
            <a:off x="4084046" y="1397637"/>
            <a:ext cx="307216" cy="7831814"/>
          </a:xfrm>
          <a:prstGeom prst="rightBrace">
            <a:avLst>
              <a:gd name="adj1" fmla="val 2264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2B4CC88-4CDF-A7F2-B5BD-3652FE6ED0A1}"/>
              </a:ext>
            </a:extLst>
          </p:cNvPr>
          <p:cNvSpPr/>
          <p:nvPr/>
        </p:nvSpPr>
        <p:spPr>
          <a:xfrm rot="5400000">
            <a:off x="9858297" y="3455198"/>
            <a:ext cx="307216" cy="3716693"/>
          </a:xfrm>
          <a:prstGeom prst="rightBrace">
            <a:avLst>
              <a:gd name="adj1" fmla="val 2264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6858FF1-57A3-C69B-C040-05D90B09D126}"/>
              </a:ext>
            </a:extLst>
          </p:cNvPr>
          <p:cNvSpPr txBox="1">
            <a:spLocks/>
          </p:cNvSpPr>
          <p:nvPr/>
        </p:nvSpPr>
        <p:spPr>
          <a:xfrm>
            <a:off x="2784211" y="5518638"/>
            <a:ext cx="3987726" cy="325453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entury Gothic" panose="020B0502020202020204" pitchFamily="34" charset="0"/>
              </a:rPr>
              <a:t>Number of estimators, maximum depth, minimum samples per split and leaf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A0870B2F-36A2-2A5D-FE74-021567D9290A}"/>
              </a:ext>
            </a:extLst>
          </p:cNvPr>
          <p:cNvSpPr txBox="1">
            <a:spLocks/>
          </p:cNvSpPr>
          <p:nvPr/>
        </p:nvSpPr>
        <p:spPr>
          <a:xfrm>
            <a:off x="8974672" y="5467153"/>
            <a:ext cx="3987726" cy="325453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entury Gothic" panose="020B0502020202020204" pitchFamily="34" charset="0"/>
              </a:rPr>
              <a:t>C and penalization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05E016-B56C-C93C-035B-6DEDCF18D0B5}"/>
              </a:ext>
            </a:extLst>
          </p:cNvPr>
          <p:cNvGrpSpPr/>
          <p:nvPr/>
        </p:nvGrpSpPr>
        <p:grpSpPr>
          <a:xfrm>
            <a:off x="5831535" y="5367427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67AC116-76A3-97DD-6374-7F5E9B6EE8DA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2342A7-1A66-EA46-E0FF-8202D14FC0EF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1E51-7E0C-61A5-9C88-DC00D6049741}"/>
              </a:ext>
            </a:extLst>
          </p:cNvPr>
          <p:cNvSpPr txBox="1">
            <a:spLocks/>
          </p:cNvSpPr>
          <p:nvPr/>
        </p:nvSpPr>
        <p:spPr>
          <a:xfrm>
            <a:off x="351677" y="1078686"/>
            <a:ext cx="8165899" cy="94827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Hyperparameter tuning </a:t>
            </a:r>
          </a:p>
          <a:p>
            <a:pPr algn="l"/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  <p:bldP spid="20" grpId="0"/>
      <p:bldP spid="23" grpId="0" animBg="1"/>
      <p:bldP spid="24" grpId="0" animBg="1"/>
      <p:bldP spid="25" grpId="0"/>
      <p:bldP spid="2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4BB352F-A9BB-4A02-72F9-34338AEA8FF2}"/>
              </a:ext>
            </a:extLst>
          </p:cNvPr>
          <p:cNvSpPr txBox="1">
            <a:spLocks/>
          </p:cNvSpPr>
          <p:nvPr/>
        </p:nvSpPr>
        <p:spPr>
          <a:xfrm>
            <a:off x="371709" y="1073231"/>
            <a:ext cx="2852753" cy="58477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Century Gothic" panose="020B0502020202020204" pitchFamily="34" charset="0"/>
              </a:rPr>
              <a:t>Audit results</a:t>
            </a:r>
          </a:p>
          <a:p>
            <a:pPr algn="l"/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5A4AC-464F-A9C6-468B-24A71B5015D7}"/>
              </a:ext>
            </a:extLst>
          </p:cNvPr>
          <p:cNvSpPr txBox="1"/>
          <p:nvPr/>
        </p:nvSpPr>
        <p:spPr>
          <a:xfrm>
            <a:off x="900681" y="3230691"/>
            <a:ext cx="11839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T1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0157-0BB7-BC89-1EA6-7AA52D687C01}"/>
              </a:ext>
            </a:extLst>
          </p:cNvPr>
          <p:cNvSpPr txBox="1"/>
          <p:nvPr/>
        </p:nvSpPr>
        <p:spPr>
          <a:xfrm>
            <a:off x="2514036" y="3230746"/>
            <a:ext cx="11839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T2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07BD0-F13A-6591-2D49-813F9A587C30}"/>
              </a:ext>
            </a:extLst>
          </p:cNvPr>
          <p:cNvSpPr txBox="1"/>
          <p:nvPr/>
        </p:nvSpPr>
        <p:spPr>
          <a:xfrm>
            <a:off x="4127391" y="3230691"/>
            <a:ext cx="11839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T3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8541A-DF4F-0238-BB8F-FFAFD9E7570E}"/>
              </a:ext>
            </a:extLst>
          </p:cNvPr>
          <p:cNvSpPr txBox="1"/>
          <p:nvPr/>
        </p:nvSpPr>
        <p:spPr>
          <a:xfrm>
            <a:off x="1577822" y="4444826"/>
            <a:ext cx="30837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Latest stage with a different qualification to ‘non-audited’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32BB41-5969-7B80-C94B-74959749807E}"/>
              </a:ext>
            </a:extLst>
          </p:cNvPr>
          <p:cNvSpPr txBox="1"/>
          <p:nvPr/>
        </p:nvSpPr>
        <p:spPr>
          <a:xfrm>
            <a:off x="2367093" y="5669042"/>
            <a:ext cx="15244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Audit result prediction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D1CEDF-3508-7619-951D-4A94C058AB71}"/>
              </a:ext>
            </a:extLst>
          </p:cNvPr>
          <p:cNvSpPr txBox="1"/>
          <p:nvPr/>
        </p:nvSpPr>
        <p:spPr>
          <a:xfrm>
            <a:off x="821631" y="2120785"/>
            <a:ext cx="13420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T1 Random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83FD2-E6FC-757D-835A-EC03BA298B28}"/>
              </a:ext>
            </a:extLst>
          </p:cNvPr>
          <p:cNvSpPr txBox="1"/>
          <p:nvPr/>
        </p:nvSpPr>
        <p:spPr>
          <a:xfrm>
            <a:off x="2433962" y="2120784"/>
            <a:ext cx="13420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T2 Random Forest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C8C87-7CDA-B2C6-848D-56520E285F34}"/>
              </a:ext>
            </a:extLst>
          </p:cNvPr>
          <p:cNvSpPr txBox="1"/>
          <p:nvPr/>
        </p:nvSpPr>
        <p:spPr>
          <a:xfrm>
            <a:off x="4048341" y="2120783"/>
            <a:ext cx="13420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T1 Logistic Regression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6E17CB-3C11-B89F-DF24-C59E857694DD}"/>
              </a:ext>
            </a:extLst>
          </p:cNvPr>
          <p:cNvCxnSpPr>
            <a:stCxn id="26" idx="2"/>
            <a:endCxn id="3" idx="0"/>
          </p:cNvCxnSpPr>
          <p:nvPr/>
        </p:nvCxnSpPr>
        <p:spPr>
          <a:xfrm>
            <a:off x="1492634" y="2705560"/>
            <a:ext cx="1" cy="525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B68B7-C89E-2F7A-7F20-5A3B2D1B5566}"/>
              </a:ext>
            </a:extLst>
          </p:cNvPr>
          <p:cNvCxnSpPr>
            <a:cxnSpLocks/>
            <a:stCxn id="30" idx="2"/>
            <a:endCxn id="13" idx="0"/>
          </p:cNvCxnSpPr>
          <p:nvPr/>
        </p:nvCxnSpPr>
        <p:spPr>
          <a:xfrm>
            <a:off x="3104965" y="2705559"/>
            <a:ext cx="1025" cy="52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7F03BC-B032-7094-74E7-B5090A412FF3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>
            <a:off x="4719344" y="2705558"/>
            <a:ext cx="1" cy="525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31E893-ED81-1BA9-C30D-CDD59E94AFA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492635" y="3815466"/>
            <a:ext cx="1627074" cy="62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9AE32F-82AB-DC59-6170-A22FD0166AA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119709" y="3815466"/>
            <a:ext cx="1599636" cy="629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4CAD54-EF96-6882-2CE5-B83807944A8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105990" y="3815521"/>
            <a:ext cx="13719" cy="629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59B1EE-94D2-DD7D-D4CD-E14F648727B7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3119709" y="5275823"/>
            <a:ext cx="9625" cy="39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D1583370-0CD5-D86C-E665-36A88129DB2D}"/>
              </a:ext>
            </a:extLst>
          </p:cNvPr>
          <p:cNvSpPr txBox="1">
            <a:spLocks/>
          </p:cNvSpPr>
          <p:nvPr/>
        </p:nvSpPr>
        <p:spPr>
          <a:xfrm>
            <a:off x="5903251" y="1603949"/>
            <a:ext cx="5777725" cy="4065093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Simple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heuristic</a:t>
            </a:r>
            <a:r>
              <a:rPr lang="en-US" sz="2800" dirty="0">
                <a:latin typeface="Century Gothic" panose="020B0502020202020204" pitchFamily="34" charset="0"/>
              </a:rPr>
              <a:t> for deriving Audit Result</a:t>
            </a:r>
          </a:p>
          <a:p>
            <a:pPr algn="l"/>
            <a:endParaRPr lang="en-US" sz="28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Achieved accuracy of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0.5985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</a:rPr>
              <a:t>Individual models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maintained</a:t>
            </a:r>
            <a:r>
              <a:rPr lang="en-US" sz="2800" dirty="0">
                <a:latin typeface="Century Gothic" panose="020B0502020202020204" pitchFamily="34" charset="0"/>
              </a:rPr>
              <a:t> high predictive capabilities (&gt; 0.92)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D6E096-745C-B9FB-B6F7-3875F2DDA7DB}"/>
              </a:ext>
            </a:extLst>
          </p:cNvPr>
          <p:cNvGrpSpPr/>
          <p:nvPr/>
        </p:nvGrpSpPr>
        <p:grpSpPr>
          <a:xfrm>
            <a:off x="11445903" y="1603949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310DB4EA-38BC-2EAD-3B8F-1EA9B39A0CAF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0D9647-6733-E93E-110E-E6D80C3AD450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18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Business Recommendations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678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6FB2BFE-D1C1-E167-C8ED-DC12F1387C36}"/>
              </a:ext>
            </a:extLst>
          </p:cNvPr>
          <p:cNvSpPr txBox="1">
            <a:spLocks/>
          </p:cNvSpPr>
          <p:nvPr/>
        </p:nvSpPr>
        <p:spPr>
          <a:xfrm>
            <a:off x="1908531" y="1924802"/>
            <a:ext cx="10543647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Non-competitive results but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promising methodology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63.29% of non-red results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Further analysis on results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4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Model Maintenance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A5A2EE-124A-9A5B-75F0-45819B565A40}"/>
              </a:ext>
            </a:extLst>
          </p:cNvPr>
          <p:cNvSpPr txBox="1">
            <a:spLocks/>
          </p:cNvSpPr>
          <p:nvPr/>
        </p:nvSpPr>
        <p:spPr>
          <a:xfrm>
            <a:off x="1908531" y="2163027"/>
            <a:ext cx="8374938" cy="315640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Documentation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Modularity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Validation cycle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0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Further Development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8613B-F81E-3C6C-C53C-EAF13BFF860B}"/>
              </a:ext>
            </a:extLst>
          </p:cNvPr>
          <p:cNvSpPr txBox="1">
            <a:spLocks/>
          </p:cNvSpPr>
          <p:nvPr/>
        </p:nvSpPr>
        <p:spPr>
          <a:xfrm>
            <a:off x="1908531" y="1405971"/>
            <a:ext cx="8374938" cy="4909919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Additional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data exploration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Supplier Clustering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Missing data </a:t>
            </a:r>
            <a:r>
              <a:rPr lang="en-US" sz="3200" dirty="0">
                <a:latin typeface="Century Gothic" panose="020B0502020202020204" pitchFamily="34" charset="0"/>
              </a:rPr>
              <a:t>handling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Engineer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 additional features </a:t>
            </a:r>
          </a:p>
          <a:p>
            <a:pPr marL="1314413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Audit as a </a:t>
            </a:r>
            <a:r>
              <a:rPr lang="en-US" sz="20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sequential process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3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8613B-F81E-3C6C-C53C-EAF13BFF860B}"/>
              </a:ext>
            </a:extLst>
          </p:cNvPr>
          <p:cNvSpPr txBox="1">
            <a:spLocks/>
          </p:cNvSpPr>
          <p:nvPr/>
        </p:nvSpPr>
        <p:spPr>
          <a:xfrm>
            <a:off x="1908531" y="2565523"/>
            <a:ext cx="8374938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Thank You!</a:t>
            </a:r>
            <a:endParaRPr lang="en-US" sz="138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3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Extra Slides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8613B-F81E-3C6C-C53C-EAF13BFF860B}"/>
              </a:ext>
            </a:extLst>
          </p:cNvPr>
          <p:cNvSpPr txBox="1">
            <a:spLocks/>
          </p:cNvSpPr>
          <p:nvPr/>
        </p:nvSpPr>
        <p:spPr>
          <a:xfrm>
            <a:off x="1908531" y="1405972"/>
            <a:ext cx="8374938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Additional 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data exploration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Missing data </a:t>
            </a:r>
            <a:r>
              <a:rPr lang="en-US" sz="3200" dirty="0">
                <a:latin typeface="Century Gothic" panose="020B0502020202020204" pitchFamily="34" charset="0"/>
              </a:rPr>
              <a:t>handling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Supplier Clustering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Engineer</a:t>
            </a: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 additional features </a:t>
            </a:r>
          </a:p>
          <a:p>
            <a:pPr marL="1314413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Audit as a </a:t>
            </a:r>
            <a:r>
              <a:rPr lang="en-US" sz="20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sequential process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Introduction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1536695" y="3062880"/>
            <a:ext cx="2284534" cy="739100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5B71399-16D9-704F-FD98-9CBC24B80DC8}"/>
              </a:ext>
            </a:extLst>
          </p:cNvPr>
          <p:cNvSpPr txBox="1">
            <a:spLocks/>
          </p:cNvSpPr>
          <p:nvPr/>
        </p:nvSpPr>
        <p:spPr>
          <a:xfrm>
            <a:off x="4470551" y="1924802"/>
            <a:ext cx="7296726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Require effective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Impact on manufacturing schedule, costs and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service level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DC9F1F-7822-B7B5-FE47-51873C4BD399}"/>
              </a:ext>
            </a:extLst>
          </p:cNvPr>
          <p:cNvSpPr txBox="1">
            <a:spLocks/>
          </p:cNvSpPr>
          <p:nvPr/>
        </p:nvSpPr>
        <p:spPr>
          <a:xfrm>
            <a:off x="4731988" y="5158938"/>
            <a:ext cx="7296726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Century Gothic" panose="020B0502020202020204" pitchFamily="34" charset="0"/>
              </a:rPr>
              <a:t>Audits ensure </a:t>
            </a:r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reliability!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374E1E-47A9-521E-D85B-17229B573B55}"/>
              </a:ext>
            </a:extLst>
          </p:cNvPr>
          <p:cNvGrpSpPr/>
          <p:nvPr/>
        </p:nvGrpSpPr>
        <p:grpSpPr>
          <a:xfrm>
            <a:off x="2705642" y="1547368"/>
            <a:ext cx="1419097" cy="1285284"/>
            <a:chOff x="2705642" y="1547368"/>
            <a:chExt cx="1419097" cy="1285284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995F2199-5EE0-F885-72BC-566C53552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8EE786-CCFE-CBE6-D728-8E82CC768349}"/>
                </a:ext>
              </a:extLst>
            </p:cNvPr>
            <p:cNvGrpSpPr/>
            <p:nvPr/>
          </p:nvGrpSpPr>
          <p:grpSpPr>
            <a:xfrm>
              <a:off x="3192661" y="198081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CAEA15-29EE-8138-65F2-A652591B66CE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28BCAF-7CEC-B816-E35E-AC5424D6757D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1B8C9F-0CCE-CD0A-633A-392E7D5A5E1C}"/>
              </a:ext>
            </a:extLst>
          </p:cNvPr>
          <p:cNvGrpSpPr/>
          <p:nvPr/>
        </p:nvGrpSpPr>
        <p:grpSpPr>
          <a:xfrm>
            <a:off x="5498084" y="1073604"/>
            <a:ext cx="1423414" cy="1286165"/>
            <a:chOff x="5498084" y="1073604"/>
            <a:chExt cx="1423414" cy="1286165"/>
          </a:xfrm>
        </p:grpSpPr>
        <p:pic>
          <p:nvPicPr>
            <p:cNvPr id="16" name="Picture 15" descr="Supplier Icons - Free SVG &amp; PNG Supplier Images - Noun Project">
              <a:extLst>
                <a:ext uri="{FF2B5EF4-FFF2-40B4-BE49-F238E27FC236}">
                  <a16:creationId xmlns:a16="http://schemas.microsoft.com/office/drawing/2014/main" id="{1A22487A-C23F-B848-5082-123CCB2C8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1366A7-C48A-EAAB-C598-5AB189E2A6BB}"/>
                </a:ext>
              </a:extLst>
            </p:cNvPr>
            <p:cNvGrpSpPr/>
            <p:nvPr/>
          </p:nvGrpSpPr>
          <p:grpSpPr>
            <a:xfrm>
              <a:off x="5989420" y="1507935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B0CFD0-72B0-3E5F-6612-6A489A920DFF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C7D7C7-03DD-6119-9F44-F9053ACA0BAD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6A0D9A-0A5E-9A61-15B1-B6999B29AA46}"/>
              </a:ext>
            </a:extLst>
          </p:cNvPr>
          <p:cNvGrpSpPr/>
          <p:nvPr/>
        </p:nvGrpSpPr>
        <p:grpSpPr>
          <a:xfrm>
            <a:off x="8476332" y="2145284"/>
            <a:ext cx="1420279" cy="1283716"/>
            <a:chOff x="8476332" y="2145284"/>
            <a:chExt cx="1420279" cy="1283716"/>
          </a:xfrm>
        </p:grpSpPr>
        <p:pic>
          <p:nvPicPr>
            <p:cNvPr id="21" name="Picture 20" descr="Supplier Icons - Free SVG &amp; PNG Supplier Images - Noun Project">
              <a:extLst>
                <a:ext uri="{FF2B5EF4-FFF2-40B4-BE49-F238E27FC236}">
                  <a16:creationId xmlns:a16="http://schemas.microsoft.com/office/drawing/2014/main" id="{4A5F4B96-E362-467B-04DA-ADC94E99A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DE0780-4BF2-A2EA-D2AF-5AFDB4A1A575}"/>
                </a:ext>
              </a:extLst>
            </p:cNvPr>
            <p:cNvGrpSpPr/>
            <p:nvPr/>
          </p:nvGrpSpPr>
          <p:grpSpPr>
            <a:xfrm>
              <a:off x="8964533" y="2577166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E00DE6-60B3-BCA4-D21F-CB9537D35036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FBCEAD3-8D2F-15B0-39B3-FA3AB914A0CB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348B86-2A1B-00E1-2B2C-CCA38F1ACE32}"/>
              </a:ext>
            </a:extLst>
          </p:cNvPr>
          <p:cNvGrpSpPr/>
          <p:nvPr/>
        </p:nvGrpSpPr>
        <p:grpSpPr>
          <a:xfrm>
            <a:off x="7051085" y="4553867"/>
            <a:ext cx="1415308" cy="1275855"/>
            <a:chOff x="7051085" y="4553867"/>
            <a:chExt cx="1415308" cy="1275855"/>
          </a:xfrm>
        </p:grpSpPr>
        <p:pic>
          <p:nvPicPr>
            <p:cNvPr id="26" name="Picture 25" descr="Supplier Icons - Free SVG &amp; PNG Supplier Images - Noun Project">
              <a:extLst>
                <a:ext uri="{FF2B5EF4-FFF2-40B4-BE49-F238E27FC236}">
                  <a16:creationId xmlns:a16="http://schemas.microsoft.com/office/drawing/2014/main" id="{594A76E8-3D64-2A74-FC07-46ADDDD43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FABC96-59CF-4C2D-388B-CAC51CB5C2B5}"/>
                </a:ext>
              </a:extLst>
            </p:cNvPr>
            <p:cNvGrpSpPr/>
            <p:nvPr/>
          </p:nvGrpSpPr>
          <p:grpSpPr>
            <a:xfrm>
              <a:off x="7534315" y="497788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25B853-384B-0161-B2E3-1A486C5C9F63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AE4FF7-18DE-46A1-53A5-69C0B373C92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53A7A0-CA19-EA03-709D-8105948949A5}"/>
              </a:ext>
            </a:extLst>
          </p:cNvPr>
          <p:cNvGrpSpPr/>
          <p:nvPr/>
        </p:nvGrpSpPr>
        <p:grpSpPr>
          <a:xfrm>
            <a:off x="3171498" y="4114801"/>
            <a:ext cx="1419280" cy="1290900"/>
            <a:chOff x="3171498" y="4114801"/>
            <a:chExt cx="1419280" cy="1290900"/>
          </a:xfrm>
        </p:grpSpPr>
        <p:pic>
          <p:nvPicPr>
            <p:cNvPr id="31" name="Picture 30" descr="Supplier Icons - Free SVG &amp; PNG Supplier Images - Noun Project">
              <a:extLst>
                <a:ext uri="{FF2B5EF4-FFF2-40B4-BE49-F238E27FC236}">
                  <a16:creationId xmlns:a16="http://schemas.microsoft.com/office/drawing/2014/main" id="{0BB68042-926C-6695-0C33-4B5D18F07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4184B6-98E1-B67C-D2C3-4028138BB7EB}"/>
                </a:ext>
              </a:extLst>
            </p:cNvPr>
            <p:cNvGrpSpPr/>
            <p:nvPr/>
          </p:nvGrpSpPr>
          <p:grpSpPr>
            <a:xfrm>
              <a:off x="3658700" y="4553867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0CA2A55-108A-9351-8C7B-67A0DC1CDFE7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381AC4-D137-E44B-0AE0-E33ACE504905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1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25794 0.030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5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" grpId="0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Introduction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E0EECDA9-460E-6155-8A7B-9599648AC8A0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Derivatives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18E411-2746-18EB-8014-61DFAD5B68F6}"/>
              </a:ext>
            </a:extLst>
          </p:cNvPr>
          <p:cNvGrpSpPr/>
          <p:nvPr/>
        </p:nvGrpSpPr>
        <p:grpSpPr>
          <a:xfrm>
            <a:off x="2705642" y="1547368"/>
            <a:ext cx="1195832" cy="1195832"/>
            <a:chOff x="2705642" y="1547368"/>
            <a:chExt cx="1195832" cy="1195832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3903F1-EDC4-F313-20A0-F2F8587879D7}"/>
                </a:ext>
              </a:extLst>
            </p:cNvPr>
            <p:cNvGrpSpPr/>
            <p:nvPr/>
          </p:nvGrpSpPr>
          <p:grpSpPr>
            <a:xfrm>
              <a:off x="3205716" y="2433339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4E64DF7A-B2F3-E503-D2B6-94054E0CB0F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047837B-5A90-EE9A-CF62-EF870FC3973A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015E612-B4EC-C03B-F4EA-5DF24857A2A9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1B6BF10D-46DE-CE1D-41D7-1FC2ABB5D73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C36DB546-41C2-B62C-B568-DFCC09C6E86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E8FF6915-2408-B756-D52D-63F4F61A0AD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5BC3B39-FA70-D29A-7052-161A32ECC44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14E6E89-2FD1-1CD5-A6AE-3D8B8246310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7701234-D4C6-9A5B-CF8F-319CB570172A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A49167C9-6917-1382-F754-9B8ACE30425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DB313A-E66D-15A2-23DC-15544903CA5C}"/>
                </a:ext>
              </a:extLst>
            </p:cNvPr>
            <p:cNvGrpSpPr/>
            <p:nvPr/>
          </p:nvGrpSpPr>
          <p:grpSpPr>
            <a:xfrm>
              <a:off x="3541704" y="2433946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D907E54-15B1-AC25-A3E9-59343FF5E4B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9660664E-E9D2-7996-9851-95C7624A6F5D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F1CEA425-2409-C961-9572-9998DD3985C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58CCE1E8-D3A8-E97D-C0C7-62899A7ADBA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CCFFB4A-17E0-9EDF-35DA-6DA6E5278F6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C001A190-E319-16FD-18F0-34A3303AE45A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51D68E0A-A9E4-429F-8216-35D2C7D4DEC1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1986344A-D6CA-19C7-E1E9-2F314184F60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39094DA8-E7FB-67E8-A97C-C3E18878546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826D2AA5-908D-3E99-5D36-9DFC4302303F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BF82A6-F4AC-2928-BF15-E2658778C815}"/>
                </a:ext>
              </a:extLst>
            </p:cNvPr>
            <p:cNvGrpSpPr/>
            <p:nvPr/>
          </p:nvGrpSpPr>
          <p:grpSpPr>
            <a:xfrm>
              <a:off x="3371988" y="2143263"/>
              <a:ext cx="322927" cy="251779"/>
              <a:chOff x="3205716" y="2433339"/>
              <a:chExt cx="322927" cy="251779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B67BCE59-7725-DBD8-73BC-3804B0C9486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F93B8F8B-2375-6B7B-5BD3-B450134B46B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FE2625-82F8-32DF-11B5-887ED009F94E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88B36BCD-313F-2885-51E6-08B287B418F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7E4BC3E2-270E-DA39-EB7D-8009E257744C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7FD37717-010E-8436-A69B-73F5EA4085EF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E9B43042-6C36-05BA-FEE4-822BE085814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949DC5A4-D0E5-6CFC-CA3F-D9B5878B38C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384C0EBC-7F3A-8BC0-95C5-908873D7C23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65A785B0-8447-DC4C-819B-E64C0404201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B45396D-0129-280D-09FB-49465C2E7AF6}"/>
              </a:ext>
            </a:extLst>
          </p:cNvPr>
          <p:cNvGrpSpPr/>
          <p:nvPr/>
        </p:nvGrpSpPr>
        <p:grpSpPr>
          <a:xfrm>
            <a:off x="5498084" y="1073604"/>
            <a:ext cx="1195832" cy="1195832"/>
            <a:chOff x="5498084" y="1073604"/>
            <a:chExt cx="1195832" cy="1195832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3946C5-B83D-A1AE-B25F-F1431B3791AE}"/>
                </a:ext>
              </a:extLst>
            </p:cNvPr>
            <p:cNvGrpSpPr/>
            <p:nvPr/>
          </p:nvGrpSpPr>
          <p:grpSpPr>
            <a:xfrm>
              <a:off x="5999105" y="195898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CE498030-8A1B-3357-7D77-06AD7D7A4222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DA7F24A8-016B-EEE6-B761-EB878BFD07F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9E0D80A-BBAB-FC4E-7DBF-A58388994DB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6B98BD37-E3A2-A44B-6FCE-6611CE95FC9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1878B481-D31B-73E6-B5FE-9043B9E7CE2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A613B1AE-5030-553A-8748-B705E28A12C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A9137C3A-EABF-4044-723D-D2444FE1E91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AC5A3C79-324E-2163-BEEA-D911CAB75B24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6893938F-26EF-902E-D122-6EAC39C1948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2F15CDE9-3447-6B82-2501-94FAE81AE033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2BF141-5015-D367-1546-CDCB635EA235}"/>
                </a:ext>
              </a:extLst>
            </p:cNvPr>
            <p:cNvGrpSpPr/>
            <p:nvPr/>
          </p:nvGrpSpPr>
          <p:grpSpPr>
            <a:xfrm>
              <a:off x="6334985" y="1960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659A1C49-BED7-4B78-2E6A-EFA1C7AA1D67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6415EB1-F832-CB7B-95BD-32A1E4B20ED7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C01AAB6-3F70-AD89-5AA0-60CA1ED7B51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AF094415-6DE7-E297-75EA-F57701B1BEA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4EC77081-DAF7-D64B-0F0B-A0B51A5B5CF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96A85A4-B130-46B8-1047-196B24352F96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D9C0076-0DCD-51DE-ABD7-542A5EE5D56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15FD01D9-A97B-ACDC-8A48-C89F2C05095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75565EBF-3878-1DF0-CE8A-A16A98F799D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554FEE85-D1B3-9A8A-A6AD-EA830B58E875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FE12E39-DE6F-8031-A38B-383DEAC71178}"/>
                </a:ext>
              </a:extLst>
            </p:cNvPr>
            <p:cNvGrpSpPr/>
            <p:nvPr/>
          </p:nvGrpSpPr>
          <p:grpSpPr>
            <a:xfrm>
              <a:off x="6165269" y="1665972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C1FE061A-0E1D-10B7-983C-D324D2F90A8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EE9E3314-2F7D-12E5-7B52-605C6ECF538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7F5F9939-AA9D-D669-E3CB-7900C06AA9D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83C4209-122A-4CF1-8706-F88768B431A4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529F65C9-A158-47AC-4BA6-CAAB636A348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7195D6DB-4965-766E-C8EB-1151F36393D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D2BBC539-F4E0-357A-A45F-7E0FA0E12086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0646204D-8B7C-0924-56F1-B38D2DB813F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3E86ED7D-C47F-EFC6-29F9-D6F2A13B9BBD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F9F4B44A-38C1-FC4D-1DD0-B3CBA4B47C8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78FC96D-9D23-FA12-EED8-0F22C1CB699B}"/>
              </a:ext>
            </a:extLst>
          </p:cNvPr>
          <p:cNvGrpSpPr/>
          <p:nvPr/>
        </p:nvGrpSpPr>
        <p:grpSpPr>
          <a:xfrm>
            <a:off x="8476332" y="2145284"/>
            <a:ext cx="1195832" cy="1195832"/>
            <a:chOff x="8476332" y="2145284"/>
            <a:chExt cx="1195832" cy="1195832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55B7DF0-1429-37FC-F800-2B34ADFEE276}"/>
                </a:ext>
              </a:extLst>
            </p:cNvPr>
            <p:cNvGrpSpPr/>
            <p:nvPr/>
          </p:nvGrpSpPr>
          <p:grpSpPr>
            <a:xfrm>
              <a:off x="9141685" y="2740025"/>
              <a:ext cx="322927" cy="251779"/>
              <a:chOff x="3205716" y="2433339"/>
              <a:chExt cx="322927" cy="251779"/>
            </a:xfrm>
          </p:grpSpPr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05ADC1E9-0351-D316-22A1-8E06258D32D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8178E8A4-FFEE-3F36-E338-77ED086FC868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44194BB1-032D-3031-9155-0161C337633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E8C185CF-3353-518F-CF01-579A73582932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49D4B686-7B0B-2F22-63FB-67D0B4D405D2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A7D063A9-977B-3D8A-CB82-72AEDA1FD99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82170FA7-9C9C-ED27-BDED-976B10183C9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4A5C2DA9-76CE-CB42-8272-C0B3D92A4FE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9AB281A-AAA7-58CA-E0D0-A3EC14DDBFF6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DD4D7087-2D0E-D9DA-1D15-C3AD4FE81988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3D3FBD-D2F9-FB6C-B504-E369EFE664D8}"/>
                </a:ext>
              </a:extLst>
            </p:cNvPr>
            <p:cNvGrpSpPr/>
            <p:nvPr/>
          </p:nvGrpSpPr>
          <p:grpSpPr>
            <a:xfrm>
              <a:off x="9310881" y="3030903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B366E520-FB51-B0E7-3799-BE0C7C8228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7F296FD6-C6F1-551A-281C-32451D6E7AD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6FA853BE-8A17-C7C2-EF34-9E08365CFF00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iangle 117">
                <a:extLst>
                  <a:ext uri="{FF2B5EF4-FFF2-40B4-BE49-F238E27FC236}">
                    <a16:creationId xmlns:a16="http://schemas.microsoft.com/office/drawing/2014/main" id="{551ED758-7072-1FAD-F353-B5007782034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22683D3F-A5A7-7601-BA0A-32A6496547A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>
                <a:extLst>
                  <a:ext uri="{FF2B5EF4-FFF2-40B4-BE49-F238E27FC236}">
                    <a16:creationId xmlns:a16="http://schemas.microsoft.com/office/drawing/2014/main" id="{03D06F86-9D67-E72B-8864-338768190E61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CDEBB33A-A370-4E29-7D44-BCFB6B2702D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9A478F6C-4978-8F09-FA53-1048F8AF2C7E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265B57C8-0F34-C807-FE00-D9EDB05F93A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A278015C-CBDD-2307-9B09-608A1D9D3CE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7A053E3-684A-5FB8-561C-8894487AFEE6}"/>
                </a:ext>
              </a:extLst>
            </p:cNvPr>
            <p:cNvGrpSpPr/>
            <p:nvPr/>
          </p:nvGrpSpPr>
          <p:grpSpPr>
            <a:xfrm>
              <a:off x="8975683" y="3033083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F34A620F-1B44-6453-EF63-FB9C835D69F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4988DE69-5142-FEBC-8013-03ABDC7A3CF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D49E4F22-FE3A-5A0F-DE7B-BFA9898B26A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06558F2-E42F-32AA-982B-92C5FC2737B7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3BCF3817-6998-91F0-AB79-9BF80F7EAFB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2293261E-B89D-C26E-3D87-9BB8F50F14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iangle 131">
                <a:extLst>
                  <a:ext uri="{FF2B5EF4-FFF2-40B4-BE49-F238E27FC236}">
                    <a16:creationId xmlns:a16="http://schemas.microsoft.com/office/drawing/2014/main" id="{214DC603-C6E1-E9CA-4E87-F22CA68D315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E2448FA2-7568-DBCD-C570-7C90008B0BE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iangle 133">
                <a:extLst>
                  <a:ext uri="{FF2B5EF4-FFF2-40B4-BE49-F238E27FC236}">
                    <a16:creationId xmlns:a16="http://schemas.microsoft.com/office/drawing/2014/main" id="{1480068D-E6E1-B558-93A8-F1E4664F1001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6D9559A1-4708-72A4-149A-B12B9303C631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3877AF7-9455-4B31-28B2-A71073256837}"/>
              </a:ext>
            </a:extLst>
          </p:cNvPr>
          <p:cNvGrpSpPr/>
          <p:nvPr/>
        </p:nvGrpSpPr>
        <p:grpSpPr>
          <a:xfrm>
            <a:off x="7051085" y="4553867"/>
            <a:ext cx="1195832" cy="1195832"/>
            <a:chOff x="7051085" y="4553867"/>
            <a:chExt cx="1195832" cy="1195832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8CE12-FE80-4D00-3F09-1859EC29C3FD}"/>
                </a:ext>
              </a:extLst>
            </p:cNvPr>
            <p:cNvGrpSpPr/>
            <p:nvPr/>
          </p:nvGrpSpPr>
          <p:grpSpPr>
            <a:xfrm>
              <a:off x="7719348" y="5148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DE2B23F8-66F0-2BE5-76A4-0D7454FE5103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iangle 137">
                <a:extLst>
                  <a:ext uri="{FF2B5EF4-FFF2-40B4-BE49-F238E27FC236}">
                    <a16:creationId xmlns:a16="http://schemas.microsoft.com/office/drawing/2014/main" id="{02E04B23-5892-717F-4434-9C31C631974F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8FB087E5-90C6-6D9A-AEB5-72F1B3022A9B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23B16348-6150-D630-FD67-8C2DD79769BD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223894F1-8480-0665-0DF3-08350F1F776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iangle 141">
                <a:extLst>
                  <a:ext uri="{FF2B5EF4-FFF2-40B4-BE49-F238E27FC236}">
                    <a16:creationId xmlns:a16="http://schemas.microsoft.com/office/drawing/2014/main" id="{CF436965-D800-A177-CF76-37099E14A5B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CFC8006B-5FBD-92A9-EB44-EB4A434C323B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iangle 143">
                <a:extLst>
                  <a:ext uri="{FF2B5EF4-FFF2-40B4-BE49-F238E27FC236}">
                    <a16:creationId xmlns:a16="http://schemas.microsoft.com/office/drawing/2014/main" id="{E255263D-203A-7DF4-CA31-6BEE1BF5437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4B4CAC29-40F8-143D-701C-0D8131B67BE8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85CE0CFD-B1DB-5528-6118-64C832357B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A879BEF-B755-EB5B-88F4-4AE4E64F741A}"/>
                </a:ext>
              </a:extLst>
            </p:cNvPr>
            <p:cNvGrpSpPr/>
            <p:nvPr/>
          </p:nvGrpSpPr>
          <p:grpSpPr>
            <a:xfrm>
              <a:off x="7888544" y="543993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3F209EB3-577A-6603-24C2-9A4D956977B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AE517FEA-9F58-226B-EAF4-5769747387A5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1CE6DBA-2A40-8562-40EC-F33D8AE33FF2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C0C01FD4-2DB5-F0CD-D290-3655DD6A536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iangle 151">
                <a:extLst>
                  <a:ext uri="{FF2B5EF4-FFF2-40B4-BE49-F238E27FC236}">
                    <a16:creationId xmlns:a16="http://schemas.microsoft.com/office/drawing/2014/main" id="{B0210E3A-E6A6-8FBF-0AE8-27F2B822C165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012BA54-1BFA-DF1C-1DC7-FC9162F6873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iangle 153">
                <a:extLst>
                  <a:ext uri="{FF2B5EF4-FFF2-40B4-BE49-F238E27FC236}">
                    <a16:creationId xmlns:a16="http://schemas.microsoft.com/office/drawing/2014/main" id="{B929BA0D-DC95-B027-89C5-E8C2B609DE4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7EC71D20-DF49-C4AE-77FE-8EFF609AC98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>
                <a:extLst>
                  <a:ext uri="{FF2B5EF4-FFF2-40B4-BE49-F238E27FC236}">
                    <a16:creationId xmlns:a16="http://schemas.microsoft.com/office/drawing/2014/main" id="{9BE0252D-63C9-146F-18DB-4C097B8BED5E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CC5FACEF-71B3-2630-3B84-CCD4CB667D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3B183C4-1962-5BC4-DD13-F0DEA2C8A814}"/>
                </a:ext>
              </a:extLst>
            </p:cNvPr>
            <p:cNvGrpSpPr/>
            <p:nvPr/>
          </p:nvGrpSpPr>
          <p:grpSpPr>
            <a:xfrm>
              <a:off x="7548975" y="5440095"/>
              <a:ext cx="322927" cy="251779"/>
              <a:chOff x="3205716" y="2433339"/>
              <a:chExt cx="322927" cy="251779"/>
            </a:xfrm>
          </p:grpSpPr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E8A886EA-8B88-1F94-D11E-EC5CCF51CF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iangle 159">
                <a:extLst>
                  <a:ext uri="{FF2B5EF4-FFF2-40B4-BE49-F238E27FC236}">
                    <a16:creationId xmlns:a16="http://schemas.microsoft.com/office/drawing/2014/main" id="{C20C7568-942D-7BD1-AC11-A295A2FC747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1F00D7-EB50-082B-A310-4D259711863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BF99E10-4AED-CFBD-904B-A277ACC7EAB9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riangle 162">
                <a:extLst>
                  <a:ext uri="{FF2B5EF4-FFF2-40B4-BE49-F238E27FC236}">
                    <a16:creationId xmlns:a16="http://schemas.microsoft.com/office/drawing/2014/main" id="{DD7AFF8C-1EA8-1A26-FC33-B671C58A540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DAFCB2EA-9BE4-A5E6-1C00-B9147D07C75B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iangle 164">
                <a:extLst>
                  <a:ext uri="{FF2B5EF4-FFF2-40B4-BE49-F238E27FC236}">
                    <a16:creationId xmlns:a16="http://schemas.microsoft.com/office/drawing/2014/main" id="{4BD2474A-1C28-69F2-2B6F-9833C1D451C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iangle 165">
                <a:extLst>
                  <a:ext uri="{FF2B5EF4-FFF2-40B4-BE49-F238E27FC236}">
                    <a16:creationId xmlns:a16="http://schemas.microsoft.com/office/drawing/2014/main" id="{9A16F6FE-F128-42E7-9C89-A425A76B7EFF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riangle 166">
                <a:extLst>
                  <a:ext uri="{FF2B5EF4-FFF2-40B4-BE49-F238E27FC236}">
                    <a16:creationId xmlns:a16="http://schemas.microsoft.com/office/drawing/2014/main" id="{89284948-CF63-8611-BC72-243301B3AFF0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5F325A25-C228-9170-3A08-65604E403F2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7A4EE02-D6BE-532E-A2FB-527079A5BF69}"/>
              </a:ext>
            </a:extLst>
          </p:cNvPr>
          <p:cNvGrpSpPr/>
          <p:nvPr/>
        </p:nvGrpSpPr>
        <p:grpSpPr>
          <a:xfrm>
            <a:off x="3171498" y="4114801"/>
            <a:ext cx="1195832" cy="1195832"/>
            <a:chOff x="3171498" y="4114801"/>
            <a:chExt cx="1195832" cy="1195832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0E903A8-3688-542D-BB6F-0F786F5AF797}"/>
                </a:ext>
              </a:extLst>
            </p:cNvPr>
            <p:cNvGrpSpPr/>
            <p:nvPr/>
          </p:nvGrpSpPr>
          <p:grpSpPr>
            <a:xfrm>
              <a:off x="3670758" y="5001554"/>
              <a:ext cx="322927" cy="251779"/>
              <a:chOff x="3205716" y="2433339"/>
              <a:chExt cx="322927" cy="251779"/>
            </a:xfrm>
          </p:grpSpPr>
          <p:sp>
            <p:nvSpPr>
              <p:cNvPr id="170" name="Triangle 169">
                <a:extLst>
                  <a:ext uri="{FF2B5EF4-FFF2-40B4-BE49-F238E27FC236}">
                    <a16:creationId xmlns:a16="http://schemas.microsoft.com/office/drawing/2014/main" id="{DFA0EE9C-45FC-A0D4-C559-BE21D9D27EEF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riangle 170">
                <a:extLst>
                  <a:ext uri="{FF2B5EF4-FFF2-40B4-BE49-F238E27FC236}">
                    <a16:creationId xmlns:a16="http://schemas.microsoft.com/office/drawing/2014/main" id="{BCE9E157-9BE6-3E18-03A9-1F171EF5D7F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EED9B7C5-283A-3FF5-C082-6B7D154F1A7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riangle 172">
                <a:extLst>
                  <a:ext uri="{FF2B5EF4-FFF2-40B4-BE49-F238E27FC236}">
                    <a16:creationId xmlns:a16="http://schemas.microsoft.com/office/drawing/2014/main" id="{74DEF91C-953F-C9A0-F32C-ECE58907664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riangle 173">
                <a:extLst>
                  <a:ext uri="{FF2B5EF4-FFF2-40B4-BE49-F238E27FC236}">
                    <a16:creationId xmlns:a16="http://schemas.microsoft.com/office/drawing/2014/main" id="{9C3F3C1F-7F31-5F1D-5E8A-7A1628CB7CE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riangle 174">
                <a:extLst>
                  <a:ext uri="{FF2B5EF4-FFF2-40B4-BE49-F238E27FC236}">
                    <a16:creationId xmlns:a16="http://schemas.microsoft.com/office/drawing/2014/main" id="{CF3D0C8C-5075-7630-9483-5CDF4E5A07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riangle 175">
                <a:extLst>
                  <a:ext uri="{FF2B5EF4-FFF2-40B4-BE49-F238E27FC236}">
                    <a16:creationId xmlns:a16="http://schemas.microsoft.com/office/drawing/2014/main" id="{CD21EDD3-6641-E239-6743-7F61CED688B2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EA217A27-38A8-C3A0-676E-B61F6758AD7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A0E84684-C5DB-911D-7DE4-9453D3E1A41F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riangle 178">
                <a:extLst>
                  <a:ext uri="{FF2B5EF4-FFF2-40B4-BE49-F238E27FC236}">
                    <a16:creationId xmlns:a16="http://schemas.microsoft.com/office/drawing/2014/main" id="{E87B377C-F3E6-5871-5A60-B351BB89B976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1363FD7-B40F-DA21-CC26-561E707D74F0}"/>
                </a:ext>
              </a:extLst>
            </p:cNvPr>
            <p:cNvGrpSpPr/>
            <p:nvPr/>
          </p:nvGrpSpPr>
          <p:grpSpPr>
            <a:xfrm>
              <a:off x="4006547" y="5003007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1" name="Triangle 180">
                <a:extLst>
                  <a:ext uri="{FF2B5EF4-FFF2-40B4-BE49-F238E27FC236}">
                    <a16:creationId xmlns:a16="http://schemas.microsoft.com/office/drawing/2014/main" id="{55EC38A4-CB87-A91D-318E-15DB3EBA035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iangle 181">
                <a:extLst>
                  <a:ext uri="{FF2B5EF4-FFF2-40B4-BE49-F238E27FC236}">
                    <a16:creationId xmlns:a16="http://schemas.microsoft.com/office/drawing/2014/main" id="{3107672E-048A-41AC-E37B-C237A7428BE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riangle 182">
                <a:extLst>
                  <a:ext uri="{FF2B5EF4-FFF2-40B4-BE49-F238E27FC236}">
                    <a16:creationId xmlns:a16="http://schemas.microsoft.com/office/drawing/2014/main" id="{24D7C21B-A5FC-9039-1642-6B18657F2F6C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riangle 183">
                <a:extLst>
                  <a:ext uri="{FF2B5EF4-FFF2-40B4-BE49-F238E27FC236}">
                    <a16:creationId xmlns:a16="http://schemas.microsoft.com/office/drawing/2014/main" id="{C66D1E82-03D3-8017-072E-11A243EE805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iangle 184">
                <a:extLst>
                  <a:ext uri="{FF2B5EF4-FFF2-40B4-BE49-F238E27FC236}">
                    <a16:creationId xmlns:a16="http://schemas.microsoft.com/office/drawing/2014/main" id="{90714A61-53D0-D3F3-A4C4-7E8C89D87DE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D3FB8F90-8863-3F30-91A9-08DBEE1C70C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D303C31-E39C-247B-2F26-B9EAE9D67EC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riangle 187">
                <a:extLst>
                  <a:ext uri="{FF2B5EF4-FFF2-40B4-BE49-F238E27FC236}">
                    <a16:creationId xmlns:a16="http://schemas.microsoft.com/office/drawing/2014/main" id="{8B848A8A-D1FD-7A65-B4B1-FE9304F5AA3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>
                <a:extLst>
                  <a:ext uri="{FF2B5EF4-FFF2-40B4-BE49-F238E27FC236}">
                    <a16:creationId xmlns:a16="http://schemas.microsoft.com/office/drawing/2014/main" id="{EE57B6C8-21C9-FC55-7ECC-6110E26218B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>
                <a:extLst>
                  <a:ext uri="{FF2B5EF4-FFF2-40B4-BE49-F238E27FC236}">
                    <a16:creationId xmlns:a16="http://schemas.microsoft.com/office/drawing/2014/main" id="{B493D9F0-548C-EFED-A224-CD605B353BC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81FD4F5-3D38-BACD-C9B3-9315FECFBAB7}"/>
                </a:ext>
              </a:extLst>
            </p:cNvPr>
            <p:cNvGrpSpPr/>
            <p:nvPr/>
          </p:nvGrpSpPr>
          <p:grpSpPr>
            <a:xfrm>
              <a:off x="3837547" y="4706656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92" name="Triangle 191">
                <a:extLst>
                  <a:ext uri="{FF2B5EF4-FFF2-40B4-BE49-F238E27FC236}">
                    <a16:creationId xmlns:a16="http://schemas.microsoft.com/office/drawing/2014/main" id="{4C9F8860-7F5A-62AE-9D53-3C8961B5BE2A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92">
                <a:extLst>
                  <a:ext uri="{FF2B5EF4-FFF2-40B4-BE49-F238E27FC236}">
                    <a16:creationId xmlns:a16="http://schemas.microsoft.com/office/drawing/2014/main" id="{2A21604F-D18B-294F-C3E0-2BE7144A1B9B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CB6B862B-0B93-DF08-7F78-9E3FEB63F295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80C8CDB6-BBCF-01C4-69CA-575C71E6B133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5B40FA27-8661-616A-7A83-575A15A8179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iangle 196">
                <a:extLst>
                  <a:ext uri="{FF2B5EF4-FFF2-40B4-BE49-F238E27FC236}">
                    <a16:creationId xmlns:a16="http://schemas.microsoft.com/office/drawing/2014/main" id="{19B480F1-D07F-501A-E6D0-278B4BABBCA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riangle 197">
                <a:extLst>
                  <a:ext uri="{FF2B5EF4-FFF2-40B4-BE49-F238E27FC236}">
                    <a16:creationId xmlns:a16="http://schemas.microsoft.com/office/drawing/2014/main" id="{0D9ED8AD-9B5F-30B2-C060-2C785BA39394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>
                <a:extLst>
                  <a:ext uri="{FF2B5EF4-FFF2-40B4-BE49-F238E27FC236}">
                    <a16:creationId xmlns:a16="http://schemas.microsoft.com/office/drawing/2014/main" id="{F277CCFD-F7DC-CEF5-3E4D-B372528CCC61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riangle 199">
                <a:extLst>
                  <a:ext uri="{FF2B5EF4-FFF2-40B4-BE49-F238E27FC236}">
                    <a16:creationId xmlns:a16="http://schemas.microsoft.com/office/drawing/2014/main" id="{80519C20-1594-7BCC-30C7-EEA70BB2C28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riangle 200">
                <a:extLst>
                  <a:ext uri="{FF2B5EF4-FFF2-40B4-BE49-F238E27FC236}">
                    <a16:creationId xmlns:a16="http://schemas.microsoft.com/office/drawing/2014/main" id="{BE918FF3-DAEA-CB7B-6758-CB3F887186A9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2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13138 -0.34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-17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Introduction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3258F5-71EE-D22E-E1E7-58D1FA9C6642}"/>
              </a:ext>
            </a:extLst>
          </p:cNvPr>
          <p:cNvGrpSpPr/>
          <p:nvPr/>
        </p:nvGrpSpPr>
        <p:grpSpPr>
          <a:xfrm>
            <a:off x="1576042" y="1755069"/>
            <a:ext cx="1819133" cy="1195832"/>
            <a:chOff x="1575273" y="2831084"/>
            <a:chExt cx="1819133" cy="119583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7A4EE02-D6BE-532E-A2FB-527079A5BF69}"/>
                </a:ext>
              </a:extLst>
            </p:cNvPr>
            <p:cNvGrpSpPr/>
            <p:nvPr/>
          </p:nvGrpSpPr>
          <p:grpSpPr>
            <a:xfrm>
              <a:off x="1575273" y="2831084"/>
              <a:ext cx="1195832" cy="1195832"/>
              <a:chOff x="3171498" y="4114801"/>
              <a:chExt cx="1195832" cy="1195832"/>
            </a:xfrm>
          </p:grpSpPr>
          <p:pic>
            <p:nvPicPr>
              <p:cNvPr id="9" name="Picture 8" descr="Supplier Icons - Free SVG &amp; PNG Supplier Images - Noun Project">
                <a:extLst>
                  <a:ext uri="{FF2B5EF4-FFF2-40B4-BE49-F238E27FC236}">
                    <a16:creationId xmlns:a16="http://schemas.microsoft.com/office/drawing/2014/main" id="{7BA0D530-AFAA-A5A2-EE2B-B6253F839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1498" y="4114801"/>
                <a:ext cx="1195832" cy="119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0E903A8-3688-542D-BB6F-0F786F5AF797}"/>
                  </a:ext>
                </a:extLst>
              </p:cNvPr>
              <p:cNvGrpSpPr/>
              <p:nvPr/>
            </p:nvGrpSpPr>
            <p:grpSpPr>
              <a:xfrm>
                <a:off x="3670758" y="5001554"/>
                <a:ext cx="322927" cy="251779"/>
                <a:chOff x="3205716" y="2433339"/>
                <a:chExt cx="322927" cy="251779"/>
              </a:xfrm>
            </p:grpSpPr>
            <p:sp>
              <p:nvSpPr>
                <p:cNvPr id="170" name="Triangle 169">
                  <a:extLst>
                    <a:ext uri="{FF2B5EF4-FFF2-40B4-BE49-F238E27FC236}">
                      <a16:creationId xmlns:a16="http://schemas.microsoft.com/office/drawing/2014/main" id="{DFA0EE9C-45FC-A0D4-C559-BE21D9D27EEF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riangle 170">
                  <a:extLst>
                    <a:ext uri="{FF2B5EF4-FFF2-40B4-BE49-F238E27FC236}">
                      <a16:creationId xmlns:a16="http://schemas.microsoft.com/office/drawing/2014/main" id="{BCE9E157-9BE6-3E18-03A9-1F171EF5D7FE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iangle 171">
                  <a:extLst>
                    <a:ext uri="{FF2B5EF4-FFF2-40B4-BE49-F238E27FC236}">
                      <a16:creationId xmlns:a16="http://schemas.microsoft.com/office/drawing/2014/main" id="{EED9B7C5-283A-3FF5-C082-6B7D154F1A74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iangle 172">
                  <a:extLst>
                    <a:ext uri="{FF2B5EF4-FFF2-40B4-BE49-F238E27FC236}">
                      <a16:creationId xmlns:a16="http://schemas.microsoft.com/office/drawing/2014/main" id="{74DEF91C-953F-C9A0-F32C-ECE58907664B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riangle 173">
                  <a:extLst>
                    <a:ext uri="{FF2B5EF4-FFF2-40B4-BE49-F238E27FC236}">
                      <a16:creationId xmlns:a16="http://schemas.microsoft.com/office/drawing/2014/main" id="{9C3F3C1F-7F31-5F1D-5E8A-7A1628CB7CE8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iangle 174">
                  <a:extLst>
                    <a:ext uri="{FF2B5EF4-FFF2-40B4-BE49-F238E27FC236}">
                      <a16:creationId xmlns:a16="http://schemas.microsoft.com/office/drawing/2014/main" id="{CF3D0C8C-5075-7630-9483-5CDF4E5A073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>
                  <a:extLst>
                    <a:ext uri="{FF2B5EF4-FFF2-40B4-BE49-F238E27FC236}">
                      <a16:creationId xmlns:a16="http://schemas.microsoft.com/office/drawing/2014/main" id="{CD21EDD3-6641-E239-6743-7F61CED688B2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>
                  <a:extLst>
                    <a:ext uri="{FF2B5EF4-FFF2-40B4-BE49-F238E27FC236}">
                      <a16:creationId xmlns:a16="http://schemas.microsoft.com/office/drawing/2014/main" id="{EA217A27-38A8-C3A0-676E-B61F6758AD73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>
                  <a:extLst>
                    <a:ext uri="{FF2B5EF4-FFF2-40B4-BE49-F238E27FC236}">
                      <a16:creationId xmlns:a16="http://schemas.microsoft.com/office/drawing/2014/main" id="{A0E84684-C5DB-911D-7DE4-9453D3E1A41F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iangle 178">
                  <a:extLst>
                    <a:ext uri="{FF2B5EF4-FFF2-40B4-BE49-F238E27FC236}">
                      <a16:creationId xmlns:a16="http://schemas.microsoft.com/office/drawing/2014/main" id="{E87B377C-F3E6-5871-5A60-B351BB89B976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1363FD7-B40F-DA21-CC26-561E707D74F0}"/>
                  </a:ext>
                </a:extLst>
              </p:cNvPr>
              <p:cNvGrpSpPr/>
              <p:nvPr/>
            </p:nvGrpSpPr>
            <p:grpSpPr>
              <a:xfrm>
                <a:off x="4006547" y="5003007"/>
                <a:ext cx="322927" cy="251779"/>
                <a:chOff x="3205716" y="2433339"/>
                <a:chExt cx="322927" cy="251779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81" name="Triangle 180">
                  <a:extLst>
                    <a:ext uri="{FF2B5EF4-FFF2-40B4-BE49-F238E27FC236}">
                      <a16:creationId xmlns:a16="http://schemas.microsoft.com/office/drawing/2014/main" id="{55EC38A4-CB87-A91D-318E-15DB3EBA0359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Triangle 181">
                  <a:extLst>
                    <a:ext uri="{FF2B5EF4-FFF2-40B4-BE49-F238E27FC236}">
                      <a16:creationId xmlns:a16="http://schemas.microsoft.com/office/drawing/2014/main" id="{3107672E-048A-41AC-E37B-C237A7428BE4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Triangle 182">
                  <a:extLst>
                    <a:ext uri="{FF2B5EF4-FFF2-40B4-BE49-F238E27FC236}">
                      <a16:creationId xmlns:a16="http://schemas.microsoft.com/office/drawing/2014/main" id="{24D7C21B-A5FC-9039-1642-6B18657F2F6C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iangle 183">
                  <a:extLst>
                    <a:ext uri="{FF2B5EF4-FFF2-40B4-BE49-F238E27FC236}">
                      <a16:creationId xmlns:a16="http://schemas.microsoft.com/office/drawing/2014/main" id="{C66D1E82-03D3-8017-072E-11A243EE805F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iangle 184">
                  <a:extLst>
                    <a:ext uri="{FF2B5EF4-FFF2-40B4-BE49-F238E27FC236}">
                      <a16:creationId xmlns:a16="http://schemas.microsoft.com/office/drawing/2014/main" id="{90714A61-53D0-D3F3-A4C4-7E8C89D87DE3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iangle 185">
                  <a:extLst>
                    <a:ext uri="{FF2B5EF4-FFF2-40B4-BE49-F238E27FC236}">
                      <a16:creationId xmlns:a16="http://schemas.microsoft.com/office/drawing/2014/main" id="{D3FB8F90-8863-3F30-91A9-08DBEE1C70C7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iangle 186">
                  <a:extLst>
                    <a:ext uri="{FF2B5EF4-FFF2-40B4-BE49-F238E27FC236}">
                      <a16:creationId xmlns:a16="http://schemas.microsoft.com/office/drawing/2014/main" id="{0D303C31-E39C-247B-2F26-B9EAE9D67EC3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iangle 187">
                  <a:extLst>
                    <a:ext uri="{FF2B5EF4-FFF2-40B4-BE49-F238E27FC236}">
                      <a16:creationId xmlns:a16="http://schemas.microsoft.com/office/drawing/2014/main" id="{8B848A8A-D1FD-7A65-B4B1-FE9304F5AA38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Triangle 188">
                  <a:extLst>
                    <a:ext uri="{FF2B5EF4-FFF2-40B4-BE49-F238E27FC236}">
                      <a16:creationId xmlns:a16="http://schemas.microsoft.com/office/drawing/2014/main" id="{EE57B6C8-21C9-FC55-7ECC-6110E26218B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riangle 189">
                  <a:extLst>
                    <a:ext uri="{FF2B5EF4-FFF2-40B4-BE49-F238E27FC236}">
                      <a16:creationId xmlns:a16="http://schemas.microsoft.com/office/drawing/2014/main" id="{B493D9F0-548C-EFED-A224-CD605B353BCA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81FD4F5-3D38-BACD-C9B3-9315FECFBAB7}"/>
                  </a:ext>
                </a:extLst>
              </p:cNvPr>
              <p:cNvGrpSpPr/>
              <p:nvPr/>
            </p:nvGrpSpPr>
            <p:grpSpPr>
              <a:xfrm>
                <a:off x="3837547" y="4706656"/>
                <a:ext cx="322927" cy="251779"/>
                <a:chOff x="3205716" y="2433339"/>
                <a:chExt cx="322927" cy="251779"/>
              </a:xfrm>
              <a:solidFill>
                <a:schemeClr val="tx1"/>
              </a:solidFill>
            </p:grpSpPr>
            <p:sp>
              <p:nvSpPr>
                <p:cNvPr id="192" name="Triangle 191">
                  <a:extLst>
                    <a:ext uri="{FF2B5EF4-FFF2-40B4-BE49-F238E27FC236}">
                      <a16:creationId xmlns:a16="http://schemas.microsoft.com/office/drawing/2014/main" id="{4C9F8860-7F5A-62AE-9D53-3C8961B5BE2A}"/>
                    </a:ext>
                  </a:extLst>
                </p:cNvPr>
                <p:cNvSpPr/>
                <p:nvPr/>
              </p:nvSpPr>
              <p:spPr>
                <a:xfrm rot="19394558">
                  <a:off x="3219892" y="2433339"/>
                  <a:ext cx="115411" cy="134486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iangle 192">
                  <a:extLst>
                    <a:ext uri="{FF2B5EF4-FFF2-40B4-BE49-F238E27FC236}">
                      <a16:creationId xmlns:a16="http://schemas.microsoft.com/office/drawing/2014/main" id="{2A21604F-D18B-294F-C3E0-2BE7144A1B9B}"/>
                    </a:ext>
                  </a:extLst>
                </p:cNvPr>
                <p:cNvSpPr/>
                <p:nvPr/>
              </p:nvSpPr>
              <p:spPr>
                <a:xfrm rot="16562490">
                  <a:off x="3245583" y="254942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CB6B862B-0B93-DF08-7F78-9E3FEB63F295}"/>
                    </a:ext>
                  </a:extLst>
                </p:cNvPr>
                <p:cNvSpPr/>
                <p:nvPr/>
              </p:nvSpPr>
              <p:spPr>
                <a:xfrm rot="20157012">
                  <a:off x="3205716" y="2461185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Triangle 194">
                  <a:extLst>
                    <a:ext uri="{FF2B5EF4-FFF2-40B4-BE49-F238E27FC236}">
                      <a16:creationId xmlns:a16="http://schemas.microsoft.com/office/drawing/2014/main" id="{80C8CDB6-BBCF-01C4-69CA-575C71E6B133}"/>
                    </a:ext>
                  </a:extLst>
                </p:cNvPr>
                <p:cNvSpPr/>
                <p:nvPr/>
              </p:nvSpPr>
              <p:spPr>
                <a:xfrm rot="16200000">
                  <a:off x="3389311" y="2446455"/>
                  <a:ext cx="144195" cy="134468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iangle 195">
                  <a:extLst>
                    <a:ext uri="{FF2B5EF4-FFF2-40B4-BE49-F238E27FC236}">
                      <a16:creationId xmlns:a16="http://schemas.microsoft.com/office/drawing/2014/main" id="{5B40FA27-8661-616A-7A83-575A15A81796}"/>
                    </a:ext>
                  </a:extLst>
                </p:cNvPr>
                <p:cNvSpPr/>
                <p:nvPr/>
              </p:nvSpPr>
              <p:spPr>
                <a:xfrm rot="16562490">
                  <a:off x="3293614" y="2505083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iangle 196">
                  <a:extLst>
                    <a:ext uri="{FF2B5EF4-FFF2-40B4-BE49-F238E27FC236}">
                      <a16:creationId xmlns:a16="http://schemas.microsoft.com/office/drawing/2014/main" id="{19B480F1-D07F-501A-E6D0-278B4BABBCA3}"/>
                    </a:ext>
                  </a:extLst>
                </p:cNvPr>
                <p:cNvSpPr/>
                <p:nvPr/>
              </p:nvSpPr>
              <p:spPr>
                <a:xfrm rot="12923016">
                  <a:off x="3394960" y="254994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riangle 197">
                  <a:extLst>
                    <a:ext uri="{FF2B5EF4-FFF2-40B4-BE49-F238E27FC236}">
                      <a16:creationId xmlns:a16="http://schemas.microsoft.com/office/drawing/2014/main" id="{0D9ED8AD-9B5F-30B2-C060-2C785BA39394}"/>
                    </a:ext>
                  </a:extLst>
                </p:cNvPr>
                <p:cNvSpPr/>
                <p:nvPr/>
              </p:nvSpPr>
              <p:spPr>
                <a:xfrm rot="12923016">
                  <a:off x="3354420" y="2536848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iangle 198">
                  <a:extLst>
                    <a:ext uri="{FF2B5EF4-FFF2-40B4-BE49-F238E27FC236}">
                      <a16:creationId xmlns:a16="http://schemas.microsoft.com/office/drawing/2014/main" id="{F277CCFD-F7DC-CEF5-3E4D-B372528CCC61}"/>
                    </a:ext>
                  </a:extLst>
                </p:cNvPr>
                <p:cNvSpPr/>
                <p:nvPr/>
              </p:nvSpPr>
              <p:spPr>
                <a:xfrm rot="9023454">
                  <a:off x="3284132" y="257021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iangle 199">
                  <a:extLst>
                    <a:ext uri="{FF2B5EF4-FFF2-40B4-BE49-F238E27FC236}">
                      <a16:creationId xmlns:a16="http://schemas.microsoft.com/office/drawing/2014/main" id="{80519C20-1594-7BCC-30C7-EEA70BB2C283}"/>
                    </a:ext>
                  </a:extLst>
                </p:cNvPr>
                <p:cNvSpPr/>
                <p:nvPr/>
              </p:nvSpPr>
              <p:spPr>
                <a:xfrm rot="12949562">
                  <a:off x="3364137" y="2566417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riangle 200">
                  <a:extLst>
                    <a:ext uri="{FF2B5EF4-FFF2-40B4-BE49-F238E27FC236}">
                      <a16:creationId xmlns:a16="http://schemas.microsoft.com/office/drawing/2014/main" id="{BE918FF3-DAEA-CB7B-6758-CB3F887186A9}"/>
                    </a:ext>
                  </a:extLst>
                </p:cNvPr>
                <p:cNvSpPr/>
                <p:nvPr/>
              </p:nvSpPr>
              <p:spPr>
                <a:xfrm rot="2220566">
                  <a:off x="3309322" y="2539996"/>
                  <a:ext cx="108758" cy="114902"/>
                </a:xfrm>
                <a:prstGeom prst="triangl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637A0F7-E6BE-B3CF-6FCB-A71773EE3ABB}"/>
                </a:ext>
              </a:extLst>
            </p:cNvPr>
            <p:cNvSpPr/>
            <p:nvPr/>
          </p:nvSpPr>
          <p:spPr>
            <a:xfrm>
              <a:off x="2432726" y="3193732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F65D22-D4E5-1FEE-B8F8-287D4BEF8ABE}"/>
                </a:ext>
              </a:extLst>
            </p:cNvPr>
            <p:cNvSpPr/>
            <p:nvPr/>
          </p:nvSpPr>
          <p:spPr>
            <a:xfrm rot="18079191">
              <a:off x="2300416" y="2922637"/>
              <a:ext cx="961680" cy="82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8AFCFDA-1B56-3256-172A-BCCF7842637B}"/>
                </a:ext>
              </a:extLst>
            </p:cNvPr>
            <p:cNvSpPr/>
            <p:nvPr/>
          </p:nvSpPr>
          <p:spPr>
            <a:xfrm rot="19536329">
              <a:off x="2235356" y="3304450"/>
              <a:ext cx="293881" cy="224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DDF26E3-178B-954C-38C0-7659C0938B60}"/>
                </a:ext>
              </a:extLst>
            </p:cNvPr>
            <p:cNvSpPr/>
            <p:nvPr/>
          </p:nvSpPr>
          <p:spPr>
            <a:xfrm>
              <a:off x="2149134" y="3467556"/>
              <a:ext cx="302019" cy="110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8D414BCA-FDBD-C867-ACD6-86F39C267029}"/>
              </a:ext>
            </a:extLst>
          </p:cNvPr>
          <p:cNvSpPr txBox="1">
            <a:spLocks/>
          </p:cNvSpPr>
          <p:nvPr/>
        </p:nvSpPr>
        <p:spPr>
          <a:xfrm>
            <a:off x="3474096" y="4214886"/>
            <a:ext cx="77852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T1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89" name="Marcador de texto 2">
            <a:extLst>
              <a:ext uri="{FF2B5EF4-FFF2-40B4-BE49-F238E27FC236}">
                <a16:creationId xmlns:a16="http://schemas.microsoft.com/office/drawing/2014/main" id="{9E16D571-E495-BD32-E03F-1E833130D183}"/>
              </a:ext>
            </a:extLst>
          </p:cNvPr>
          <p:cNvSpPr txBox="1">
            <a:spLocks/>
          </p:cNvSpPr>
          <p:nvPr/>
        </p:nvSpPr>
        <p:spPr>
          <a:xfrm>
            <a:off x="3474096" y="2950901"/>
            <a:ext cx="650553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T2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0" name="Marcador de texto 2">
            <a:extLst>
              <a:ext uri="{FF2B5EF4-FFF2-40B4-BE49-F238E27FC236}">
                <a16:creationId xmlns:a16="http://schemas.microsoft.com/office/drawing/2014/main" id="{9F93E387-FC8A-A044-E2AF-4F935DD74AE8}"/>
              </a:ext>
            </a:extLst>
          </p:cNvPr>
          <p:cNvSpPr txBox="1">
            <a:spLocks/>
          </p:cNvSpPr>
          <p:nvPr/>
        </p:nvSpPr>
        <p:spPr>
          <a:xfrm>
            <a:off x="3474096" y="1686462"/>
            <a:ext cx="778532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T3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6622C3-CFC6-FA02-8C6F-FEB6D328EAEE}"/>
              </a:ext>
            </a:extLst>
          </p:cNvPr>
          <p:cNvCxnSpPr>
            <a:cxnSpLocks/>
          </p:cNvCxnSpPr>
          <p:nvPr/>
        </p:nvCxnSpPr>
        <p:spPr>
          <a:xfrm flipV="1">
            <a:off x="4443663" y="1042737"/>
            <a:ext cx="0" cy="4363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56C85A-49F0-D0B2-BC3D-ED46D978B884}"/>
              </a:ext>
            </a:extLst>
          </p:cNvPr>
          <p:cNvCxnSpPr>
            <a:cxnSpLocks/>
          </p:cNvCxnSpPr>
          <p:nvPr/>
        </p:nvCxnSpPr>
        <p:spPr>
          <a:xfrm>
            <a:off x="4443663" y="5406189"/>
            <a:ext cx="6448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/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B8BEE80-430C-7E3A-863D-6F80886C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67" y="5586751"/>
                <a:ext cx="280526" cy="430887"/>
              </a:xfrm>
              <a:prstGeom prst="rect">
                <a:avLst/>
              </a:prstGeom>
              <a:blipFill>
                <a:blip r:embed="rId4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/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51DC55-2973-98D9-A5AE-D3852905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2" y="5586751"/>
                <a:ext cx="280526" cy="430887"/>
              </a:xfrm>
              <a:prstGeom prst="rect">
                <a:avLst/>
              </a:prstGeom>
              <a:blipFill>
                <a:blip r:embed="rId5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/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4EF197C-622D-C8FD-28AA-912B6F23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346" y="5586751"/>
                <a:ext cx="280526" cy="430887"/>
              </a:xfrm>
              <a:prstGeom prst="rect">
                <a:avLst/>
              </a:prstGeom>
              <a:blipFill>
                <a:blip r:embed="rId6"/>
                <a:stretch>
                  <a:fillRect l="-26087" r="-3043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/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A8DBBB7-F50C-DE22-B704-C96881A5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808" y="5586751"/>
                <a:ext cx="280526" cy="430887"/>
              </a:xfrm>
              <a:prstGeom prst="rect">
                <a:avLst/>
              </a:prstGeom>
              <a:blipFill>
                <a:blip r:embed="rId7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/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FF01EC-AE6B-93AD-7F4E-ECDAE86A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270" y="5586751"/>
                <a:ext cx="280526" cy="430887"/>
              </a:xfrm>
              <a:prstGeom prst="rect">
                <a:avLst/>
              </a:prstGeom>
              <a:blipFill>
                <a:blip r:embed="rId8"/>
                <a:stretch>
                  <a:fillRect l="-30435" r="-3043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/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B382CB2-FDE6-FF0F-8FCF-011969C1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31" y="5396093"/>
                <a:ext cx="164982" cy="307777"/>
              </a:xfrm>
              <a:prstGeom prst="rect">
                <a:avLst/>
              </a:prstGeom>
              <a:blipFill>
                <a:blip r:embed="rId9"/>
                <a:stretch>
                  <a:fillRect l="-26667" r="-20000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 210">
            <a:extLst>
              <a:ext uri="{FF2B5EF4-FFF2-40B4-BE49-F238E27FC236}">
                <a16:creationId xmlns:a16="http://schemas.microsoft.com/office/drawing/2014/main" id="{38FD18DF-E588-D05A-A4F5-C329D98D8CBC}"/>
              </a:ext>
            </a:extLst>
          </p:cNvPr>
          <p:cNvSpPr/>
          <p:nvPr/>
        </p:nvSpPr>
        <p:spPr>
          <a:xfrm>
            <a:off x="4780547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485421A-1FD0-FDA0-E368-DBBB610F370B}"/>
              </a:ext>
            </a:extLst>
          </p:cNvPr>
          <p:cNvSpPr/>
          <p:nvPr/>
        </p:nvSpPr>
        <p:spPr>
          <a:xfrm>
            <a:off x="6030916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2F84E6-CE6E-99C5-FA59-DD72A98DBA5A}"/>
              </a:ext>
            </a:extLst>
          </p:cNvPr>
          <p:cNvSpPr/>
          <p:nvPr/>
        </p:nvSpPr>
        <p:spPr>
          <a:xfrm>
            <a:off x="7193968" y="421488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BBD588-9BF5-4E10-46BA-45B42DA2B308}"/>
              </a:ext>
            </a:extLst>
          </p:cNvPr>
          <p:cNvSpPr/>
          <p:nvPr/>
        </p:nvSpPr>
        <p:spPr>
          <a:xfrm>
            <a:off x="8340980" y="420791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F7AF6F5-707E-3243-6AD7-0DEBA3F5DEE2}"/>
              </a:ext>
            </a:extLst>
          </p:cNvPr>
          <p:cNvSpPr/>
          <p:nvPr/>
        </p:nvSpPr>
        <p:spPr>
          <a:xfrm>
            <a:off x="9534533" y="421668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01CA0AC-8E93-5999-3939-D04FD6A48D5F}"/>
              </a:ext>
            </a:extLst>
          </p:cNvPr>
          <p:cNvSpPr/>
          <p:nvPr/>
        </p:nvSpPr>
        <p:spPr>
          <a:xfrm>
            <a:off x="6030916" y="2886476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738F746-3F70-E9F6-6E12-EA1A935A4DBD}"/>
              </a:ext>
            </a:extLst>
          </p:cNvPr>
          <p:cNvSpPr/>
          <p:nvPr/>
        </p:nvSpPr>
        <p:spPr>
          <a:xfrm>
            <a:off x="7193968" y="2895532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37571A-249D-0BB3-085A-A60D667507A4}"/>
              </a:ext>
            </a:extLst>
          </p:cNvPr>
          <p:cNvSpPr/>
          <p:nvPr/>
        </p:nvSpPr>
        <p:spPr>
          <a:xfrm>
            <a:off x="8340978" y="2886476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977DF4-4F70-3844-EE39-FA6F26BEB6DD}"/>
              </a:ext>
            </a:extLst>
          </p:cNvPr>
          <p:cNvSpPr/>
          <p:nvPr/>
        </p:nvSpPr>
        <p:spPr>
          <a:xfrm>
            <a:off x="9534533" y="2895532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F6ED38-384D-4719-24D9-E4545C7B5CC2}"/>
              </a:ext>
            </a:extLst>
          </p:cNvPr>
          <p:cNvSpPr/>
          <p:nvPr/>
        </p:nvSpPr>
        <p:spPr>
          <a:xfrm>
            <a:off x="8340978" y="167494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E40676A-C54B-F1F2-3E40-E65139118D91}"/>
              </a:ext>
            </a:extLst>
          </p:cNvPr>
          <p:cNvSpPr/>
          <p:nvPr/>
        </p:nvSpPr>
        <p:spPr>
          <a:xfrm>
            <a:off x="9535976" y="1683035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/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𝑆𝑡𝑎𝑔𝑒𝑠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5FB24E28-AB2E-EEA5-8A0F-3D00A39F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94" y="845052"/>
                <a:ext cx="976129" cy="307777"/>
              </a:xfrm>
              <a:prstGeom prst="rect">
                <a:avLst/>
              </a:prstGeom>
              <a:blipFill>
                <a:blip r:embed="rId10"/>
                <a:stretch>
                  <a:fillRect l="-12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Marcador de texto 2">
            <a:extLst>
              <a:ext uri="{FF2B5EF4-FFF2-40B4-BE49-F238E27FC236}">
                <a16:creationId xmlns:a16="http://schemas.microsoft.com/office/drawing/2014/main" id="{AA5DDA72-583D-F764-94DC-5FBE714FFB90}"/>
              </a:ext>
            </a:extLst>
          </p:cNvPr>
          <p:cNvSpPr txBox="1">
            <a:spLocks/>
          </p:cNvSpPr>
          <p:nvPr/>
        </p:nvSpPr>
        <p:spPr>
          <a:xfrm>
            <a:off x="479212" y="4632904"/>
            <a:ext cx="2193659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Audit Result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F9BFDC8-A8B3-FA9F-33B0-EB5630821E50}"/>
              </a:ext>
            </a:extLst>
          </p:cNvPr>
          <p:cNvSpPr/>
          <p:nvPr/>
        </p:nvSpPr>
        <p:spPr>
          <a:xfrm>
            <a:off x="2254991" y="4811701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1CA11C7-9467-5733-E39A-1F1520E7CB44}"/>
              </a:ext>
            </a:extLst>
          </p:cNvPr>
          <p:cNvSpPr/>
          <p:nvPr/>
        </p:nvSpPr>
        <p:spPr>
          <a:xfrm>
            <a:off x="6334171" y="918115"/>
            <a:ext cx="1296000" cy="12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6E8E328-CE5F-2F00-A7FC-CC5794CB3988}"/>
              </a:ext>
            </a:extLst>
          </p:cNvPr>
          <p:cNvSpPr/>
          <p:nvPr/>
        </p:nvSpPr>
        <p:spPr>
          <a:xfrm>
            <a:off x="6328081" y="2712346"/>
            <a:ext cx="1296000" cy="1296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9E9F74-8541-E400-1DD7-1407932584B2}"/>
              </a:ext>
            </a:extLst>
          </p:cNvPr>
          <p:cNvSpPr/>
          <p:nvPr/>
        </p:nvSpPr>
        <p:spPr>
          <a:xfrm>
            <a:off x="6325640" y="4506577"/>
            <a:ext cx="1296000" cy="1296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arcador de texto 2">
            <a:extLst>
              <a:ext uri="{FF2B5EF4-FFF2-40B4-BE49-F238E27FC236}">
                <a16:creationId xmlns:a16="http://schemas.microsoft.com/office/drawing/2014/main" id="{05A79D97-2E9E-906A-D5AE-17BAFE15F529}"/>
              </a:ext>
            </a:extLst>
          </p:cNvPr>
          <p:cNvSpPr txBox="1">
            <a:spLocks/>
          </p:cNvSpPr>
          <p:nvPr/>
        </p:nvSpPr>
        <p:spPr>
          <a:xfrm>
            <a:off x="7776877" y="1144664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Marcador de texto 2">
            <a:extLst>
              <a:ext uri="{FF2B5EF4-FFF2-40B4-BE49-F238E27FC236}">
                <a16:creationId xmlns:a16="http://schemas.microsoft.com/office/drawing/2014/main" id="{EECA703C-F82D-53EE-0804-00327A1EC086}"/>
              </a:ext>
            </a:extLst>
          </p:cNvPr>
          <p:cNvSpPr txBox="1">
            <a:spLocks/>
          </p:cNvSpPr>
          <p:nvPr/>
        </p:nvSpPr>
        <p:spPr>
          <a:xfrm>
            <a:off x="7825175" y="2938863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receives a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warning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Marcador de texto 2">
            <a:extLst>
              <a:ext uri="{FF2B5EF4-FFF2-40B4-BE49-F238E27FC236}">
                <a16:creationId xmlns:a16="http://schemas.microsoft.com/office/drawing/2014/main" id="{897B5E42-18DA-EE65-1BFE-F37520E85575}"/>
              </a:ext>
            </a:extLst>
          </p:cNvPr>
          <p:cNvSpPr txBox="1">
            <a:spLocks/>
          </p:cNvSpPr>
          <p:nvPr/>
        </p:nvSpPr>
        <p:spPr>
          <a:xfrm>
            <a:off x="7820668" y="4711727"/>
            <a:ext cx="3366645" cy="119583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entury Gothic" panose="020B0502020202020204" pitchFamily="34" charset="0"/>
              </a:rPr>
              <a:t>Supplier is </a:t>
            </a:r>
            <a:r>
              <a:rPr lang="en-US" sz="2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disqualified</a:t>
            </a:r>
            <a:endParaRPr lang="en-US" sz="11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3" name="Marcador de texto 2">
            <a:extLst>
              <a:ext uri="{FF2B5EF4-FFF2-40B4-BE49-F238E27FC236}">
                <a16:creationId xmlns:a16="http://schemas.microsoft.com/office/drawing/2014/main" id="{F1485933-179A-5837-43B6-0DF0AA00F42F}"/>
              </a:ext>
            </a:extLst>
          </p:cNvPr>
          <p:cNvSpPr txBox="1">
            <a:spLocks/>
          </p:cNvSpPr>
          <p:nvPr/>
        </p:nvSpPr>
        <p:spPr>
          <a:xfrm>
            <a:off x="5492152" y="218896"/>
            <a:ext cx="3212538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Qualifications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4" name="Marcador de texto 2">
            <a:extLst>
              <a:ext uri="{FF2B5EF4-FFF2-40B4-BE49-F238E27FC236}">
                <a16:creationId xmlns:a16="http://schemas.microsoft.com/office/drawing/2014/main" id="{6E3C87A4-F62C-D7FC-7B35-22EBF9BAACED}"/>
              </a:ext>
            </a:extLst>
          </p:cNvPr>
          <p:cNvSpPr txBox="1">
            <a:spLocks/>
          </p:cNvSpPr>
          <p:nvPr/>
        </p:nvSpPr>
        <p:spPr>
          <a:xfrm>
            <a:off x="2100439" y="5033126"/>
            <a:ext cx="3199788" cy="781661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latin typeface="Century Gothic" panose="020B0502020202020204" pitchFamily="34" charset="0"/>
              </a:rPr>
              <a:t>Qualification of the </a:t>
            </a:r>
            <a:r>
              <a:rPr lang="en-US" sz="2400" b="1" i="1" dirty="0">
                <a:solidFill>
                  <a:srgbClr val="CF29B5"/>
                </a:solidFill>
                <a:latin typeface="Century Gothic" panose="020B0502020202020204" pitchFamily="34" charset="0"/>
              </a:rPr>
              <a:t>latest audit stage</a:t>
            </a:r>
            <a:endParaRPr lang="en-US" sz="105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D8DB36-64EB-894A-9A24-FCF0E52730B3}"/>
              </a:ext>
            </a:extLst>
          </p:cNvPr>
          <p:cNvSpPr/>
          <p:nvPr/>
        </p:nvSpPr>
        <p:spPr>
          <a:xfrm>
            <a:off x="2253381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A9B9CFE-EDF4-C238-1847-D2713797F321}"/>
              </a:ext>
            </a:extLst>
          </p:cNvPr>
          <p:cNvSpPr/>
          <p:nvPr/>
        </p:nvSpPr>
        <p:spPr>
          <a:xfrm>
            <a:off x="2251771" y="4813348"/>
            <a:ext cx="828000" cy="828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3399C5D-F090-9C44-31A6-96DB2C741BF4}"/>
              </a:ext>
            </a:extLst>
          </p:cNvPr>
          <p:cNvSpPr/>
          <p:nvPr/>
        </p:nvSpPr>
        <p:spPr>
          <a:xfrm>
            <a:off x="2254990" y="4823739"/>
            <a:ext cx="828000" cy="82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8A1055-66DD-6ECC-D456-38A2D833C072}"/>
              </a:ext>
            </a:extLst>
          </p:cNvPr>
          <p:cNvSpPr/>
          <p:nvPr/>
        </p:nvSpPr>
        <p:spPr>
          <a:xfrm>
            <a:off x="2257658" y="4817720"/>
            <a:ext cx="828000" cy="8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A71D351-72F1-0669-83C6-779E96C5FC75}"/>
              </a:ext>
            </a:extLst>
          </p:cNvPr>
          <p:cNvSpPr/>
          <p:nvPr/>
        </p:nvSpPr>
        <p:spPr>
          <a:xfrm>
            <a:off x="238991" y="4277231"/>
            <a:ext cx="3232437" cy="1916894"/>
          </a:xfrm>
          <a:prstGeom prst="rect">
            <a:avLst/>
          </a:prstGeom>
          <a:noFill/>
          <a:ln w="57150">
            <a:solidFill>
              <a:srgbClr val="CF2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F29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107" grpId="0"/>
      <p:bldP spid="108" grpId="0"/>
      <p:bldP spid="109" grpId="0"/>
      <p:bldP spid="110" grpId="0"/>
      <p:bldP spid="111" grpId="0"/>
      <p:bldP spid="112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/>
      <p:bldP spid="224" grpId="0"/>
      <p:bldP spid="225" grpId="0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/>
      <p:bldP spid="229" grpId="1"/>
      <p:bldP spid="230" grpId="0"/>
      <p:bldP spid="230" grpId="1"/>
      <p:bldP spid="231" grpId="0"/>
      <p:bldP spid="231" grpId="1"/>
      <p:bldP spid="233" grpId="0"/>
      <p:bldP spid="233" grpId="1"/>
      <p:bldP spid="234" grpId="0"/>
      <p:bldP spid="234" grpId="1"/>
      <p:bldP spid="237" grpId="0" animBg="1"/>
      <p:bldP spid="238" grpId="0" animBg="1"/>
      <p:bldP spid="239" grpId="0" animBg="1"/>
      <p:bldP spid="240" grpId="0" animBg="1"/>
      <p:bldP spid="2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5C41A-D46F-7ED9-F10B-6D2B176465DC}"/>
              </a:ext>
            </a:extLst>
          </p:cNvPr>
          <p:cNvSpPr txBox="1">
            <a:spLocks/>
          </p:cNvSpPr>
          <p:nvPr/>
        </p:nvSpPr>
        <p:spPr>
          <a:xfrm>
            <a:off x="3986189" y="944901"/>
            <a:ext cx="318093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Two datasets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C7D3B51-E7B9-16D2-F9A3-1FCD3A76B66A}"/>
              </a:ext>
            </a:extLst>
          </p:cNvPr>
          <p:cNvSpPr txBox="1">
            <a:spLocks/>
          </p:cNvSpPr>
          <p:nvPr/>
        </p:nvSpPr>
        <p:spPr>
          <a:xfrm>
            <a:off x="810153" y="1766049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Century Gothic" panose="020B0502020202020204" pitchFamily="34" charset="0"/>
              </a:rPr>
              <a:t>Audit History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4E1C4FC8-68C5-1FD2-16E1-7A760F95B179}"/>
              </a:ext>
            </a:extLst>
          </p:cNvPr>
          <p:cNvSpPr txBox="1">
            <a:spLocks/>
          </p:cNvSpPr>
          <p:nvPr/>
        </p:nvSpPr>
        <p:spPr>
          <a:xfrm>
            <a:off x="6523278" y="1764542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latin typeface="Century Gothic" panose="020B0502020202020204" pitchFamily="34" charset="0"/>
              </a:rPr>
              <a:t>Supplier 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DE11A-6228-B999-9E20-AC7FBEBD4550}"/>
              </a:ext>
            </a:extLst>
          </p:cNvPr>
          <p:cNvCxnSpPr>
            <a:cxnSpLocks/>
          </p:cNvCxnSpPr>
          <p:nvPr/>
        </p:nvCxnSpPr>
        <p:spPr>
          <a:xfrm>
            <a:off x="621323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9E761A-AD1B-8747-4E4C-09E12E845AB4}"/>
              </a:ext>
            </a:extLst>
          </p:cNvPr>
          <p:cNvCxnSpPr>
            <a:cxnSpLocks/>
          </p:cNvCxnSpPr>
          <p:nvPr/>
        </p:nvCxnSpPr>
        <p:spPr>
          <a:xfrm>
            <a:off x="6354619" y="2287613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011D8D0-20BC-FFD6-491E-3C1E2699ADE3}"/>
              </a:ext>
            </a:extLst>
          </p:cNvPr>
          <p:cNvSpPr txBox="1">
            <a:spLocks/>
          </p:cNvSpPr>
          <p:nvPr/>
        </p:nvSpPr>
        <p:spPr>
          <a:xfrm>
            <a:off x="810153" y="2414436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Month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Derivative Region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Production Line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Qualification for all three stages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Result 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EB7CFE26-C99F-D777-89D3-298588B0B0CB}"/>
              </a:ext>
            </a:extLst>
          </p:cNvPr>
          <p:cNvSpPr txBox="1">
            <a:spLocks/>
          </p:cNvSpPr>
          <p:nvPr/>
        </p:nvSpPr>
        <p:spPr>
          <a:xfrm>
            <a:off x="6523279" y="2414435"/>
            <a:ext cx="5387367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Century Gothic" panose="020B0502020202020204" pitchFamily="34" charset="0"/>
              </a:rPr>
              <a:t>- Wrong deliveries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Backlogs in the last 3, 6 and 12 months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LPKM score (5-star rating)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- Binary indicator of past bad performance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8AD26D38-E1A2-7896-7A6E-BC64FF7EE614}"/>
              </a:ext>
            </a:extLst>
          </p:cNvPr>
          <p:cNvSpPr txBox="1">
            <a:spLocks/>
          </p:cNvSpPr>
          <p:nvPr/>
        </p:nvSpPr>
        <p:spPr>
          <a:xfrm>
            <a:off x="813783" y="4396291"/>
            <a:ext cx="5156200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7690 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Interval of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9 months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818 suppliers, 75 derivatives, 4 production lines and 6 regions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Suppliers have from 1 up to 21 entries</a:t>
            </a:r>
            <a:endParaRPr lang="en-US" sz="1600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3452FD2-756E-E2C8-84F4-EE0FF0796CE9}"/>
              </a:ext>
            </a:extLst>
          </p:cNvPr>
          <p:cNvSpPr txBox="1">
            <a:spLocks/>
          </p:cNvSpPr>
          <p:nvPr/>
        </p:nvSpPr>
        <p:spPr>
          <a:xfrm>
            <a:off x="6523279" y="4396292"/>
            <a:ext cx="4496493" cy="183323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5823 observations, </a:t>
            </a:r>
            <a:r>
              <a:rPr lang="en-US" sz="18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one per supplier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 total of 332 bad performance indications</a:t>
            </a:r>
          </a:p>
          <a:p>
            <a:pPr algn="l"/>
            <a:endParaRPr lang="en-US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5" grpId="1"/>
      <p:bldP spid="16" grpId="0"/>
      <p:bldP spid="16" grpId="1"/>
      <p:bldP spid="19" grpId="0"/>
      <p:bldP spid="19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32AD5E-B037-6F81-69B7-3471E0BC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7" y="2205956"/>
            <a:ext cx="5560508" cy="3925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E3E8DA-2503-4943-F215-E2485C8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603" y="918115"/>
            <a:ext cx="2516747" cy="169530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C9340-82F3-FF9F-EA01-EDEF10910F78}"/>
              </a:ext>
            </a:extLst>
          </p:cNvPr>
          <p:cNvSpPr txBox="1">
            <a:spLocks/>
          </p:cNvSpPr>
          <p:nvPr/>
        </p:nvSpPr>
        <p:spPr>
          <a:xfrm>
            <a:off x="810153" y="1024904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Audit History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Distributions </a:t>
            </a:r>
            <a:endParaRPr lang="en-US" sz="20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3AFB0-B6A0-4B5B-A0CF-8D055CF4F584}"/>
              </a:ext>
            </a:extLst>
          </p:cNvPr>
          <p:cNvCxnSpPr>
            <a:cxnSpLocks/>
          </p:cNvCxnSpPr>
          <p:nvPr/>
        </p:nvCxnSpPr>
        <p:spPr>
          <a:xfrm>
            <a:off x="621323" y="154646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7860CBC-067E-D573-ED16-1C57A311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976" y="2613424"/>
            <a:ext cx="2516747" cy="1695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863DE-4FBB-5F8A-EE9C-1C5BE7F34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349" y="4308733"/>
            <a:ext cx="2516747" cy="169530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78BA455C-E2A1-2195-AAA1-198D438375D7}"/>
              </a:ext>
            </a:extLst>
          </p:cNvPr>
          <p:cNvSpPr txBox="1">
            <a:spLocks/>
          </p:cNvSpPr>
          <p:nvPr/>
        </p:nvSpPr>
        <p:spPr>
          <a:xfrm>
            <a:off x="2355201" y="1769990"/>
            <a:ext cx="1406396" cy="59608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Region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C4D81FD3-274B-1BA1-5869-16869CDD0C58}"/>
              </a:ext>
            </a:extLst>
          </p:cNvPr>
          <p:cNvSpPr txBox="1">
            <a:spLocks/>
          </p:cNvSpPr>
          <p:nvPr/>
        </p:nvSpPr>
        <p:spPr>
          <a:xfrm>
            <a:off x="10079201" y="2072464"/>
            <a:ext cx="1823182" cy="953605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Audit Results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D03561AA-7136-7FAD-7255-930D37A131FA}"/>
              </a:ext>
            </a:extLst>
          </p:cNvPr>
          <p:cNvSpPr txBox="1">
            <a:spLocks/>
          </p:cNvSpPr>
          <p:nvPr/>
        </p:nvSpPr>
        <p:spPr>
          <a:xfrm>
            <a:off x="5594721" y="865055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T1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ED2AA388-6D5A-1542-319D-16B18202BCC8}"/>
              </a:ext>
            </a:extLst>
          </p:cNvPr>
          <p:cNvSpPr txBox="1">
            <a:spLocks/>
          </p:cNvSpPr>
          <p:nvPr/>
        </p:nvSpPr>
        <p:spPr>
          <a:xfrm>
            <a:off x="6792133" y="2613424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T2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671E6F1B-2C39-ADB1-F71C-B52F4840D650}"/>
              </a:ext>
            </a:extLst>
          </p:cNvPr>
          <p:cNvSpPr txBox="1">
            <a:spLocks/>
          </p:cNvSpPr>
          <p:nvPr/>
        </p:nvSpPr>
        <p:spPr>
          <a:xfrm>
            <a:off x="8067393" y="4308733"/>
            <a:ext cx="543207" cy="48902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latin typeface="Century Gothic" panose="020B0502020202020204" pitchFamily="34" charset="0"/>
              </a:rPr>
              <a:t>T3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C9340-82F3-FF9F-EA01-EDEF10910F78}"/>
              </a:ext>
            </a:extLst>
          </p:cNvPr>
          <p:cNvSpPr txBox="1">
            <a:spLocks/>
          </p:cNvSpPr>
          <p:nvPr/>
        </p:nvSpPr>
        <p:spPr>
          <a:xfrm>
            <a:off x="810153" y="1024904"/>
            <a:ext cx="4496493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Audit History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Missing values</a:t>
            </a:r>
            <a:endParaRPr lang="en-US" sz="2000" dirty="0">
              <a:solidFill>
                <a:srgbClr val="CF29B5"/>
              </a:solidFill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3AFB0-B6A0-4B5B-A0CF-8D055CF4F584}"/>
              </a:ext>
            </a:extLst>
          </p:cNvPr>
          <p:cNvCxnSpPr>
            <a:cxnSpLocks/>
          </p:cNvCxnSpPr>
          <p:nvPr/>
        </p:nvCxnSpPr>
        <p:spPr>
          <a:xfrm>
            <a:off x="621323" y="1546468"/>
            <a:ext cx="4833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EA1F62A-5019-2AEF-3D46-E7A3296E52E7}"/>
              </a:ext>
            </a:extLst>
          </p:cNvPr>
          <p:cNvSpPr txBox="1">
            <a:spLocks/>
          </p:cNvSpPr>
          <p:nvPr/>
        </p:nvSpPr>
        <p:spPr>
          <a:xfrm>
            <a:off x="1267668" y="2605088"/>
            <a:ext cx="8819607" cy="129420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143 missing values on Derivative Region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0E64B-B8D6-F85E-ABF9-209A38F7C314}"/>
              </a:ext>
            </a:extLst>
          </p:cNvPr>
          <p:cNvGrpSpPr/>
          <p:nvPr/>
        </p:nvGrpSpPr>
        <p:grpSpPr>
          <a:xfrm>
            <a:off x="9803328" y="3778171"/>
            <a:ext cx="298383" cy="932561"/>
            <a:chOff x="9865895" y="1790299"/>
            <a:chExt cx="298383" cy="932561"/>
          </a:xfrm>
          <a:solidFill>
            <a:srgbClr val="FF0000"/>
          </a:solidFill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5C9A012-EF01-1365-DD05-B6EF714F305D}"/>
                </a:ext>
              </a:extLst>
            </p:cNvPr>
            <p:cNvSpPr/>
            <p:nvPr/>
          </p:nvSpPr>
          <p:spPr>
            <a:xfrm rot="10800000">
              <a:off x="9865895" y="1790299"/>
              <a:ext cx="298383" cy="673768"/>
            </a:xfrm>
            <a:prstGeom prst="trapezoi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7A8E64-27E8-20CF-A649-CA9C468FD012}"/>
                </a:ext>
              </a:extLst>
            </p:cNvPr>
            <p:cNvSpPr/>
            <p:nvPr/>
          </p:nvSpPr>
          <p:spPr>
            <a:xfrm>
              <a:off x="9909208" y="2565497"/>
              <a:ext cx="211756" cy="15736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C87E8F85-C71A-EE80-FC6C-8F97779F2DCC}"/>
              </a:ext>
            </a:extLst>
          </p:cNvPr>
          <p:cNvSpPr txBox="1">
            <a:spLocks/>
          </p:cNvSpPr>
          <p:nvPr/>
        </p:nvSpPr>
        <p:spPr>
          <a:xfrm>
            <a:off x="1267667" y="3977865"/>
            <a:ext cx="8819607" cy="129420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Removed</a:t>
            </a:r>
            <a:r>
              <a:rPr lang="en-US" sz="3200" dirty="0">
                <a:latin typeface="Century Gothic" panose="020B0502020202020204" pitchFamily="34" charset="0"/>
              </a:rPr>
              <a:t> missing values observations      </a:t>
            </a:r>
            <a:endParaRPr lang="en-US" sz="3200" b="1" dirty="0">
              <a:solidFill>
                <a:srgbClr val="CF29B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3FD2483-6184-EBFE-A3BE-D4980014932A}"/>
              </a:ext>
            </a:extLst>
          </p:cNvPr>
          <p:cNvSpPr txBox="1">
            <a:spLocks/>
          </p:cNvSpPr>
          <p:nvPr/>
        </p:nvSpPr>
        <p:spPr>
          <a:xfrm>
            <a:off x="6286195" y="1120510"/>
            <a:ext cx="5575678" cy="63327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CF29B5"/>
                </a:solidFill>
                <a:latin typeface="Century Gothic" panose="020B0502020202020204" pitchFamily="34" charset="0"/>
              </a:rPr>
              <a:t>Supplier Performance </a:t>
            </a:r>
            <a:r>
              <a:rPr lang="en-US" sz="2400" dirty="0">
                <a:solidFill>
                  <a:srgbClr val="CF29B5"/>
                </a:solidFill>
                <a:latin typeface="Century Gothic" panose="020B0502020202020204" pitchFamily="34" charset="0"/>
              </a:rPr>
              <a:t>– Distributions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D9D82-1DE8-11C9-96EE-D70DF06E257B}"/>
              </a:ext>
            </a:extLst>
          </p:cNvPr>
          <p:cNvCxnSpPr>
            <a:cxnSpLocks/>
          </p:cNvCxnSpPr>
          <p:nvPr/>
        </p:nvCxnSpPr>
        <p:spPr>
          <a:xfrm>
            <a:off x="6187778" y="1613845"/>
            <a:ext cx="567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7709A-A4FF-7A03-78FA-0CC61D2B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07" y="1080552"/>
            <a:ext cx="4205235" cy="2706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DDBBFB-B1A3-333A-81CF-48AF502B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07" y="3832765"/>
            <a:ext cx="4234439" cy="2706147"/>
          </a:xfrm>
          <a:prstGeom prst="rect">
            <a:avLst/>
          </a:prstGeom>
        </p:spPr>
      </p:pic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58F28FEF-A549-858F-67B3-9C89F26D6C07}"/>
              </a:ext>
            </a:extLst>
          </p:cNvPr>
          <p:cNvSpPr txBox="1">
            <a:spLocks/>
          </p:cNvSpPr>
          <p:nvPr/>
        </p:nvSpPr>
        <p:spPr>
          <a:xfrm>
            <a:off x="330127" y="1703916"/>
            <a:ext cx="2167288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Wrong Deliveries (12M)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5F28EED8-35F8-5F44-0AE8-01E9E8D08BC8}"/>
              </a:ext>
            </a:extLst>
          </p:cNvPr>
          <p:cNvSpPr txBox="1">
            <a:spLocks/>
          </p:cNvSpPr>
          <p:nvPr/>
        </p:nvSpPr>
        <p:spPr>
          <a:xfrm>
            <a:off x="330127" y="4572500"/>
            <a:ext cx="2167288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Backlogs (12M)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9050B8-155F-A273-55DA-5E8BBF88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545" y="2987420"/>
            <a:ext cx="4662978" cy="3011507"/>
          </a:xfrm>
          <a:prstGeom prst="rect">
            <a:avLst/>
          </a:prstGeom>
        </p:spPr>
      </p:pic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26AFA274-3846-69A0-A989-232BEE3F9F04}"/>
              </a:ext>
            </a:extLst>
          </p:cNvPr>
          <p:cNvSpPr txBox="1">
            <a:spLocks/>
          </p:cNvSpPr>
          <p:nvPr/>
        </p:nvSpPr>
        <p:spPr>
          <a:xfrm>
            <a:off x="7468240" y="2520409"/>
            <a:ext cx="4099098" cy="139541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latin typeface="Century Gothic" panose="020B0502020202020204" pitchFamily="34" charset="0"/>
              </a:rPr>
              <a:t>Bad Supplier Indicator</a:t>
            </a:r>
            <a:endParaRPr lang="en-US" sz="2000" u="sng" dirty="0">
              <a:latin typeface="Century Gothic" panose="020B0502020202020204" pitchFamily="34" charset="0"/>
            </a:endParaRPr>
          </a:p>
          <a:p>
            <a:endParaRPr lang="en-US" sz="105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732</Words>
  <Application>Microsoft Macintosh PowerPoint</Application>
  <PresentationFormat>Widescreen</PresentationFormat>
  <Paragraphs>230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16</cp:revision>
  <dcterms:created xsi:type="dcterms:W3CDTF">2023-10-04T16:15:03Z</dcterms:created>
  <dcterms:modified xsi:type="dcterms:W3CDTF">2023-10-09T03:26:44Z</dcterms:modified>
</cp:coreProperties>
</file>