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35"/>
  </p:notesMasterIdLst>
  <p:sldIdLst>
    <p:sldId id="258" r:id="rId2"/>
    <p:sldId id="260" r:id="rId3"/>
    <p:sldId id="262" r:id="rId4"/>
    <p:sldId id="263" r:id="rId5"/>
    <p:sldId id="264" r:id="rId6"/>
    <p:sldId id="267" r:id="rId7"/>
    <p:sldId id="268" r:id="rId8"/>
    <p:sldId id="269" r:id="rId9"/>
    <p:sldId id="270" r:id="rId10"/>
    <p:sldId id="271" r:id="rId11"/>
    <p:sldId id="272" r:id="rId12"/>
    <p:sldId id="274" r:id="rId13"/>
    <p:sldId id="273"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66" r:id="rId34"/>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3652462113229849E-2"/>
          <c:w val="0.97642002866223998"/>
          <c:h val="0.93634753788677016"/>
        </c:manualLayout>
      </c:layout>
      <c:lineChart>
        <c:grouping val="standard"/>
        <c:varyColors val="0"/>
        <c:ser>
          <c:idx val="0"/>
          <c:order val="0"/>
          <c:tx>
            <c:strRef>
              <c:f>Sheet1!$B$1</c:f>
              <c:strCache>
                <c:ptCount val="1"/>
                <c:pt idx="0">
                  <c:v>Series 1</c:v>
                </c:pt>
              </c:strCache>
            </c:strRef>
          </c:tx>
          <c:spPr>
            <a:ln w="50800" cap="rnd">
              <a:solidFill>
                <a:schemeClr val="tx1">
                  <a:lumMod val="65000"/>
                  <a:lumOff val="35000"/>
                </a:schemeClr>
              </a:solidFill>
              <a:round/>
            </a:ln>
            <a:effectLst/>
          </c:spPr>
          <c:marker>
            <c:symbol val="circle"/>
            <c:size val="10"/>
            <c:spPr>
              <a:solidFill>
                <a:schemeClr val="tx2">
                  <a:lumMod val="75000"/>
                </a:schemeClr>
              </a:solidFill>
              <a:ln w="50800">
                <a:solidFill>
                  <a:schemeClr val="tx1">
                    <a:lumMod val="65000"/>
                    <a:lumOff val="35000"/>
                  </a:schemeClr>
                </a:solidFill>
              </a:ln>
              <a:effectLst/>
            </c:spPr>
          </c:marker>
          <c:dPt>
            <c:idx val="4"/>
            <c:marker>
              <c:symbol val="circle"/>
              <c:size val="10"/>
              <c:spPr>
                <a:solidFill>
                  <a:schemeClr val="tx2">
                    <a:lumMod val="75000"/>
                  </a:schemeClr>
                </a:solidFill>
                <a:ln w="50800">
                  <a:solidFill>
                    <a:schemeClr val="tx1">
                      <a:lumMod val="65000"/>
                      <a:lumOff val="35000"/>
                    </a:schemeClr>
                  </a:solidFill>
                </a:ln>
                <a:effectLst/>
              </c:spPr>
            </c:marker>
            <c:bubble3D val="0"/>
            <c:spPr>
              <a:ln w="50800" cap="rnd">
                <a:solidFill>
                  <a:schemeClr val="tx1">
                    <a:lumMod val="65000"/>
                    <a:lumOff val="35000"/>
                  </a:schemeClr>
                </a:solidFill>
                <a:round/>
              </a:ln>
              <a:effectLst/>
            </c:spPr>
            <c:extLst xmlns:c16r2="http://schemas.microsoft.com/office/drawing/2015/06/chart">
              <c:ext xmlns:c16="http://schemas.microsoft.com/office/drawing/2014/chart" uri="{C3380CC4-5D6E-409C-BE32-E72D297353CC}">
                <c16:uniqueId val="{00000001-839C-4AC1-8CC5-4FCE572968AA}"/>
              </c:ext>
            </c:extLst>
          </c:dPt>
          <c:cat>
            <c:strRef>
              <c:f>Sheet1!$A$2:$A$6</c:f>
              <c:strCache>
                <c:ptCount val="5"/>
                <c:pt idx="0">
                  <c:v>Category 1</c:v>
                </c:pt>
                <c:pt idx="1">
                  <c:v>Category 2</c:v>
                </c:pt>
                <c:pt idx="2">
                  <c:v>Category 3</c:v>
                </c:pt>
                <c:pt idx="3">
                  <c:v>Category 4</c:v>
                </c:pt>
                <c:pt idx="4">
                  <c:v>cata</c:v>
                </c:pt>
              </c:strCache>
            </c:strRef>
          </c:cat>
          <c:val>
            <c:numRef>
              <c:f>Sheet1!$B$2:$B$6</c:f>
              <c:numCache>
                <c:formatCode>General</c:formatCode>
                <c:ptCount val="5"/>
                <c:pt idx="0">
                  <c:v>20</c:v>
                </c:pt>
                <c:pt idx="1">
                  <c:v>18</c:v>
                </c:pt>
                <c:pt idx="2">
                  <c:v>22</c:v>
                </c:pt>
                <c:pt idx="3">
                  <c:v>15</c:v>
                </c:pt>
                <c:pt idx="4">
                  <c:v>16</c:v>
                </c:pt>
              </c:numCache>
            </c:numRef>
          </c:val>
          <c:smooth val="0"/>
          <c:extLst xmlns:c16r2="http://schemas.microsoft.com/office/drawing/2015/06/chart">
            <c:ext xmlns:c16="http://schemas.microsoft.com/office/drawing/2014/chart" uri="{C3380CC4-5D6E-409C-BE32-E72D297353CC}">
              <c16:uniqueId val="{00000002-839C-4AC1-8CC5-4FCE572968AA}"/>
            </c:ext>
          </c:extLst>
        </c:ser>
        <c:ser>
          <c:idx val="1"/>
          <c:order val="1"/>
          <c:tx>
            <c:strRef>
              <c:f>Sheet1!$C$1</c:f>
              <c:strCache>
                <c:ptCount val="1"/>
                <c:pt idx="0">
                  <c:v>Series 2</c:v>
                </c:pt>
              </c:strCache>
            </c:strRef>
          </c:tx>
          <c:spPr>
            <a:ln w="50800" cap="rnd">
              <a:solidFill>
                <a:schemeClr val="accent3"/>
              </a:solidFill>
              <a:round/>
            </a:ln>
            <a:effectLst/>
          </c:spPr>
          <c:marker>
            <c:symbol val="circle"/>
            <c:size val="10"/>
            <c:spPr>
              <a:solidFill>
                <a:schemeClr val="tx1"/>
              </a:solidFill>
              <a:ln w="50800">
                <a:solidFill>
                  <a:schemeClr val="accent3"/>
                </a:solidFill>
              </a:ln>
              <a:effectLst/>
            </c:spPr>
          </c:marker>
          <c:cat>
            <c:strRef>
              <c:f>Sheet1!$A$2:$A$6</c:f>
              <c:strCache>
                <c:ptCount val="5"/>
                <c:pt idx="0">
                  <c:v>Category 1</c:v>
                </c:pt>
                <c:pt idx="1">
                  <c:v>Category 2</c:v>
                </c:pt>
                <c:pt idx="2">
                  <c:v>Category 3</c:v>
                </c:pt>
                <c:pt idx="3">
                  <c:v>Category 4</c:v>
                </c:pt>
                <c:pt idx="4">
                  <c:v>cata</c:v>
                </c:pt>
              </c:strCache>
            </c:strRef>
          </c:cat>
          <c:val>
            <c:numRef>
              <c:f>Sheet1!$C$2:$C$6</c:f>
              <c:numCache>
                <c:formatCode>General</c:formatCode>
                <c:ptCount val="5"/>
                <c:pt idx="0">
                  <c:v>25</c:v>
                </c:pt>
                <c:pt idx="1">
                  <c:v>24</c:v>
                </c:pt>
                <c:pt idx="2">
                  <c:v>16</c:v>
                </c:pt>
                <c:pt idx="3">
                  <c:v>21</c:v>
                </c:pt>
                <c:pt idx="4">
                  <c:v>20</c:v>
                </c:pt>
              </c:numCache>
            </c:numRef>
          </c:val>
          <c:smooth val="0"/>
          <c:extLst xmlns:c16r2="http://schemas.microsoft.com/office/drawing/2015/06/chart">
            <c:ext xmlns:c16="http://schemas.microsoft.com/office/drawing/2014/chart" uri="{C3380CC4-5D6E-409C-BE32-E72D297353CC}">
              <c16:uniqueId val="{00000003-839C-4AC1-8CC5-4FCE572968AA}"/>
            </c:ext>
          </c:extLst>
        </c:ser>
        <c:ser>
          <c:idx val="2"/>
          <c:order val="2"/>
          <c:tx>
            <c:strRef>
              <c:f>Sheet1!$D$1</c:f>
              <c:strCache>
                <c:ptCount val="1"/>
                <c:pt idx="0">
                  <c:v>Series 3</c:v>
                </c:pt>
              </c:strCache>
            </c:strRef>
          </c:tx>
          <c:spPr>
            <a:ln w="76200" cap="rnd">
              <a:solidFill>
                <a:schemeClr val="bg2"/>
              </a:solidFill>
              <a:round/>
            </a:ln>
            <a:effectLst/>
          </c:spPr>
          <c:marker>
            <c:symbol val="circle"/>
            <c:size val="17"/>
            <c:spPr>
              <a:solidFill>
                <a:schemeClr val="tx1"/>
              </a:solidFill>
              <a:ln w="50800">
                <a:solidFill>
                  <a:schemeClr val="bg2"/>
                </a:solidFill>
              </a:ln>
              <a:effectLst/>
            </c:spPr>
          </c:marker>
          <c:cat>
            <c:strRef>
              <c:f>Sheet1!$A$2:$A$6</c:f>
              <c:strCache>
                <c:ptCount val="5"/>
                <c:pt idx="0">
                  <c:v>Category 1</c:v>
                </c:pt>
                <c:pt idx="1">
                  <c:v>Category 2</c:v>
                </c:pt>
                <c:pt idx="2">
                  <c:v>Category 3</c:v>
                </c:pt>
                <c:pt idx="3">
                  <c:v>Category 4</c:v>
                </c:pt>
                <c:pt idx="4">
                  <c:v>cata</c:v>
                </c:pt>
              </c:strCache>
            </c:strRef>
          </c:cat>
          <c:val>
            <c:numRef>
              <c:f>Sheet1!$D$2:$D$6</c:f>
              <c:numCache>
                <c:formatCode>General</c:formatCode>
                <c:ptCount val="5"/>
                <c:pt idx="0">
                  <c:v>16</c:v>
                </c:pt>
                <c:pt idx="1">
                  <c:v>16</c:v>
                </c:pt>
                <c:pt idx="2">
                  <c:v>22</c:v>
                </c:pt>
                <c:pt idx="3">
                  <c:v>27</c:v>
                </c:pt>
                <c:pt idx="4">
                  <c:v>38</c:v>
                </c:pt>
              </c:numCache>
            </c:numRef>
          </c:val>
          <c:smooth val="0"/>
          <c:extLst xmlns:c16r2="http://schemas.microsoft.com/office/drawing/2015/06/chart">
            <c:ext xmlns:c16="http://schemas.microsoft.com/office/drawing/2014/chart" uri="{C3380CC4-5D6E-409C-BE32-E72D297353CC}">
              <c16:uniqueId val="{00000004-839C-4AC1-8CC5-4FCE572968AA}"/>
            </c:ext>
          </c:extLst>
        </c:ser>
        <c:dLbls>
          <c:showLegendKey val="0"/>
          <c:showVal val="0"/>
          <c:showCatName val="0"/>
          <c:showSerName val="0"/>
          <c:showPercent val="0"/>
          <c:showBubbleSize val="0"/>
        </c:dLbls>
        <c:marker val="1"/>
        <c:smooth val="0"/>
        <c:axId val="1610219344"/>
        <c:axId val="1610212816"/>
      </c:lineChart>
      <c:catAx>
        <c:axId val="1610219344"/>
        <c:scaling>
          <c:orientation val="minMax"/>
        </c:scaling>
        <c:delete val="1"/>
        <c:axPos val="b"/>
        <c:numFmt formatCode="General" sourceLinked="1"/>
        <c:majorTickMark val="out"/>
        <c:minorTickMark val="none"/>
        <c:tickLblPos val="nextTo"/>
        <c:crossAx val="1610212816"/>
        <c:crosses val="autoZero"/>
        <c:auto val="1"/>
        <c:lblAlgn val="ctr"/>
        <c:lblOffset val="100"/>
        <c:noMultiLvlLbl val="0"/>
      </c:catAx>
      <c:valAx>
        <c:axId val="1610212816"/>
        <c:scaling>
          <c:orientation val="minMax"/>
          <c:min val="10"/>
        </c:scaling>
        <c:delete val="1"/>
        <c:axPos val="l"/>
        <c:numFmt formatCode="General" sourceLinked="1"/>
        <c:majorTickMark val="out"/>
        <c:minorTickMark val="none"/>
        <c:tickLblPos val="nextTo"/>
        <c:crossAx val="1610219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B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777DF2-9FA4-4128-BB0D-B4158BF48CE2}" type="datetimeFigureOut">
              <a:rPr lang="es-BO" smtClean="0"/>
              <a:t>10/10/2020</a:t>
            </a:fld>
            <a:endParaRPr lang="es-B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B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B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C7F83-CF82-428A-A70F-26384DE71ECF}" type="slidenum">
              <a:rPr lang="es-BO" smtClean="0"/>
              <a:t>‹Nº›</a:t>
            </a:fld>
            <a:endParaRPr lang="es-BO"/>
          </a:p>
        </p:txBody>
      </p:sp>
    </p:spTree>
    <p:extLst>
      <p:ext uri="{BB962C8B-B14F-4D97-AF65-F5344CB8AC3E}">
        <p14:creationId xmlns:p14="http://schemas.microsoft.com/office/powerpoint/2010/main" val="680309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the </a:t>
            </a:r>
            <a:r>
              <a:rPr lang="en-US" b="1" dirty="0"/>
              <a:t>editable pieces </a:t>
            </a:r>
            <a:r>
              <a:rPr lang="en-US" dirty="0"/>
              <a:t>that were used to build infographic sample</a:t>
            </a:r>
          </a:p>
          <a:p>
            <a:r>
              <a:rPr lang="en-US" dirty="0"/>
              <a:t>Icons – Eye, PC</a:t>
            </a:r>
          </a:p>
        </p:txBody>
      </p:sp>
      <p:sp>
        <p:nvSpPr>
          <p:cNvPr id="4" name="Slide Number Placeholder 3"/>
          <p:cNvSpPr>
            <a:spLocks noGrp="1"/>
          </p:cNvSpPr>
          <p:nvPr>
            <p:ph type="sldNum" sz="quarter" idx="10"/>
          </p:nvPr>
        </p:nvSpPr>
        <p:spPr/>
        <p:txBody>
          <a:bodyPr/>
          <a:lstStyle/>
          <a:p>
            <a:fld id="{4CBCEA92-F142-4D57-B507-37BDAF44710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20876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nealanalytics.com/template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BLANK - no top bar">
    <p:bg>
      <p:bgRef idx="1001">
        <a:schemeClr val="bg2"/>
      </p:bgRef>
    </p:bg>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007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7715505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A73233B-0705-4E94-AE39-0FCF7FAB80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laceholder 5"/>
          <p:cNvSpPr>
            <a:spLocks noGrp="1"/>
          </p:cNvSpPr>
          <p:nvPr>
            <p:ph type="sldNum" sz="quarter" idx="12"/>
          </p:nvPr>
        </p:nvSpPr>
        <p:spPr/>
        <p:txBody>
          <a:bodyPr/>
          <a:lstStyle/>
          <a:p>
            <a:fld id="{5AE1514C-5E56-4738-A1FF-4B1CFD2A3E36}" type="slidenum">
              <a:rPr lang="en-US" smtClean="0">
                <a:solidFill>
                  <a:srgbClr val="0074AF"/>
                </a:solidFill>
              </a:rPr>
              <a:pPr/>
              <a:t>‹Nº›</a:t>
            </a:fld>
            <a:endParaRPr lang="en-US">
              <a:solidFill>
                <a:srgbClr val="0074AF"/>
              </a:solidFill>
            </a:endParaRPr>
          </a:p>
        </p:txBody>
      </p:sp>
      <p:sp>
        <p:nvSpPr>
          <p:cNvPr id="9" name="TextBox 8">
            <a:hlinkClick r:id="rId3"/>
            <a:extLst>
              <a:ext uri="{FF2B5EF4-FFF2-40B4-BE49-F238E27FC236}">
                <a16:creationId xmlns:a16="http://schemas.microsoft.com/office/drawing/2014/main" xmlns="" id="{011B0CED-3A92-43B0-A3DE-C37B6408D9DB}"/>
              </a:ext>
            </a:extLst>
          </p:cNvPr>
          <p:cNvSpPr txBox="1"/>
          <p:nvPr userDrawn="1"/>
        </p:nvSpPr>
        <p:spPr>
          <a:xfrm>
            <a:off x="329642" y="4267687"/>
            <a:ext cx="2664879" cy="329343"/>
          </a:xfrm>
          <a:prstGeom prst="roundRect">
            <a:avLst>
              <a:gd name="adj" fmla="val 50000"/>
            </a:avLst>
          </a:prstGeom>
          <a:solidFill>
            <a:srgbClr val="00B0F0"/>
          </a:solidFill>
          <a:ln w="19050">
            <a:solidFill>
              <a:schemeClr val="tx1"/>
            </a:solidFill>
          </a:ln>
        </p:spPr>
        <p:txBody>
          <a:bodyPr wrap="square" lIns="0" rIns="0" rtlCol="0" anchor="ctr" anchorCtr="0">
            <a:noAutofit/>
          </a:bodyPr>
          <a:lstStyle/>
          <a:p>
            <a:pPr algn="ctr">
              <a:defRPr/>
            </a:pPr>
            <a:r>
              <a:rPr lang="en-US" sz="1200" kern="0" dirty="0">
                <a:solidFill>
                  <a:srgbClr val="000000"/>
                </a:solidFill>
              </a:rPr>
              <a:t>Neal Creative  | click &amp; </a:t>
            </a:r>
            <a:r>
              <a:rPr lang="en-US" sz="1200" b="1" kern="0" dirty="0">
                <a:solidFill>
                  <a:srgbClr val="000000"/>
                </a:solidFill>
              </a:rPr>
              <a:t>Learn more</a:t>
            </a:r>
          </a:p>
        </p:txBody>
      </p:sp>
      <p:sp>
        <p:nvSpPr>
          <p:cNvPr id="10" name="TextBox 9">
            <a:extLst>
              <a:ext uri="{FF2B5EF4-FFF2-40B4-BE49-F238E27FC236}">
                <a16:creationId xmlns:a16="http://schemas.microsoft.com/office/drawing/2014/main" xmlns="" id="{0BEF3013-858C-4FFF-B19A-1F10A879C4E8}"/>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rgbClr val="FFFFFF">
                    <a:lumMod val="75000"/>
                  </a:srgbClr>
                </a:solidFill>
              </a:rPr>
              <a:t>Neal Creative </a:t>
            </a:r>
            <a:r>
              <a:rPr lang="en-US" sz="1000" baseline="30000" dirty="0">
                <a:solidFill>
                  <a:srgbClr val="FFFFFF">
                    <a:lumMod val="75000"/>
                  </a:srgbClr>
                </a:solidFill>
              </a:rPr>
              <a:t>©</a:t>
            </a:r>
          </a:p>
        </p:txBody>
      </p:sp>
    </p:spTree>
    <p:extLst>
      <p:ext uri="{BB962C8B-B14F-4D97-AF65-F5344CB8AC3E}">
        <p14:creationId xmlns:p14="http://schemas.microsoft.com/office/powerpoint/2010/main" val="220614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E1514C-5E56-4738-A1FF-4B1CFD2A3E36}" type="slidenum">
              <a:rPr lang="en-US" smtClean="0">
                <a:solidFill>
                  <a:srgbClr val="0074AF"/>
                </a:solidFill>
              </a:rPr>
              <a:pPr/>
              <a:t>‹Nº›</a:t>
            </a:fld>
            <a:endParaRPr lang="en-US">
              <a:solidFill>
                <a:srgbClr val="0074AF"/>
              </a:solidFill>
            </a:endParaRPr>
          </a:p>
        </p:txBody>
      </p:sp>
      <p:sp>
        <p:nvSpPr>
          <p:cNvPr id="5" name="Rectangle 4"/>
          <p:cNvSpPr/>
          <p:nvPr userDrawn="1"/>
        </p:nvSpPr>
        <p:spPr>
          <a:xfrm>
            <a:off x="0" y="0"/>
            <a:ext cx="12192000" cy="1148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45116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EEE197-7B3D-420C-8D35-83CAE6B36171}"/>
              </a:ext>
            </a:extLst>
          </p:cNvPr>
          <p:cNvSpPr>
            <a:spLocks noGrp="1"/>
          </p:cNvSpPr>
          <p:nvPr>
            <p:ph type="title" hasCustomPrompt="1"/>
          </p:nvPr>
        </p:nvSpPr>
        <p:spPr>
          <a:solidFill>
            <a:schemeClr val="bg1">
              <a:lumMod val="95000"/>
            </a:schemeClr>
          </a:solidFill>
        </p:spPr>
        <p:txBody>
          <a:bodyPr vert="horz" lIns="457200" tIns="45720" rIns="457200" bIns="45720" rtlCol="0" anchor="ctr">
            <a:noAutofit/>
          </a:bodyPr>
          <a:lstStyle>
            <a:lvl1pPr>
              <a:defRPr lang="en-US" sz="3400" spc="160" baseline="0" dirty="0"/>
            </a:lvl1pPr>
          </a:lstStyle>
          <a:p>
            <a:pPr lvl="0"/>
            <a:r>
              <a:rPr lang="en-US" dirty="0"/>
              <a:t>CLICK TO EDIT MASTER TITLE STYLE</a:t>
            </a:r>
          </a:p>
        </p:txBody>
      </p:sp>
    </p:spTree>
    <p:extLst>
      <p:ext uri="{BB962C8B-B14F-4D97-AF65-F5344CB8AC3E}">
        <p14:creationId xmlns:p14="http://schemas.microsoft.com/office/powerpoint/2010/main" val="92329684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 no top bar">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extBox 3">
            <a:hlinkClick r:id="rId2"/>
          </p:cNvPr>
          <p:cNvSpPr txBox="1"/>
          <p:nvPr userDrawn="1"/>
        </p:nvSpPr>
        <p:spPr>
          <a:xfrm>
            <a:off x="9524236" y="6316156"/>
            <a:ext cx="2426464" cy="367873"/>
          </a:xfrm>
          <a:prstGeom prst="roundRect">
            <a:avLst>
              <a:gd name="adj" fmla="val 50000"/>
            </a:avLst>
          </a:prstGeom>
          <a:solidFill>
            <a:schemeClr val="tx2"/>
          </a:solidFill>
        </p:spPr>
        <p:txBody>
          <a:bodyPr wrap="square" rtlCol="0">
            <a:spAutoFit/>
          </a:bodyPr>
          <a:lstStyle/>
          <a:p>
            <a:pPr algn="ctr"/>
            <a:r>
              <a:rPr lang="en-US" sz="1100" dirty="0">
                <a:solidFill>
                  <a:srgbClr val="FFFFFF"/>
                </a:solidFill>
              </a:rPr>
              <a:t>Neal Creative  | </a:t>
            </a:r>
            <a:r>
              <a:rPr lang="en-US" sz="1100" b="1" dirty="0">
                <a:solidFill>
                  <a:srgbClr val="FFFFFF"/>
                </a:solidFill>
              </a:rPr>
              <a:t>Learn more</a:t>
            </a:r>
          </a:p>
        </p:txBody>
      </p:sp>
      <p:sp>
        <p:nvSpPr>
          <p:cNvPr id="5" name="TextBox 4">
            <a:extLst>
              <a:ext uri="{FF2B5EF4-FFF2-40B4-BE49-F238E27FC236}">
                <a16:creationId xmlns:a16="http://schemas.microsoft.com/office/drawing/2014/main" xmlns="" id="{FB34A05A-4AD6-4BC6-B6EA-314331190DB2}"/>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rgbClr val="FFFFFF">
                    <a:lumMod val="75000"/>
                  </a:srgbClr>
                </a:solidFill>
              </a:rPr>
              <a:t>Neal Creative </a:t>
            </a:r>
            <a:r>
              <a:rPr lang="en-US" sz="1000" baseline="30000" dirty="0">
                <a:solidFill>
                  <a:srgbClr val="FFFFFF">
                    <a:lumMod val="75000"/>
                  </a:srgbClr>
                </a:solidFill>
              </a:rPr>
              <a:t>©</a:t>
            </a:r>
          </a:p>
        </p:txBody>
      </p:sp>
    </p:spTree>
    <p:extLst>
      <p:ext uri="{BB962C8B-B14F-4D97-AF65-F5344CB8AC3E}">
        <p14:creationId xmlns:p14="http://schemas.microsoft.com/office/powerpoint/2010/main" val="260952022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1050758"/>
          </a:xfrm>
          <a:prstGeom prst="rect">
            <a:avLst/>
          </a:prstGeom>
        </p:spPr>
        <p:txBody>
          <a:bodyPr vert="horz" lIns="457200" tIns="45720" rIns="457200" bIns="45720" rtlCol="0" anchor="ctr">
            <a:noAutofit/>
          </a:bodyPr>
          <a:lstStyle/>
          <a:p>
            <a:pPr algn="ctr">
              <a:lnSpc>
                <a:spcPct val="90000"/>
              </a:lnSpc>
              <a:spcBef>
                <a:spcPct val="0"/>
              </a:spcBef>
              <a:tabLst>
                <a:tab pos="10579100" algn="l"/>
              </a:tabLst>
            </a:pPr>
            <a:endParaRPr lang="en-US" sz="3400" spc="160">
              <a:gradFill>
                <a:gsLst>
                  <a:gs pos="0">
                    <a:srgbClr val="0074AF"/>
                  </a:gs>
                  <a:gs pos="100000">
                    <a:srgbClr val="0074AF"/>
                  </a:gs>
                </a:gsLst>
                <a:lin ang="5400000" scaled="1"/>
              </a:gradFill>
              <a:latin typeface="Segoe UI Semibold" panose="020B0702040204020203" pitchFamily="34" charset="0"/>
              <a:cs typeface="Segoe UI Semibold" panose="020B0702040204020203" pitchFamily="34" charset="0"/>
            </a:endParaRPr>
          </a:p>
        </p:txBody>
      </p:sp>
      <p:sp>
        <p:nvSpPr>
          <p:cNvPr id="2" name="Title Placeholder 1"/>
          <p:cNvSpPr>
            <a:spLocks noGrp="1"/>
          </p:cNvSpPr>
          <p:nvPr>
            <p:ph type="title"/>
          </p:nvPr>
        </p:nvSpPr>
        <p:spPr>
          <a:xfrm>
            <a:off x="0" y="0"/>
            <a:ext cx="12192000" cy="1050758"/>
          </a:xfrm>
          <a:prstGeom prst="rect">
            <a:avLst/>
          </a:prstGeom>
        </p:spPr>
        <p:txBody>
          <a:bodyPr vert="horz" lIns="457200" tIns="45720" rIns="457200" bIns="45720" rtlCol="0" anchor="ctr">
            <a:noAutofit/>
          </a:bodyPr>
          <a:lstStyle/>
          <a:p>
            <a:pPr lvl="0" algn="ctr" defTabSz="914400" rtl="0" eaLnBrk="1" latinLnBrk="0" hangingPunct="1">
              <a:lnSpc>
                <a:spcPct val="90000"/>
              </a:lnSpc>
              <a:spcBef>
                <a:spcPct val="0"/>
              </a:spcBef>
              <a:buNone/>
              <a:tabLst>
                <a:tab pos="10579100" algn="l"/>
              </a:tabLst>
            </a:pPr>
            <a:r>
              <a:rPr lang="en-US"/>
              <a:t>Click to edit Master title style</a:t>
            </a:r>
            <a:endParaRPr lang="en-US" dirty="0"/>
          </a:p>
        </p:txBody>
      </p:sp>
      <p:sp>
        <p:nvSpPr>
          <p:cNvPr id="3" name="Text Placeholder 2"/>
          <p:cNvSpPr>
            <a:spLocks noGrp="1"/>
          </p:cNvSpPr>
          <p:nvPr>
            <p:ph type="body" idx="1"/>
          </p:nvPr>
        </p:nvSpPr>
        <p:spPr>
          <a:xfrm>
            <a:off x="0" y="1275347"/>
            <a:ext cx="12192000" cy="1949765"/>
          </a:xfrm>
          <a:prstGeom prst="rect">
            <a:avLst/>
          </a:prstGeom>
        </p:spPr>
        <p:txBody>
          <a:bodyPr vert="horz" lIns="457200" tIns="45720" rIns="45720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188115" y="6316156"/>
            <a:ext cx="27432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solidFill>
                  <a:srgbClr val="0074AF"/>
                </a:solidFill>
              </a:rPr>
              <a:pPr/>
              <a:t>‹Nº›</a:t>
            </a:fld>
            <a:endParaRPr lang="en-US">
              <a:solidFill>
                <a:srgbClr val="0074AF"/>
              </a:solidFill>
            </a:endParaRPr>
          </a:p>
        </p:txBody>
      </p:sp>
    </p:spTree>
    <p:extLst>
      <p:ext uri="{BB962C8B-B14F-4D97-AF65-F5344CB8AC3E}">
        <p14:creationId xmlns:p14="http://schemas.microsoft.com/office/powerpoint/2010/main" val="1141022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lgn="ctr" defTabSz="914400" rtl="0"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85000"/>
              <a:lumOff val="15000"/>
            </a:schemeClr>
          </a:solidFill>
          <a:latin typeface="+mj-lt"/>
          <a:ea typeface="+mn-ea"/>
          <a:cs typeface="+mn-cs"/>
        </a:defRPr>
      </a:lvl1pPr>
      <a:lvl2pPr marL="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j-lt"/>
          <a:ea typeface="+mn-ea"/>
          <a:cs typeface="+mn-cs"/>
        </a:defRPr>
      </a:lvl2pPr>
      <a:lvl3pPr marL="0" indent="0" algn="ctr"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ctr" defTabSz="914400" rtl="0" eaLnBrk="1" latinLnBrk="0" hangingPunct="1">
        <a:lnSpc>
          <a:spcPct val="90000"/>
        </a:lnSpc>
        <a:spcBef>
          <a:spcPts val="500"/>
        </a:spcBef>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ctr" defTabSz="914400" rtl="0" eaLnBrk="1" latinLnBrk="0" hangingPunct="1">
        <a:lnSpc>
          <a:spcPct val="90000"/>
        </a:lnSpc>
        <a:spcBef>
          <a:spcPts val="500"/>
        </a:spcBef>
        <a:spcAft>
          <a:spcPts val="1200"/>
        </a:spcAft>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www.nealanalytics.com/template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79D9361-D212-4CD0-9393-4E403F278B45}"/>
              </a:ext>
            </a:extLst>
          </p:cNvPr>
          <p:cNvSpPr/>
          <p:nvPr/>
        </p:nvSpPr>
        <p:spPr>
          <a:xfrm>
            <a:off x="6954424" y="1336378"/>
            <a:ext cx="3642055" cy="1301318"/>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graphicFrame>
        <p:nvGraphicFramePr>
          <p:cNvPr id="29" name="Chart 28">
            <a:extLst>
              <a:ext uri="{FF2B5EF4-FFF2-40B4-BE49-F238E27FC236}">
                <a16:creationId xmlns:a16="http://schemas.microsoft.com/office/drawing/2014/main" xmlns="" id="{63804109-C9E0-4E1E-8F26-B4B0157422EF}"/>
              </a:ext>
            </a:extLst>
          </p:cNvPr>
          <p:cNvGraphicFramePr/>
          <p:nvPr>
            <p:extLst>
              <p:ext uri="{D42A27DB-BD31-4B8C-83A1-F6EECF244321}">
                <p14:modId xmlns:p14="http://schemas.microsoft.com/office/powerpoint/2010/main" val="2462846826"/>
              </p:ext>
            </p:extLst>
          </p:nvPr>
        </p:nvGraphicFramePr>
        <p:xfrm>
          <a:off x="5373045" y="4175912"/>
          <a:ext cx="1776929" cy="2116617"/>
        </p:xfrm>
        <a:graphic>
          <a:graphicData uri="http://schemas.openxmlformats.org/drawingml/2006/chart">
            <c:chart xmlns:c="http://schemas.openxmlformats.org/drawingml/2006/chart" xmlns:r="http://schemas.openxmlformats.org/officeDocument/2006/relationships" r:id="rId3"/>
          </a:graphicData>
        </a:graphic>
      </p:graphicFrame>
      <p:sp>
        <p:nvSpPr>
          <p:cNvPr id="28" name="Freeform 127">
            <a:extLst>
              <a:ext uri="{FF2B5EF4-FFF2-40B4-BE49-F238E27FC236}">
                <a16:creationId xmlns:a16="http://schemas.microsoft.com/office/drawing/2014/main" xmlns="" id="{D9D370F5-DAB2-4387-B86E-127EE7668D3B}"/>
              </a:ext>
            </a:extLst>
          </p:cNvPr>
          <p:cNvSpPr>
            <a:spLocks noChangeAspect="1"/>
          </p:cNvSpPr>
          <p:nvPr/>
        </p:nvSpPr>
        <p:spPr bwMode="black">
          <a:xfrm>
            <a:off x="5227708" y="4920784"/>
            <a:ext cx="2051697" cy="1614679"/>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D9D9D9"/>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ln w="22225">
                <a:solidFill>
                  <a:schemeClr val="accent2"/>
                </a:solidFill>
                <a:prstDash val="solid"/>
              </a:ln>
              <a:solidFill>
                <a:schemeClr val="accent2">
                  <a:lumMod val="40000"/>
                  <a:lumOff val="60000"/>
                </a:schemeClr>
              </a:solidFill>
              <a:ea typeface="Segoe UI" pitchFamily="34" charset="0"/>
              <a:cs typeface="Segoe UI" pitchFamily="34" charset="0"/>
            </a:endParaRPr>
          </a:p>
        </p:txBody>
      </p:sp>
      <p:sp>
        <p:nvSpPr>
          <p:cNvPr id="2" name="TextBox 1">
            <a:extLst>
              <a:ext uri="{FF2B5EF4-FFF2-40B4-BE49-F238E27FC236}">
                <a16:creationId xmlns:a16="http://schemas.microsoft.com/office/drawing/2014/main" xmlns="" id="{6BD59475-CD66-4751-83EF-FEC02A44E31A}"/>
              </a:ext>
            </a:extLst>
          </p:cNvPr>
          <p:cNvSpPr txBox="1"/>
          <p:nvPr/>
        </p:nvSpPr>
        <p:spPr>
          <a:xfrm>
            <a:off x="2994521" y="2021622"/>
            <a:ext cx="6533979" cy="824841"/>
          </a:xfrm>
          <a:prstGeom prst="rect">
            <a:avLst/>
          </a:prstGeom>
          <a:noFill/>
        </p:spPr>
        <p:txBody>
          <a:bodyPr wrap="square" rtlCol="0">
            <a:spAutoFit/>
          </a:bodyPr>
          <a:lstStyle/>
          <a:p>
            <a:pPr algn="ctr">
              <a:lnSpc>
                <a:spcPct val="85000"/>
              </a:lnSpc>
              <a:defRPr/>
            </a:pPr>
            <a:r>
              <a:rPr lang="es-BO" sz="2800" b="1" dirty="0">
                <a:solidFill>
                  <a:schemeClr val="bg1">
                    <a:lumMod val="50000"/>
                  </a:schemeClr>
                </a:solidFill>
              </a:rPr>
              <a:t>PREDICCIÓN DE VENTAS CON SERIES DE TIEMPO</a:t>
            </a:r>
            <a:endParaRPr lang="en-US" sz="2800" b="1" spc="-20" dirty="0">
              <a:solidFill>
                <a:schemeClr val="bg1">
                  <a:lumMod val="50000"/>
                </a:schemeClr>
              </a:solidFill>
            </a:endParaRPr>
          </a:p>
        </p:txBody>
      </p:sp>
      <p:sp>
        <p:nvSpPr>
          <p:cNvPr id="32" name="TextBox 31">
            <a:hlinkClick r:id="rId4"/>
            <a:extLst>
              <a:ext uri="{FF2B5EF4-FFF2-40B4-BE49-F238E27FC236}">
                <a16:creationId xmlns:a16="http://schemas.microsoft.com/office/drawing/2014/main" xmlns="" id="{99A55A7B-4454-4118-9F77-E5D037F50583}"/>
              </a:ext>
            </a:extLst>
          </p:cNvPr>
          <p:cNvSpPr txBox="1"/>
          <p:nvPr/>
        </p:nvSpPr>
        <p:spPr>
          <a:xfrm>
            <a:off x="4921116" y="3399183"/>
            <a:ext cx="2664879" cy="329343"/>
          </a:xfrm>
          <a:prstGeom prst="roundRect">
            <a:avLst>
              <a:gd name="adj" fmla="val 50000"/>
            </a:avLst>
          </a:prstGeom>
          <a:noFill/>
          <a:ln w="19050">
            <a:solidFill>
              <a:schemeClr val="tx1"/>
            </a:solidFill>
          </a:ln>
        </p:spPr>
        <p:txBody>
          <a:bodyPr wrap="square" lIns="0" rIns="0" rtlCol="0" anchor="ctr" anchorCtr="0">
            <a:noAutofit/>
          </a:bodyPr>
          <a:lstStyle/>
          <a:p>
            <a:pPr algn="ctr">
              <a:defRPr/>
            </a:pPr>
            <a:r>
              <a:rPr lang="es-BO" sz="1200" b="1" dirty="0"/>
              <a:t>Simón Quispe Coila</a:t>
            </a:r>
            <a:endParaRPr lang="en-US" sz="1200" b="1" kern="0" dirty="0">
              <a:solidFill>
                <a:srgbClr val="FFFFFF"/>
              </a:solidFill>
            </a:endParaRPr>
          </a:p>
        </p:txBody>
      </p:sp>
      <p:pic>
        <p:nvPicPr>
          <p:cNvPr id="34" name="Imagen 33" descr="Logo-Promidat-Horizontal"/>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03187" y="296476"/>
            <a:ext cx="3226509" cy="1241603"/>
          </a:xfrm>
          <a:prstGeom prst="rect">
            <a:avLst/>
          </a:prstGeom>
          <a:noFill/>
          <a:ln>
            <a:noFill/>
          </a:ln>
        </p:spPr>
      </p:pic>
    </p:spTree>
    <p:extLst>
      <p:ext uri="{BB962C8B-B14F-4D97-AF65-F5344CB8AC3E}">
        <p14:creationId xmlns:p14="http://schemas.microsoft.com/office/powerpoint/2010/main" val="232138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a:solidFill>
                  <a:schemeClr val="bg1"/>
                </a:solidFill>
              </a:rPr>
              <a:t>2. Fase I: Comprensión del </a:t>
            </a:r>
            <a:r>
              <a:rPr lang="es-MX" dirty="0" smtClean="0">
                <a:solidFill>
                  <a:schemeClr val="bg1"/>
                </a:solidFill>
              </a:rPr>
              <a:t>negocio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10</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Evaluación de la </a:t>
            </a:r>
            <a:r>
              <a:rPr lang="es-MX" b="1" kern="0" dirty="0" smtClean="0">
                <a:solidFill>
                  <a:srgbClr val="25516C"/>
                </a:solidFill>
              </a:rPr>
              <a:t>situación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6" name="Rectángulo 5"/>
          <p:cNvSpPr/>
          <p:nvPr/>
        </p:nvSpPr>
        <p:spPr>
          <a:xfrm>
            <a:off x="637975" y="1750216"/>
            <a:ext cx="3245492" cy="369332"/>
          </a:xfrm>
          <a:prstGeom prst="rect">
            <a:avLst/>
          </a:prstGeom>
        </p:spPr>
        <p:txBody>
          <a:bodyPr wrap="square">
            <a:spAutoFit/>
          </a:bodyPr>
          <a:lstStyle/>
          <a:p>
            <a:r>
              <a:rPr lang="es-MX" b="1" kern="0" dirty="0" smtClean="0">
                <a:solidFill>
                  <a:schemeClr val="tx2"/>
                </a:solidFill>
              </a:rPr>
              <a:t>d) Costo-beneficio</a:t>
            </a:r>
            <a:endParaRPr lang="es-MX" b="1" kern="0" dirty="0" smtClean="0">
              <a:solidFill>
                <a:schemeClr val="tx2"/>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54" y="1244600"/>
            <a:ext cx="447421" cy="434690"/>
          </a:xfrm>
          <a:prstGeom prst="rect">
            <a:avLst/>
          </a:prstGeom>
        </p:spPr>
      </p:pic>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9462" y="2679700"/>
            <a:ext cx="4275137" cy="1672880"/>
          </a:xfrm>
          <a:prstGeom prst="rect">
            <a:avLst/>
          </a:prstGeom>
        </p:spPr>
      </p:pic>
      <p:sp>
        <p:nvSpPr>
          <p:cNvPr id="10" name="Rectángulo 9"/>
          <p:cNvSpPr/>
          <p:nvPr/>
        </p:nvSpPr>
        <p:spPr>
          <a:xfrm>
            <a:off x="637975" y="2347116"/>
            <a:ext cx="6258125" cy="2585323"/>
          </a:xfrm>
          <a:prstGeom prst="rect">
            <a:avLst/>
          </a:prstGeom>
        </p:spPr>
        <p:txBody>
          <a:bodyPr wrap="square">
            <a:spAutoFit/>
          </a:bodyPr>
          <a:lstStyle/>
          <a:p>
            <a:r>
              <a:rPr lang="es-MX" b="1" kern="0" dirty="0" smtClean="0">
                <a:solidFill>
                  <a:srgbClr val="25516C"/>
                </a:solidFill>
              </a:rPr>
              <a:t>Costo</a:t>
            </a:r>
          </a:p>
          <a:p>
            <a:pPr algn="just"/>
            <a:endParaRPr lang="es-MX" b="1" kern="0" dirty="0" smtClean="0">
              <a:solidFill>
                <a:srgbClr val="25516C"/>
              </a:solidFill>
            </a:endParaRPr>
          </a:p>
          <a:p>
            <a:pPr marL="285750" indent="-285750" algn="just">
              <a:buFont typeface="Arial" panose="020B0604020202020204" pitchFamily="34" charset="0"/>
              <a:buChar char="•"/>
            </a:pPr>
            <a:r>
              <a:rPr lang="es-MX" kern="0" dirty="0" smtClean="0">
                <a:solidFill>
                  <a:srgbClr val="25516C"/>
                </a:solidFill>
              </a:rPr>
              <a:t>Los datos no suponen ningún coste adicional para el proyecto ya que estos datos pertenecen a la empresa.</a:t>
            </a:r>
          </a:p>
          <a:p>
            <a:pPr algn="just"/>
            <a:r>
              <a:rPr lang="es-MX" kern="0" dirty="0" smtClean="0">
                <a:solidFill>
                  <a:srgbClr val="25516C"/>
                </a:solidFill>
              </a:rPr>
              <a:t> </a:t>
            </a:r>
          </a:p>
          <a:p>
            <a:pPr marL="285750" indent="-285750" algn="just">
              <a:buFont typeface="Arial" panose="020B0604020202020204" pitchFamily="34" charset="0"/>
              <a:buChar char="•"/>
            </a:pPr>
            <a:r>
              <a:rPr lang="es-MX" kern="0" dirty="0" smtClean="0">
                <a:solidFill>
                  <a:srgbClr val="25516C"/>
                </a:solidFill>
              </a:rPr>
              <a:t>En términos de infraestructura tampoco suponen ningún coste adicional ya que se cuenta con ambientes y equipos necesarios para desarrollar el proyecto</a:t>
            </a:r>
          </a:p>
          <a:p>
            <a:pPr marL="285750" indent="-285750">
              <a:buFont typeface="Arial" panose="020B0604020202020204" pitchFamily="34" charset="0"/>
              <a:buChar char="•"/>
            </a:pPr>
            <a:endParaRPr lang="es-BO" dirty="0"/>
          </a:p>
        </p:txBody>
      </p:sp>
      <p:sp>
        <p:nvSpPr>
          <p:cNvPr id="12" name="Rectángulo 11"/>
          <p:cNvSpPr/>
          <p:nvPr/>
        </p:nvSpPr>
        <p:spPr>
          <a:xfrm>
            <a:off x="637974" y="4836316"/>
            <a:ext cx="6258125" cy="1754326"/>
          </a:xfrm>
          <a:prstGeom prst="rect">
            <a:avLst/>
          </a:prstGeom>
        </p:spPr>
        <p:txBody>
          <a:bodyPr wrap="square">
            <a:spAutoFit/>
          </a:bodyPr>
          <a:lstStyle/>
          <a:p>
            <a:r>
              <a:rPr lang="es-MX" b="1" kern="0" dirty="0">
                <a:solidFill>
                  <a:srgbClr val="25516C"/>
                </a:solidFill>
              </a:rPr>
              <a:t>B</a:t>
            </a:r>
            <a:r>
              <a:rPr lang="es-MX" b="1" kern="0" dirty="0" smtClean="0">
                <a:solidFill>
                  <a:srgbClr val="25516C"/>
                </a:solidFill>
              </a:rPr>
              <a:t>eneficio</a:t>
            </a:r>
          </a:p>
          <a:p>
            <a:pPr algn="ctr"/>
            <a:endParaRPr lang="es-MX" b="1" kern="0" dirty="0" smtClean="0">
              <a:solidFill>
                <a:srgbClr val="25516C"/>
              </a:solidFill>
            </a:endParaRPr>
          </a:p>
          <a:p>
            <a:pPr marL="285750" indent="-285750" algn="just">
              <a:buFont typeface="Arial" panose="020B0604020202020204" pitchFamily="34" charset="0"/>
              <a:buChar char="•"/>
            </a:pPr>
            <a:r>
              <a:rPr lang="es-MX" kern="0" dirty="0" smtClean="0">
                <a:solidFill>
                  <a:srgbClr val="25516C"/>
                </a:solidFill>
              </a:rPr>
              <a:t>Se puede suponer un beneficio indirectamente ya que el resultado de este proyecto ayudara a que los promotores de venta puedan realizar mejor su planificación y visita a los clientes para alcanzar sus objetivos de ventas.</a:t>
            </a:r>
            <a:endParaRPr lang="es-BO" dirty="0"/>
          </a:p>
        </p:txBody>
      </p:sp>
    </p:spTree>
    <p:extLst>
      <p:ext uri="{BB962C8B-B14F-4D97-AF65-F5344CB8AC3E}">
        <p14:creationId xmlns:p14="http://schemas.microsoft.com/office/powerpoint/2010/main" val="345154007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a:solidFill>
                  <a:schemeClr val="bg1"/>
                </a:solidFill>
              </a:rPr>
              <a:t>2. Fase I: Comprensión del </a:t>
            </a:r>
            <a:r>
              <a:rPr lang="es-MX" dirty="0" smtClean="0">
                <a:solidFill>
                  <a:schemeClr val="bg1"/>
                </a:solidFill>
              </a:rPr>
              <a:t>negocio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11</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Determinar los objetivos de minería de datos</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6" name="Rectángulo 5"/>
          <p:cNvSpPr/>
          <p:nvPr/>
        </p:nvSpPr>
        <p:spPr>
          <a:xfrm>
            <a:off x="637975" y="1953416"/>
            <a:ext cx="3245492" cy="369332"/>
          </a:xfrm>
          <a:prstGeom prst="rect">
            <a:avLst/>
          </a:prstGeom>
        </p:spPr>
        <p:txBody>
          <a:bodyPr wrap="square">
            <a:spAutoFit/>
          </a:bodyPr>
          <a:lstStyle/>
          <a:p>
            <a:r>
              <a:rPr lang="es-MX" b="1" kern="0" dirty="0" smtClean="0">
                <a:solidFill>
                  <a:schemeClr val="tx2"/>
                </a:solidFill>
              </a:rPr>
              <a:t>a) Objetivo general</a:t>
            </a:r>
            <a:endParaRPr lang="es-MX" b="1" kern="0" dirty="0" smtClean="0">
              <a:solidFill>
                <a:schemeClr val="tx2"/>
              </a:solidFill>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0" y="1119738"/>
            <a:ext cx="700319" cy="680392"/>
          </a:xfrm>
          <a:prstGeom prst="rect">
            <a:avLst/>
          </a:prstGeom>
        </p:spPr>
      </p:pic>
      <p:sp>
        <p:nvSpPr>
          <p:cNvPr id="13" name="Rectángulo 12"/>
          <p:cNvSpPr/>
          <p:nvPr/>
        </p:nvSpPr>
        <p:spPr>
          <a:xfrm>
            <a:off x="637975" y="2550316"/>
            <a:ext cx="10868225" cy="646331"/>
          </a:xfrm>
          <a:prstGeom prst="rect">
            <a:avLst/>
          </a:prstGeom>
        </p:spPr>
        <p:txBody>
          <a:bodyPr wrap="square">
            <a:spAutoFit/>
          </a:bodyPr>
          <a:lstStyle/>
          <a:p>
            <a:pPr algn="just"/>
            <a:r>
              <a:rPr lang="es-MX" b="1" kern="0" dirty="0" smtClean="0"/>
              <a:t>Obtener el mejor modelo predictivo de ventas para cada cliente, que ayude a pronosticar las ventas de los clientes en un determinado mes.</a:t>
            </a:r>
            <a:endParaRPr lang="es-BO" b="1" dirty="0"/>
          </a:p>
        </p:txBody>
      </p:sp>
      <p:sp>
        <p:nvSpPr>
          <p:cNvPr id="14" name="Rectángulo 13"/>
          <p:cNvSpPr/>
          <p:nvPr/>
        </p:nvSpPr>
        <p:spPr>
          <a:xfrm>
            <a:off x="637975" y="3640115"/>
            <a:ext cx="3245492" cy="369332"/>
          </a:xfrm>
          <a:prstGeom prst="rect">
            <a:avLst/>
          </a:prstGeom>
        </p:spPr>
        <p:txBody>
          <a:bodyPr wrap="square">
            <a:spAutoFit/>
          </a:bodyPr>
          <a:lstStyle/>
          <a:p>
            <a:r>
              <a:rPr lang="es-MX" b="1" kern="0" dirty="0">
                <a:solidFill>
                  <a:schemeClr val="tx2"/>
                </a:solidFill>
              </a:rPr>
              <a:t>b</a:t>
            </a:r>
            <a:r>
              <a:rPr lang="es-MX" b="1" kern="0" dirty="0" smtClean="0">
                <a:solidFill>
                  <a:schemeClr val="tx2"/>
                </a:solidFill>
              </a:rPr>
              <a:t>) Objetivo específicos</a:t>
            </a:r>
            <a:endParaRPr lang="es-MX" b="1" kern="0" dirty="0" smtClean="0">
              <a:solidFill>
                <a:schemeClr val="tx2"/>
              </a:solidFill>
            </a:endParaRPr>
          </a:p>
        </p:txBody>
      </p:sp>
      <p:sp>
        <p:nvSpPr>
          <p:cNvPr id="15" name="Rectángulo 14"/>
          <p:cNvSpPr/>
          <p:nvPr/>
        </p:nvSpPr>
        <p:spPr>
          <a:xfrm>
            <a:off x="663375" y="4237015"/>
            <a:ext cx="10842825" cy="1754326"/>
          </a:xfrm>
          <a:prstGeom prst="rect">
            <a:avLst/>
          </a:prstGeom>
        </p:spPr>
        <p:txBody>
          <a:bodyPr wrap="square">
            <a:spAutoFit/>
          </a:bodyPr>
          <a:lstStyle/>
          <a:p>
            <a:pPr algn="just"/>
            <a:r>
              <a:rPr lang="es-MX" b="1" kern="0" dirty="0" smtClean="0"/>
              <a:t>• Generar un proceso que permita evaluar y encontrar el mejor modelo predictivo de series de tiempo para cada cliente.</a:t>
            </a:r>
          </a:p>
          <a:p>
            <a:pPr algn="just"/>
            <a:endParaRPr lang="es-MX" b="1" kern="0" dirty="0" smtClean="0"/>
          </a:p>
          <a:p>
            <a:pPr algn="just"/>
            <a:r>
              <a:rPr lang="es-MX" b="1" kern="0" dirty="0" smtClean="0"/>
              <a:t>• Predecir la venta mensual de un cliente. </a:t>
            </a:r>
          </a:p>
          <a:p>
            <a:pPr algn="just"/>
            <a:endParaRPr lang="es-MX" b="1" kern="0" dirty="0" smtClean="0"/>
          </a:p>
          <a:p>
            <a:pPr algn="just"/>
            <a:r>
              <a:rPr lang="es-MX" b="1" kern="0" dirty="0" smtClean="0"/>
              <a:t>• Disminuir los tiempos de ejecución computación para la evaluación de cada modelo predictivo.</a:t>
            </a:r>
          </a:p>
        </p:txBody>
      </p:sp>
    </p:spTree>
    <p:extLst>
      <p:ext uri="{BB962C8B-B14F-4D97-AF65-F5344CB8AC3E}">
        <p14:creationId xmlns:p14="http://schemas.microsoft.com/office/powerpoint/2010/main" val="364602533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a:solidFill>
                  <a:schemeClr val="bg1"/>
                </a:solidFill>
              </a:rPr>
              <a:t>2. Fase I: Comprensión del </a:t>
            </a:r>
            <a:r>
              <a:rPr lang="es-MX" dirty="0" smtClean="0">
                <a:solidFill>
                  <a:schemeClr val="bg1"/>
                </a:solidFill>
              </a:rPr>
              <a:t>negocio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12</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Determinar los objetivos de minería de </a:t>
            </a:r>
            <a:r>
              <a:rPr lang="es-MX" b="1" kern="0" dirty="0" smtClean="0">
                <a:solidFill>
                  <a:srgbClr val="25516C"/>
                </a:solidFill>
              </a:rPr>
              <a:t>datos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6" name="Rectángulo 5"/>
          <p:cNvSpPr/>
          <p:nvPr/>
        </p:nvSpPr>
        <p:spPr>
          <a:xfrm>
            <a:off x="637975" y="1946478"/>
            <a:ext cx="6778825" cy="369332"/>
          </a:xfrm>
          <a:prstGeom prst="rect">
            <a:avLst/>
          </a:prstGeom>
        </p:spPr>
        <p:txBody>
          <a:bodyPr wrap="square">
            <a:spAutoFit/>
          </a:bodyPr>
          <a:lstStyle/>
          <a:p>
            <a:r>
              <a:rPr lang="es-MX" b="1" kern="0" dirty="0" smtClean="0">
                <a:solidFill>
                  <a:schemeClr val="tx2"/>
                </a:solidFill>
              </a:rPr>
              <a:t>c) Criterios de éxito en el proceso de minería de datos</a:t>
            </a:r>
            <a:endParaRPr lang="es-MX" b="1" kern="0" dirty="0" smtClean="0">
              <a:solidFill>
                <a:schemeClr val="tx2"/>
              </a:solidFill>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0" y="1119738"/>
            <a:ext cx="700319" cy="680392"/>
          </a:xfrm>
          <a:prstGeom prst="rect">
            <a:avLst/>
          </a:prstGeom>
        </p:spPr>
      </p:pic>
      <p:sp>
        <p:nvSpPr>
          <p:cNvPr id="13" name="Rectángulo 12"/>
          <p:cNvSpPr/>
          <p:nvPr/>
        </p:nvSpPr>
        <p:spPr>
          <a:xfrm>
            <a:off x="637975" y="2880516"/>
            <a:ext cx="10868225" cy="1200329"/>
          </a:xfrm>
          <a:prstGeom prst="rect">
            <a:avLst/>
          </a:prstGeom>
        </p:spPr>
        <p:txBody>
          <a:bodyPr wrap="square">
            <a:spAutoFit/>
          </a:bodyPr>
          <a:lstStyle/>
          <a:p>
            <a:pPr marL="285750" indent="-285750" algn="just">
              <a:buFont typeface="Arial" panose="020B0604020202020204" pitchFamily="34" charset="0"/>
              <a:buChar char="•"/>
            </a:pPr>
            <a:r>
              <a:rPr lang="es-MX" b="1" kern="0" dirty="0" smtClean="0"/>
              <a:t>Encontrar un modelo predictivo de venta para cada cliente en un determinado mes.</a:t>
            </a:r>
          </a:p>
          <a:p>
            <a:pPr marL="285750" indent="-285750" algn="just">
              <a:buFont typeface="Arial" panose="020B0604020202020204" pitchFamily="34" charset="0"/>
              <a:buChar char="•"/>
            </a:pPr>
            <a:endParaRPr lang="es-MX" b="1" kern="0" dirty="0"/>
          </a:p>
          <a:p>
            <a:pPr marL="285750" indent="-285750" algn="just">
              <a:buFont typeface="Arial" panose="020B0604020202020204" pitchFamily="34" charset="0"/>
              <a:buChar char="•"/>
            </a:pPr>
            <a:r>
              <a:rPr lang="es-MX" b="1" dirty="0" smtClean="0"/>
              <a:t>El grado de fiabilidad de la predicción lo determinará el mejor modelo predictivo encontrado para cada cliente.</a:t>
            </a:r>
            <a:endParaRPr lang="es-BO" b="1" dirty="0"/>
          </a:p>
        </p:txBody>
      </p:sp>
    </p:spTree>
    <p:extLst>
      <p:ext uri="{BB962C8B-B14F-4D97-AF65-F5344CB8AC3E}">
        <p14:creationId xmlns:p14="http://schemas.microsoft.com/office/powerpoint/2010/main" val="355246513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a:solidFill>
                  <a:schemeClr val="bg1"/>
                </a:solidFill>
              </a:rPr>
              <a:t>2. Fase I: Comprensión del </a:t>
            </a:r>
            <a:r>
              <a:rPr lang="es-MX" dirty="0" smtClean="0">
                <a:solidFill>
                  <a:schemeClr val="bg1"/>
                </a:solidFill>
              </a:rPr>
              <a:t>negocio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13</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Plan del Proyecto</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6" name="Rectángulo 5"/>
          <p:cNvSpPr/>
          <p:nvPr/>
        </p:nvSpPr>
        <p:spPr>
          <a:xfrm>
            <a:off x="637974" y="4772816"/>
            <a:ext cx="6778825" cy="369332"/>
          </a:xfrm>
          <a:prstGeom prst="rect">
            <a:avLst/>
          </a:prstGeom>
        </p:spPr>
        <p:txBody>
          <a:bodyPr wrap="square">
            <a:spAutoFit/>
          </a:bodyPr>
          <a:lstStyle/>
          <a:p>
            <a:r>
              <a:rPr lang="es-MX" b="1" kern="0" dirty="0">
                <a:solidFill>
                  <a:schemeClr val="tx2"/>
                </a:solidFill>
              </a:rPr>
              <a:t>a</a:t>
            </a:r>
            <a:r>
              <a:rPr lang="es-MX" b="1" kern="0" dirty="0" smtClean="0">
                <a:solidFill>
                  <a:schemeClr val="tx2"/>
                </a:solidFill>
              </a:rPr>
              <a:t>) Valoración inicial</a:t>
            </a:r>
            <a:endParaRPr lang="es-MX" b="1" kern="0" dirty="0" smtClean="0">
              <a:solidFill>
                <a:schemeClr val="tx2"/>
              </a:solidFill>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3" name="Rectángulo 12"/>
          <p:cNvSpPr/>
          <p:nvPr/>
        </p:nvSpPr>
        <p:spPr>
          <a:xfrm>
            <a:off x="637975" y="5255416"/>
            <a:ext cx="10868225" cy="923330"/>
          </a:xfrm>
          <a:prstGeom prst="rect">
            <a:avLst/>
          </a:prstGeom>
        </p:spPr>
        <p:txBody>
          <a:bodyPr wrap="square">
            <a:spAutoFit/>
          </a:bodyPr>
          <a:lstStyle/>
          <a:p>
            <a:pPr marL="285750" indent="-285750" algn="just">
              <a:buFont typeface="Arial" panose="020B0604020202020204" pitchFamily="34" charset="0"/>
              <a:buChar char="•"/>
            </a:pPr>
            <a:r>
              <a:rPr lang="es-MX" b="1" kern="0" dirty="0" smtClean="0"/>
              <a:t>Como herramienta de acceso y generación del modelo se utilizara se utilizara </a:t>
            </a:r>
            <a:r>
              <a:rPr lang="es-MX" b="1" kern="0" dirty="0" err="1" smtClean="0"/>
              <a:t>RStudio</a:t>
            </a:r>
            <a:r>
              <a:rPr lang="es-MX" b="1" kern="0" dirty="0" smtClean="0"/>
              <a:t>.</a:t>
            </a:r>
          </a:p>
          <a:p>
            <a:pPr marL="285750" indent="-285750" algn="just">
              <a:buFont typeface="Arial" panose="020B0604020202020204" pitchFamily="34" charset="0"/>
              <a:buChar char="•"/>
            </a:pPr>
            <a:endParaRPr lang="es-MX" b="1" kern="0" dirty="0"/>
          </a:p>
          <a:p>
            <a:pPr marL="285750" indent="-285750" algn="just">
              <a:buFont typeface="Arial" panose="020B0604020202020204" pitchFamily="34" charset="0"/>
              <a:buChar char="•"/>
            </a:pPr>
            <a:r>
              <a:rPr lang="es-MX" b="1" dirty="0" smtClean="0"/>
              <a:t>Se utilizar SQL Server como herramienta de base de datos.</a:t>
            </a:r>
            <a:endParaRPr lang="es-BO" b="1" dirty="0"/>
          </a:p>
        </p:txBody>
      </p:sp>
      <p:pic>
        <p:nvPicPr>
          <p:cNvPr id="12" name="Imagen 11"/>
          <p:cNvPicPr/>
          <p:nvPr/>
        </p:nvPicPr>
        <p:blipFill>
          <a:blip r:embed="rId2">
            <a:extLst>
              <a:ext uri="{28A0092B-C50C-407E-A947-70E740481C1C}">
                <a14:useLocalDpi xmlns:a14="http://schemas.microsoft.com/office/drawing/2010/main" val="0"/>
              </a:ext>
            </a:extLst>
          </a:blip>
          <a:srcRect/>
          <a:stretch>
            <a:fillRect/>
          </a:stretch>
        </p:blipFill>
        <p:spPr bwMode="auto">
          <a:xfrm>
            <a:off x="4447051" y="1736119"/>
            <a:ext cx="5600700" cy="2630735"/>
          </a:xfrm>
          <a:prstGeom prst="rect">
            <a:avLst/>
          </a:prstGeom>
          <a:noFill/>
          <a:ln>
            <a:noFill/>
          </a:ln>
        </p:spPr>
      </p:pic>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75" y="1214566"/>
            <a:ext cx="561044" cy="545080"/>
          </a:xfrm>
          <a:prstGeom prst="rect">
            <a:avLst/>
          </a:prstGeom>
        </p:spPr>
      </p:pic>
    </p:spTree>
    <p:extLst>
      <p:ext uri="{BB962C8B-B14F-4D97-AF65-F5344CB8AC3E}">
        <p14:creationId xmlns:p14="http://schemas.microsoft.com/office/powerpoint/2010/main" val="31778113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3. </a:t>
            </a:r>
            <a:r>
              <a:rPr lang="es-MX" dirty="0">
                <a:solidFill>
                  <a:schemeClr val="bg1"/>
                </a:solidFill>
              </a:rPr>
              <a:t>Fase II: Comprensión de los datos</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14</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Recolectar los datos iniciales</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102" y="1114330"/>
            <a:ext cx="630796" cy="612847"/>
          </a:xfrm>
          <a:prstGeom prst="rect">
            <a:avLst/>
          </a:prstGeom>
        </p:spPr>
      </p:pic>
      <p:graphicFrame>
        <p:nvGraphicFramePr>
          <p:cNvPr id="11" name="Table 14">
            <a:extLst>
              <a:ext uri="{FF2B5EF4-FFF2-40B4-BE49-F238E27FC236}">
                <a16:creationId xmlns:a16="http://schemas.microsoft.com/office/drawing/2014/main" xmlns="" id="{61BEBE4E-8135-4C4B-BF32-46599957AE9B}"/>
              </a:ext>
            </a:extLst>
          </p:cNvPr>
          <p:cNvGraphicFramePr>
            <a:graphicFrameLocks noGrp="1"/>
          </p:cNvGraphicFramePr>
          <p:nvPr>
            <p:extLst>
              <p:ext uri="{D42A27DB-BD31-4B8C-83A1-F6EECF244321}">
                <p14:modId xmlns:p14="http://schemas.microsoft.com/office/powerpoint/2010/main" val="1606532500"/>
              </p:ext>
            </p:extLst>
          </p:nvPr>
        </p:nvGraphicFramePr>
        <p:xfrm>
          <a:off x="687619" y="1935200"/>
          <a:ext cx="4901469" cy="2948545"/>
        </p:xfrm>
        <a:graphic>
          <a:graphicData uri="http://schemas.openxmlformats.org/drawingml/2006/table">
            <a:tbl>
              <a:tblPr>
                <a:tableStyleId>{5C22544A-7EE6-4342-B048-85BDC9FD1C3A}</a:tableStyleId>
              </a:tblPr>
              <a:tblGrid>
                <a:gridCol w="4901469">
                  <a:extLst>
                    <a:ext uri="{9D8B030D-6E8A-4147-A177-3AD203B41FA5}">
                      <a16:colId xmlns:a16="http://schemas.microsoft.com/office/drawing/2014/main" xmlns="" val="493813631"/>
                    </a:ext>
                  </a:extLst>
                </a:gridCol>
              </a:tblGrid>
              <a:tr h="320131">
                <a:tc>
                  <a:txBody>
                    <a:bodyPr/>
                    <a:lstStyle/>
                    <a:p>
                      <a:r>
                        <a:rPr lang="en-US" sz="1600" dirty="0" smtClean="0">
                          <a:solidFill>
                            <a:schemeClr val="bg1"/>
                          </a:solidFill>
                        </a:rPr>
                        <a:t>Ventas a </a:t>
                      </a:r>
                      <a:r>
                        <a:rPr lang="en-US" sz="1600" dirty="0" err="1" smtClean="0">
                          <a:solidFill>
                            <a:schemeClr val="bg1"/>
                          </a:solidFill>
                        </a:rPr>
                        <a:t>clientes</a:t>
                      </a:r>
                      <a:endParaRPr lang="en-US" sz="16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2570369641"/>
                  </a:ext>
                </a:extLst>
              </a:tr>
              <a:tr h="52352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Cada venta está identificado por un número único, el cliente a quien pertenece la venta y la fecha de cuando se realizó la venta. </a:t>
                      </a:r>
                      <a:endParaRPr lang="en-US" sz="1200" spc="30" dirty="0">
                        <a:gradFill>
                          <a:gsLst>
                            <a:gs pos="18000">
                              <a:schemeClr val="tx1"/>
                            </a:gs>
                            <a:gs pos="36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241782274"/>
                  </a:ext>
                </a:extLst>
              </a:tr>
              <a:tr h="4039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30" dirty="0" smtClean="0">
                          <a:solidFill>
                            <a:schemeClr val="accent3">
                              <a:lumMod val="20000"/>
                              <a:lumOff val="80000"/>
                            </a:schemeClr>
                          </a:solidFill>
                        </a:rPr>
                        <a:t>Productos</a:t>
                      </a:r>
                      <a:endParaRPr lang="en-US" sz="1600" spc="30" dirty="0">
                        <a:solidFill>
                          <a:schemeClr val="accent3">
                            <a:lumMod val="20000"/>
                            <a:lumOff val="80000"/>
                          </a:schemeClr>
                        </a:soli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xmlns="" val="1493317174"/>
                  </a:ext>
                </a:extLst>
              </a:tr>
              <a:tr h="59934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Cada producto es único y tiene un número único que lo identifica y cada producto pertenece solo una línea a una línea de marketing.</a:t>
                      </a:r>
                      <a:endParaRPr lang="en-US" sz="1200" b="0" spc="30" dirty="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514604512"/>
                  </a:ext>
                </a:extLst>
              </a:tr>
              <a:tr h="3201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Líneas de marketing</a:t>
                      </a:r>
                      <a:endParaRPr lang="en-US" sz="1600" spc="30" dirty="0">
                        <a:solidFill>
                          <a:schemeClr val="accent3">
                            <a:lumMod val="20000"/>
                            <a:lumOff val="80000"/>
                          </a:schemeClr>
                        </a:soli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808639897"/>
                  </a:ext>
                </a:extLst>
              </a:tr>
              <a:tr h="71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Cada línea de venta es único y tiene un número único que lo identifica y cada línea de marketing pertenece solo a una línea de venta</a:t>
                      </a:r>
                      <a:endParaRPr lang="en-US" sz="1200" b="0" spc="30" dirty="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816136156"/>
                  </a:ext>
                </a:extLst>
              </a:tr>
            </a:tbl>
          </a:graphicData>
        </a:graphic>
      </p:graphicFrame>
      <p:graphicFrame>
        <p:nvGraphicFramePr>
          <p:cNvPr id="14" name="Table 14">
            <a:extLst>
              <a:ext uri="{FF2B5EF4-FFF2-40B4-BE49-F238E27FC236}">
                <a16:creationId xmlns:a16="http://schemas.microsoft.com/office/drawing/2014/main" xmlns="" id="{61BEBE4E-8135-4C4B-BF32-46599957AE9B}"/>
              </a:ext>
            </a:extLst>
          </p:cNvPr>
          <p:cNvGraphicFramePr>
            <a:graphicFrameLocks noGrp="1"/>
          </p:cNvGraphicFramePr>
          <p:nvPr>
            <p:extLst>
              <p:ext uri="{D42A27DB-BD31-4B8C-83A1-F6EECF244321}">
                <p14:modId xmlns:p14="http://schemas.microsoft.com/office/powerpoint/2010/main" val="1098125927"/>
              </p:ext>
            </p:extLst>
          </p:nvPr>
        </p:nvGraphicFramePr>
        <p:xfrm>
          <a:off x="687618" y="4883745"/>
          <a:ext cx="4901469" cy="1653639"/>
        </p:xfrm>
        <a:graphic>
          <a:graphicData uri="http://schemas.openxmlformats.org/drawingml/2006/table">
            <a:tbl>
              <a:tblPr>
                <a:tableStyleId>{5C22544A-7EE6-4342-B048-85BDC9FD1C3A}</a:tableStyleId>
              </a:tblPr>
              <a:tblGrid>
                <a:gridCol w="4901469">
                  <a:extLst>
                    <a:ext uri="{9D8B030D-6E8A-4147-A177-3AD203B41FA5}">
                      <a16:colId xmlns:a16="http://schemas.microsoft.com/office/drawing/2014/main" xmlns="" val="493813631"/>
                    </a:ext>
                  </a:extLst>
                </a:gridCol>
              </a:tblGrid>
              <a:tr h="276580">
                <a:tc>
                  <a:txBody>
                    <a:bodyPr/>
                    <a:lstStyle/>
                    <a:p>
                      <a:r>
                        <a:rPr lang="en-US" sz="1600" dirty="0" smtClean="0">
                          <a:solidFill>
                            <a:schemeClr val="bg1"/>
                          </a:solidFill>
                        </a:rPr>
                        <a:t>Líneas de </a:t>
                      </a:r>
                      <a:r>
                        <a:rPr lang="en-US" sz="1600" dirty="0" err="1" smtClean="0">
                          <a:solidFill>
                            <a:schemeClr val="bg1"/>
                          </a:solidFill>
                        </a:rPr>
                        <a:t>venta</a:t>
                      </a:r>
                      <a:endParaRPr lang="en-US" sz="16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2570369641"/>
                  </a:ext>
                </a:extLst>
              </a:tr>
              <a:tr h="42192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Cada línea de venta es único y tiene un número único que lo identifica.</a:t>
                      </a:r>
                      <a:endParaRPr lang="en-US" sz="1200" spc="30" dirty="0">
                        <a:gradFill>
                          <a:gsLst>
                            <a:gs pos="18000">
                              <a:schemeClr val="tx1"/>
                            </a:gs>
                            <a:gs pos="36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241782274"/>
                  </a:ext>
                </a:extLst>
              </a:tr>
              <a:tr h="4039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30" dirty="0" err="1" smtClean="0">
                          <a:solidFill>
                            <a:schemeClr val="accent3">
                              <a:lumMod val="20000"/>
                              <a:lumOff val="80000"/>
                            </a:schemeClr>
                          </a:solidFill>
                        </a:rPr>
                        <a:t>Cliente</a:t>
                      </a:r>
                      <a:endParaRPr lang="en-US" sz="1600" spc="30" dirty="0">
                        <a:solidFill>
                          <a:schemeClr val="accent3">
                            <a:lumMod val="20000"/>
                            <a:lumOff val="80000"/>
                          </a:schemeClr>
                        </a:soli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xmlns="" val="1493317174"/>
                  </a:ext>
                </a:extLst>
              </a:tr>
              <a:tr h="34816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Cada cliente es identificado con un número único.</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b="0" spc="30" dirty="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514604512"/>
                  </a:ext>
                </a:extLst>
              </a:tr>
            </a:tbl>
          </a:graphicData>
        </a:graphic>
      </p:graphicFrame>
      <p:sp>
        <p:nvSpPr>
          <p:cNvPr id="15" name="Rectángulo 14"/>
          <p:cNvSpPr/>
          <p:nvPr/>
        </p:nvSpPr>
        <p:spPr>
          <a:xfrm>
            <a:off x="8077199" y="2732747"/>
            <a:ext cx="3911600" cy="2031325"/>
          </a:xfrm>
          <a:prstGeom prst="rect">
            <a:avLst/>
          </a:prstGeom>
        </p:spPr>
        <p:txBody>
          <a:bodyPr wrap="square">
            <a:spAutoFit/>
          </a:bodyPr>
          <a:lstStyle/>
          <a:p>
            <a:pPr marL="285750" indent="-285750" algn="just">
              <a:buFont typeface="Arial" panose="020B0604020202020204" pitchFamily="34" charset="0"/>
              <a:buChar char="•"/>
            </a:pPr>
            <a:r>
              <a:rPr lang="es-MX" b="1" dirty="0" smtClean="0"/>
              <a:t>Fecha de venta</a:t>
            </a:r>
          </a:p>
          <a:p>
            <a:pPr algn="just"/>
            <a:endParaRPr lang="es-MX" b="1" dirty="0" smtClean="0"/>
          </a:p>
          <a:p>
            <a:pPr marL="285750" indent="-285750" algn="just">
              <a:buFont typeface="Arial" panose="020B0604020202020204" pitchFamily="34" charset="0"/>
              <a:buChar char="•"/>
            </a:pPr>
            <a:r>
              <a:rPr lang="es-MX" b="1" dirty="0" smtClean="0"/>
              <a:t>Código del cliente a quien se realizó la venta</a:t>
            </a:r>
          </a:p>
          <a:p>
            <a:pPr marL="285750" indent="-285750" algn="just">
              <a:buFont typeface="Arial" panose="020B0604020202020204" pitchFamily="34" charset="0"/>
              <a:buChar char="•"/>
            </a:pPr>
            <a:endParaRPr lang="es-MX" b="1" dirty="0" smtClean="0"/>
          </a:p>
          <a:p>
            <a:pPr marL="285750" indent="-285750" algn="just">
              <a:buFont typeface="Arial" panose="020B0604020202020204" pitchFamily="34" charset="0"/>
              <a:buChar char="•"/>
            </a:pPr>
            <a:r>
              <a:rPr lang="es-MX" b="1" dirty="0" smtClean="0"/>
              <a:t>El monto de venta realizado por línea de venta para cada cliente</a:t>
            </a:r>
            <a:endParaRPr lang="es-BO" b="1" dirty="0"/>
          </a:p>
        </p:txBody>
      </p:sp>
      <p:sp>
        <p:nvSpPr>
          <p:cNvPr id="16" name="Flecha derecha 15"/>
          <p:cNvSpPr/>
          <p:nvPr/>
        </p:nvSpPr>
        <p:spPr>
          <a:xfrm>
            <a:off x="6647921" y="3609860"/>
            <a:ext cx="637145" cy="50569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solidFill>
                <a:schemeClr val="tx2"/>
              </a:solidFill>
            </a:endParaRPr>
          </a:p>
        </p:txBody>
      </p:sp>
      <p:sp>
        <p:nvSpPr>
          <p:cNvPr id="17" name="Rectángulo 16"/>
          <p:cNvSpPr/>
          <p:nvPr/>
        </p:nvSpPr>
        <p:spPr>
          <a:xfrm>
            <a:off x="5921173" y="3150484"/>
            <a:ext cx="1863926" cy="369332"/>
          </a:xfrm>
          <a:prstGeom prst="rect">
            <a:avLst/>
          </a:prstGeom>
        </p:spPr>
        <p:txBody>
          <a:bodyPr wrap="square">
            <a:spAutoFit/>
          </a:bodyPr>
          <a:lstStyle/>
          <a:p>
            <a:r>
              <a:rPr lang="es-MX" b="1" kern="0" dirty="0" smtClean="0">
                <a:solidFill>
                  <a:srgbClr val="25516C"/>
                </a:solidFill>
              </a:rPr>
              <a:t>Atributos útiles</a:t>
            </a:r>
          </a:p>
        </p:txBody>
      </p:sp>
    </p:spTree>
    <p:extLst>
      <p:ext uri="{BB962C8B-B14F-4D97-AF65-F5344CB8AC3E}">
        <p14:creationId xmlns:p14="http://schemas.microsoft.com/office/powerpoint/2010/main" val="359199335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3. </a:t>
            </a:r>
            <a:r>
              <a:rPr lang="es-MX" dirty="0">
                <a:solidFill>
                  <a:schemeClr val="bg1"/>
                </a:solidFill>
              </a:rPr>
              <a:t>Fase II: Comprensión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15</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Recolectar los datos </a:t>
            </a:r>
            <a:r>
              <a:rPr lang="es-MX" b="1" kern="0" dirty="0" smtClean="0">
                <a:solidFill>
                  <a:srgbClr val="25516C"/>
                </a:solidFill>
              </a:rPr>
              <a:t>iniciales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102" y="1114330"/>
            <a:ext cx="630796" cy="612847"/>
          </a:xfrm>
          <a:prstGeom prst="rect">
            <a:avLst/>
          </a:prstGeom>
        </p:spPr>
      </p:pic>
      <p:sp>
        <p:nvSpPr>
          <p:cNvPr id="15" name="Rectángulo 14"/>
          <p:cNvSpPr/>
          <p:nvPr/>
        </p:nvSpPr>
        <p:spPr>
          <a:xfrm>
            <a:off x="6870699" y="2923247"/>
            <a:ext cx="4102102" cy="2308324"/>
          </a:xfrm>
          <a:prstGeom prst="rect">
            <a:avLst/>
          </a:prstGeom>
        </p:spPr>
        <p:txBody>
          <a:bodyPr wrap="square">
            <a:spAutoFit/>
          </a:bodyPr>
          <a:lstStyle/>
          <a:p>
            <a:pPr marL="285750" indent="-285750" algn="just">
              <a:buFont typeface="Arial" panose="020B0604020202020204" pitchFamily="34" charset="0"/>
              <a:buChar char="•"/>
            </a:pPr>
            <a:r>
              <a:rPr lang="es-MX" b="1" dirty="0" smtClean="0"/>
              <a:t>AREAS_EMPRESA</a:t>
            </a:r>
          </a:p>
          <a:p>
            <a:pPr marL="285750" indent="-285750" algn="just">
              <a:buFont typeface="Arial" panose="020B0604020202020204" pitchFamily="34" charset="0"/>
              <a:buChar char="•"/>
            </a:pPr>
            <a:r>
              <a:rPr lang="es-MX" b="1" dirty="0" smtClean="0"/>
              <a:t>SALIDAS_VENTAS</a:t>
            </a:r>
          </a:p>
          <a:p>
            <a:pPr marL="285750" indent="-285750" algn="just">
              <a:buFont typeface="Arial" panose="020B0604020202020204" pitchFamily="34" charset="0"/>
              <a:buChar char="•"/>
            </a:pPr>
            <a:r>
              <a:rPr lang="es-MX" b="1" dirty="0" smtClean="0"/>
              <a:t>SALIDAS_DETALLEVENTAS</a:t>
            </a:r>
          </a:p>
          <a:p>
            <a:pPr marL="285750" indent="-285750" algn="just">
              <a:buFont typeface="Arial" panose="020B0604020202020204" pitchFamily="34" charset="0"/>
              <a:buChar char="•"/>
            </a:pPr>
            <a:r>
              <a:rPr lang="es-MX" b="1" dirty="0" smtClean="0"/>
              <a:t>PRESENTACIONES_PRODUCTO</a:t>
            </a:r>
          </a:p>
          <a:p>
            <a:pPr marL="285750" indent="-285750" algn="just">
              <a:buFont typeface="Arial" panose="020B0604020202020204" pitchFamily="34" charset="0"/>
              <a:buChar char="•"/>
            </a:pPr>
            <a:r>
              <a:rPr lang="es-MX" b="1" dirty="0" smtClean="0"/>
              <a:t>LINEAS_MKT</a:t>
            </a:r>
          </a:p>
          <a:p>
            <a:pPr marL="285750" indent="-285750" algn="just">
              <a:buFont typeface="Arial" panose="020B0604020202020204" pitchFamily="34" charset="0"/>
              <a:buChar char="•"/>
            </a:pPr>
            <a:r>
              <a:rPr lang="es-MX" b="1" dirty="0" smtClean="0"/>
              <a:t>LINEAS_VENTA_MKT</a:t>
            </a:r>
          </a:p>
          <a:p>
            <a:pPr marL="285750" indent="-285750" algn="just">
              <a:buFont typeface="Arial" panose="020B0604020202020204" pitchFamily="34" charset="0"/>
              <a:buChar char="•"/>
            </a:pPr>
            <a:r>
              <a:rPr lang="es-MX" b="1" dirty="0" smtClean="0"/>
              <a:t>LINEAS_VENTAS</a:t>
            </a:r>
          </a:p>
          <a:p>
            <a:pPr marL="285750" indent="-285750" algn="just">
              <a:buFont typeface="Arial" panose="020B0604020202020204" pitchFamily="34" charset="0"/>
              <a:buChar char="•"/>
            </a:pPr>
            <a:r>
              <a:rPr lang="es-MX" b="1" dirty="0" smtClean="0"/>
              <a:t>CLIENTES</a:t>
            </a:r>
          </a:p>
        </p:txBody>
      </p:sp>
      <p:sp>
        <p:nvSpPr>
          <p:cNvPr id="12" name="Rectángulo 11"/>
          <p:cNvSpPr/>
          <p:nvPr/>
        </p:nvSpPr>
        <p:spPr>
          <a:xfrm>
            <a:off x="1145975" y="3228047"/>
            <a:ext cx="2879926" cy="1477328"/>
          </a:xfrm>
          <a:prstGeom prst="rect">
            <a:avLst/>
          </a:prstGeom>
        </p:spPr>
        <p:txBody>
          <a:bodyPr wrap="square">
            <a:spAutoFit/>
          </a:bodyPr>
          <a:lstStyle/>
          <a:p>
            <a:pPr algn="just"/>
            <a:endParaRPr lang="es-MX" b="1" kern="0" dirty="0" smtClean="0">
              <a:solidFill>
                <a:srgbClr val="25516C"/>
              </a:solidFill>
            </a:endParaRPr>
          </a:p>
          <a:p>
            <a:pPr algn="just"/>
            <a:r>
              <a:rPr lang="es-MX" kern="0" dirty="0">
                <a:solidFill>
                  <a:srgbClr val="25516C"/>
                </a:solidFill>
              </a:rPr>
              <a:t>T</a:t>
            </a:r>
            <a:r>
              <a:rPr lang="es-MX" kern="0" dirty="0" smtClean="0">
                <a:solidFill>
                  <a:srgbClr val="25516C"/>
                </a:solidFill>
              </a:rPr>
              <a:t>ablas en las que se recogen los datos necesarios para la minería de datos </a:t>
            </a:r>
            <a:endParaRPr lang="es-BO" dirty="0"/>
          </a:p>
        </p:txBody>
      </p:sp>
      <p:sp>
        <p:nvSpPr>
          <p:cNvPr id="13" name="Flecha derecha 12"/>
          <p:cNvSpPr/>
          <p:nvPr/>
        </p:nvSpPr>
        <p:spPr>
          <a:xfrm>
            <a:off x="5129727" y="3713862"/>
            <a:ext cx="637145" cy="505698"/>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solidFill>
                <a:schemeClr val="tx2"/>
              </a:solidFill>
            </a:endParaRPr>
          </a:p>
        </p:txBody>
      </p:sp>
    </p:spTree>
    <p:extLst>
      <p:ext uri="{BB962C8B-B14F-4D97-AF65-F5344CB8AC3E}">
        <p14:creationId xmlns:p14="http://schemas.microsoft.com/office/powerpoint/2010/main" val="131889526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3. </a:t>
            </a:r>
            <a:r>
              <a:rPr lang="es-MX" dirty="0">
                <a:solidFill>
                  <a:schemeClr val="bg1"/>
                </a:solidFill>
              </a:rPr>
              <a:t>Fase II: Comprensión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16</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Descripción de los datos</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58010" y="1114330"/>
            <a:ext cx="542309" cy="526877"/>
          </a:xfrm>
          <a:prstGeom prst="rect">
            <a:avLst/>
          </a:prstGeom>
        </p:spPr>
      </p:pic>
      <p:pic>
        <p:nvPicPr>
          <p:cNvPr id="11" name="Imagen 10"/>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800130"/>
            <a:ext cx="7823199" cy="4932362"/>
          </a:xfrm>
          <a:prstGeom prst="rect">
            <a:avLst/>
          </a:prstGeom>
          <a:noFill/>
          <a:ln>
            <a:noFill/>
          </a:ln>
        </p:spPr>
      </p:pic>
      <p:sp>
        <p:nvSpPr>
          <p:cNvPr id="14" name="Rectángulo 13"/>
          <p:cNvSpPr/>
          <p:nvPr/>
        </p:nvSpPr>
        <p:spPr>
          <a:xfrm>
            <a:off x="429164" y="3240747"/>
            <a:ext cx="2879926" cy="923330"/>
          </a:xfrm>
          <a:prstGeom prst="rect">
            <a:avLst/>
          </a:prstGeom>
        </p:spPr>
        <p:txBody>
          <a:bodyPr wrap="square">
            <a:spAutoFit/>
          </a:bodyPr>
          <a:lstStyle/>
          <a:p>
            <a:pPr algn="just"/>
            <a:endParaRPr lang="es-MX" b="1" kern="0" dirty="0" smtClean="0">
              <a:solidFill>
                <a:srgbClr val="25516C"/>
              </a:solidFill>
            </a:endParaRPr>
          </a:p>
          <a:p>
            <a:pPr algn="just"/>
            <a:r>
              <a:rPr lang="es-MX" kern="0" dirty="0" smtClean="0">
                <a:solidFill>
                  <a:srgbClr val="25516C"/>
                </a:solidFill>
              </a:rPr>
              <a:t>Esquema relacional de la base de datos de ventas</a:t>
            </a:r>
            <a:endParaRPr lang="es-BO" dirty="0"/>
          </a:p>
        </p:txBody>
      </p:sp>
    </p:spTree>
    <p:extLst>
      <p:ext uri="{BB962C8B-B14F-4D97-AF65-F5344CB8AC3E}">
        <p14:creationId xmlns:p14="http://schemas.microsoft.com/office/powerpoint/2010/main" val="169145748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3. </a:t>
            </a:r>
            <a:r>
              <a:rPr lang="es-MX" dirty="0">
                <a:solidFill>
                  <a:schemeClr val="bg1"/>
                </a:solidFill>
              </a:rPr>
              <a:t>Fase II: Comprensión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17</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Exploración de los datos</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4" name="Rectángulo 13"/>
          <p:cNvSpPr/>
          <p:nvPr/>
        </p:nvSpPr>
        <p:spPr>
          <a:xfrm>
            <a:off x="4292600" y="1742992"/>
            <a:ext cx="3835400" cy="523220"/>
          </a:xfrm>
          <a:prstGeom prst="rect">
            <a:avLst/>
          </a:prstGeom>
        </p:spPr>
        <p:txBody>
          <a:bodyPr wrap="square">
            <a:spAutoFit/>
          </a:bodyPr>
          <a:lstStyle/>
          <a:p>
            <a:pPr algn="ctr"/>
            <a:r>
              <a:rPr lang="es-MX" sz="1400" b="1" kern="0" dirty="0" smtClean="0">
                <a:solidFill>
                  <a:srgbClr val="25516C"/>
                </a:solidFill>
              </a:rPr>
              <a:t>Ventas de la regional “A”, </a:t>
            </a:r>
          </a:p>
          <a:p>
            <a:pPr algn="ctr"/>
            <a:r>
              <a:rPr lang="es-MX" sz="1400" b="1" kern="0" dirty="0" smtClean="0">
                <a:solidFill>
                  <a:srgbClr val="25516C"/>
                </a:solidFill>
              </a:rPr>
              <a:t>desde enero del 2019 a abril del 2020</a:t>
            </a:r>
            <a:endParaRPr lang="es-BO" sz="1400" b="1" dirty="0"/>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162" y="1219200"/>
            <a:ext cx="490003" cy="476060"/>
          </a:xfrm>
          <a:prstGeom prst="rect">
            <a:avLst/>
          </a:prstGeom>
        </p:spPr>
      </p:pic>
      <p:pic>
        <p:nvPicPr>
          <p:cNvPr id="10" name="Imagen 9"/>
          <p:cNvPicPr/>
          <p:nvPr/>
        </p:nvPicPr>
        <p:blipFill>
          <a:blip r:embed="rId3">
            <a:extLst>
              <a:ext uri="{28A0092B-C50C-407E-A947-70E740481C1C}">
                <a14:useLocalDpi xmlns:a14="http://schemas.microsoft.com/office/drawing/2010/main" val="0"/>
              </a:ext>
            </a:extLst>
          </a:blip>
          <a:stretch>
            <a:fillRect/>
          </a:stretch>
        </p:blipFill>
        <p:spPr>
          <a:xfrm>
            <a:off x="2476500" y="2254060"/>
            <a:ext cx="7566025" cy="4427728"/>
          </a:xfrm>
          <a:prstGeom prst="rect">
            <a:avLst/>
          </a:prstGeom>
        </p:spPr>
      </p:pic>
    </p:spTree>
    <p:extLst>
      <p:ext uri="{BB962C8B-B14F-4D97-AF65-F5344CB8AC3E}">
        <p14:creationId xmlns:p14="http://schemas.microsoft.com/office/powerpoint/2010/main" val="39259921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3. </a:t>
            </a:r>
            <a:r>
              <a:rPr lang="es-MX" dirty="0">
                <a:solidFill>
                  <a:schemeClr val="bg1"/>
                </a:solidFill>
              </a:rPr>
              <a:t>Fase II: Comprensión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18</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Exploración de los </a:t>
            </a:r>
            <a:r>
              <a:rPr lang="es-MX" b="1" kern="0" dirty="0" smtClean="0">
                <a:solidFill>
                  <a:srgbClr val="25516C"/>
                </a:solidFill>
              </a:rPr>
              <a:t>datos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4" name="Rectángulo 13"/>
          <p:cNvSpPr/>
          <p:nvPr/>
        </p:nvSpPr>
        <p:spPr>
          <a:xfrm>
            <a:off x="4292600" y="1742992"/>
            <a:ext cx="3835400" cy="523220"/>
          </a:xfrm>
          <a:prstGeom prst="rect">
            <a:avLst/>
          </a:prstGeom>
        </p:spPr>
        <p:txBody>
          <a:bodyPr wrap="square">
            <a:spAutoFit/>
          </a:bodyPr>
          <a:lstStyle/>
          <a:p>
            <a:pPr algn="ctr"/>
            <a:r>
              <a:rPr lang="es-MX" sz="1400" b="1" kern="0" dirty="0" smtClean="0">
                <a:solidFill>
                  <a:srgbClr val="25516C"/>
                </a:solidFill>
              </a:rPr>
              <a:t>Ventas de la regional “A” </a:t>
            </a:r>
          </a:p>
          <a:p>
            <a:pPr algn="ctr"/>
            <a:r>
              <a:rPr lang="es-MX" sz="1400" b="1" kern="0" dirty="0" smtClean="0">
                <a:solidFill>
                  <a:srgbClr val="25516C"/>
                </a:solidFill>
              </a:rPr>
              <a:t>del mes de abril del 2020</a:t>
            </a:r>
            <a:endParaRPr lang="es-BO" sz="1400" b="1" dirty="0"/>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162" y="1219200"/>
            <a:ext cx="490003" cy="476060"/>
          </a:xfrm>
          <a:prstGeom prst="rect">
            <a:avLst/>
          </a:prstGeom>
        </p:spPr>
      </p:pic>
      <p:pic>
        <p:nvPicPr>
          <p:cNvPr id="9" name="Imagen 8"/>
          <p:cNvPicPr/>
          <p:nvPr/>
        </p:nvPicPr>
        <p:blipFill>
          <a:blip r:embed="rId3">
            <a:extLst>
              <a:ext uri="{28A0092B-C50C-407E-A947-70E740481C1C}">
                <a14:useLocalDpi xmlns:a14="http://schemas.microsoft.com/office/drawing/2010/main" val="0"/>
              </a:ext>
            </a:extLst>
          </a:blip>
          <a:stretch>
            <a:fillRect/>
          </a:stretch>
        </p:blipFill>
        <p:spPr>
          <a:xfrm>
            <a:off x="2735263" y="2266212"/>
            <a:ext cx="7018337" cy="4415576"/>
          </a:xfrm>
          <a:prstGeom prst="rect">
            <a:avLst/>
          </a:prstGeom>
        </p:spPr>
      </p:pic>
    </p:spTree>
    <p:extLst>
      <p:ext uri="{BB962C8B-B14F-4D97-AF65-F5344CB8AC3E}">
        <p14:creationId xmlns:p14="http://schemas.microsoft.com/office/powerpoint/2010/main" val="377660193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3. </a:t>
            </a:r>
            <a:r>
              <a:rPr lang="es-MX" dirty="0">
                <a:solidFill>
                  <a:schemeClr val="bg1"/>
                </a:solidFill>
              </a:rPr>
              <a:t>Fase II: Comprensión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19</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Exploración de los </a:t>
            </a:r>
            <a:r>
              <a:rPr lang="es-MX" b="1" kern="0" dirty="0" smtClean="0">
                <a:solidFill>
                  <a:srgbClr val="25516C"/>
                </a:solidFill>
              </a:rPr>
              <a:t>datos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4" name="Rectángulo 13"/>
          <p:cNvSpPr/>
          <p:nvPr/>
        </p:nvSpPr>
        <p:spPr>
          <a:xfrm>
            <a:off x="4292600" y="1908092"/>
            <a:ext cx="3835400" cy="523220"/>
          </a:xfrm>
          <a:prstGeom prst="rect">
            <a:avLst/>
          </a:prstGeom>
        </p:spPr>
        <p:txBody>
          <a:bodyPr wrap="square">
            <a:spAutoFit/>
          </a:bodyPr>
          <a:lstStyle/>
          <a:p>
            <a:pPr algn="ctr"/>
            <a:r>
              <a:rPr lang="es-MX" sz="1400" b="1" kern="0" dirty="0" smtClean="0">
                <a:solidFill>
                  <a:srgbClr val="25516C"/>
                </a:solidFill>
              </a:rPr>
              <a:t>Ventas de tres promotores en el mes de abril del 2020</a:t>
            </a:r>
            <a:endParaRPr lang="es-BO" sz="1400" b="1" dirty="0"/>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162" y="1219200"/>
            <a:ext cx="490003" cy="476060"/>
          </a:xfrm>
          <a:prstGeom prst="rect">
            <a:avLst/>
          </a:prstGeom>
        </p:spPr>
      </p:pic>
      <p:pic>
        <p:nvPicPr>
          <p:cNvPr id="10" name="Imagen 9"/>
          <p:cNvPicPr/>
          <p:nvPr/>
        </p:nvPicPr>
        <p:blipFill>
          <a:blip r:embed="rId3" cstate="print">
            <a:extLst>
              <a:ext uri="{28A0092B-C50C-407E-A947-70E740481C1C}">
                <a14:useLocalDpi xmlns:a14="http://schemas.microsoft.com/office/drawing/2010/main" val="0"/>
              </a:ext>
            </a:extLst>
          </a:blip>
          <a:stretch>
            <a:fillRect/>
          </a:stretch>
        </p:blipFill>
        <p:spPr>
          <a:xfrm>
            <a:off x="2959100" y="2365292"/>
            <a:ext cx="6502083" cy="4252996"/>
          </a:xfrm>
          <a:prstGeom prst="rect">
            <a:avLst/>
          </a:prstGeom>
        </p:spPr>
      </p:pic>
    </p:spTree>
    <p:extLst>
      <p:ext uri="{BB962C8B-B14F-4D97-AF65-F5344CB8AC3E}">
        <p14:creationId xmlns:p14="http://schemas.microsoft.com/office/powerpoint/2010/main" val="46901927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BO" dirty="0" smtClean="0">
                <a:solidFill>
                  <a:schemeClr val="bg1"/>
                </a:solidFill>
              </a:rPr>
              <a:t>Contenido</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a:t>
            </a:fld>
            <a:endParaRPr lang="en-US">
              <a:solidFill>
                <a:srgbClr val="0074AF"/>
              </a:solidFill>
            </a:endParaRPr>
          </a:p>
        </p:txBody>
      </p:sp>
      <p:sp>
        <p:nvSpPr>
          <p:cNvPr id="5" name="Google Shape;90;p15"/>
          <p:cNvSpPr txBox="1">
            <a:spLocks/>
          </p:cNvSpPr>
          <p:nvPr/>
        </p:nvSpPr>
        <p:spPr>
          <a:xfrm>
            <a:off x="827319" y="1842913"/>
            <a:ext cx="7880582" cy="39389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sz="2800" b="1" kern="0" dirty="0" smtClean="0">
                <a:solidFill>
                  <a:srgbClr val="25516C"/>
                </a:solidFill>
              </a:rPr>
              <a:t>1</a:t>
            </a:r>
            <a:r>
              <a:rPr lang="es-MX" sz="2800" b="1" kern="0" dirty="0">
                <a:solidFill>
                  <a:srgbClr val="25516C"/>
                </a:solidFill>
              </a:rPr>
              <a:t>. Introducción	</a:t>
            </a:r>
          </a:p>
          <a:p>
            <a:pPr marL="0" lvl="0" indent="0">
              <a:buClr>
                <a:srgbClr val="25516C"/>
              </a:buClr>
              <a:buSzPts val="1100"/>
              <a:buNone/>
            </a:pPr>
            <a:r>
              <a:rPr lang="es-MX" sz="2800" b="1" kern="0" dirty="0">
                <a:solidFill>
                  <a:srgbClr val="25516C"/>
                </a:solidFill>
              </a:rPr>
              <a:t>2. Fase I: Comprensión del negocio	</a:t>
            </a:r>
          </a:p>
          <a:p>
            <a:pPr marL="0" lvl="0" indent="0">
              <a:buClr>
                <a:srgbClr val="25516C"/>
              </a:buClr>
              <a:buSzPts val="1100"/>
              <a:buNone/>
            </a:pPr>
            <a:r>
              <a:rPr lang="es-MX" sz="2800" b="1" kern="0" dirty="0">
                <a:solidFill>
                  <a:srgbClr val="25516C"/>
                </a:solidFill>
              </a:rPr>
              <a:t>3. Fase II: Comprensión de los datos	</a:t>
            </a:r>
          </a:p>
          <a:p>
            <a:pPr marL="0" lvl="0" indent="0">
              <a:buClr>
                <a:srgbClr val="25516C"/>
              </a:buClr>
              <a:buSzPts val="1100"/>
              <a:buNone/>
            </a:pPr>
            <a:r>
              <a:rPr lang="es-MX" sz="2800" b="1" kern="0" dirty="0">
                <a:solidFill>
                  <a:srgbClr val="25516C"/>
                </a:solidFill>
              </a:rPr>
              <a:t>4. Fase III: Preparación de los datos	</a:t>
            </a:r>
          </a:p>
          <a:p>
            <a:pPr marL="0" lvl="0" indent="0">
              <a:buClr>
                <a:srgbClr val="25516C"/>
              </a:buClr>
              <a:buSzPts val="1100"/>
              <a:buNone/>
            </a:pPr>
            <a:r>
              <a:rPr lang="es-MX" sz="2800" b="1" kern="0" dirty="0">
                <a:solidFill>
                  <a:srgbClr val="25516C"/>
                </a:solidFill>
              </a:rPr>
              <a:t>5. Fase IV: Modelado	</a:t>
            </a:r>
          </a:p>
          <a:p>
            <a:pPr marL="0" lvl="0" indent="0">
              <a:buClr>
                <a:srgbClr val="25516C"/>
              </a:buClr>
              <a:buSzPts val="1100"/>
              <a:buNone/>
            </a:pPr>
            <a:r>
              <a:rPr lang="es-MX" sz="2800" b="1" kern="0" dirty="0">
                <a:solidFill>
                  <a:srgbClr val="25516C"/>
                </a:solidFill>
              </a:rPr>
              <a:t>6. Fase V: Evaluación	</a:t>
            </a:r>
          </a:p>
          <a:p>
            <a:pPr marL="0" lvl="0" indent="0">
              <a:buClr>
                <a:srgbClr val="25516C"/>
              </a:buClr>
              <a:buSzPts val="1100"/>
              <a:buNone/>
            </a:pPr>
            <a:r>
              <a:rPr lang="es-MX" sz="2800" b="1" kern="0" dirty="0">
                <a:solidFill>
                  <a:srgbClr val="25516C"/>
                </a:solidFill>
              </a:rPr>
              <a:t>7. Fase VI: Implementación</a:t>
            </a:r>
            <a:endParaRPr kumimoji="0" lang="en-US" sz="2800" b="1" i="0" u="none" strike="noStrike" kern="0" cap="none" spc="0" normalizeH="0" baseline="0" noProof="0" dirty="0">
              <a:ln>
                <a:noFill/>
              </a:ln>
              <a:solidFill>
                <a:srgbClr val="25516C"/>
              </a:solidFill>
              <a:effectLst/>
              <a:uLnTx/>
              <a:uFillTx/>
              <a:sym typeface="Source Sans Pro"/>
            </a:endParaRPr>
          </a:p>
        </p:txBody>
      </p:sp>
    </p:spTree>
    <p:extLst>
      <p:ext uri="{BB962C8B-B14F-4D97-AF65-F5344CB8AC3E}">
        <p14:creationId xmlns:p14="http://schemas.microsoft.com/office/powerpoint/2010/main" val="423703374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3. </a:t>
            </a:r>
            <a:r>
              <a:rPr lang="es-MX" dirty="0">
                <a:solidFill>
                  <a:schemeClr val="bg1"/>
                </a:solidFill>
              </a:rPr>
              <a:t>Fase II: Comprensión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20</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Exploración de los </a:t>
            </a:r>
            <a:r>
              <a:rPr lang="es-MX" b="1" kern="0" dirty="0" smtClean="0">
                <a:solidFill>
                  <a:srgbClr val="25516C"/>
                </a:solidFill>
              </a:rPr>
              <a:t>datos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4" name="Rectángulo 13"/>
          <p:cNvSpPr/>
          <p:nvPr/>
        </p:nvSpPr>
        <p:spPr>
          <a:xfrm>
            <a:off x="4292600" y="1908092"/>
            <a:ext cx="3835400" cy="523220"/>
          </a:xfrm>
          <a:prstGeom prst="rect">
            <a:avLst/>
          </a:prstGeom>
        </p:spPr>
        <p:txBody>
          <a:bodyPr wrap="square">
            <a:spAutoFit/>
          </a:bodyPr>
          <a:lstStyle/>
          <a:p>
            <a:pPr algn="ctr"/>
            <a:r>
              <a:rPr lang="es-MX" sz="1400" b="1" kern="0" dirty="0" smtClean="0">
                <a:solidFill>
                  <a:srgbClr val="25516C"/>
                </a:solidFill>
              </a:rPr>
              <a:t>Ventas de tres promotores en el mes de abril del 2020</a:t>
            </a:r>
            <a:endParaRPr lang="es-BO" sz="1400" b="1" dirty="0"/>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162" y="1219200"/>
            <a:ext cx="490003" cy="476060"/>
          </a:xfrm>
          <a:prstGeom prst="rect">
            <a:avLst/>
          </a:prstGeom>
        </p:spPr>
      </p:pic>
      <p:pic>
        <p:nvPicPr>
          <p:cNvPr id="10" name="Imagen 9"/>
          <p:cNvPicPr/>
          <p:nvPr/>
        </p:nvPicPr>
        <p:blipFill>
          <a:blip r:embed="rId3" cstate="print">
            <a:extLst>
              <a:ext uri="{28A0092B-C50C-407E-A947-70E740481C1C}">
                <a14:useLocalDpi xmlns:a14="http://schemas.microsoft.com/office/drawing/2010/main" val="0"/>
              </a:ext>
            </a:extLst>
          </a:blip>
          <a:stretch>
            <a:fillRect/>
          </a:stretch>
        </p:blipFill>
        <p:spPr>
          <a:xfrm>
            <a:off x="2959100" y="2365292"/>
            <a:ext cx="6502083" cy="4252996"/>
          </a:xfrm>
          <a:prstGeom prst="rect">
            <a:avLst/>
          </a:prstGeom>
        </p:spPr>
      </p:pic>
    </p:spTree>
    <p:extLst>
      <p:ext uri="{BB962C8B-B14F-4D97-AF65-F5344CB8AC3E}">
        <p14:creationId xmlns:p14="http://schemas.microsoft.com/office/powerpoint/2010/main" val="242372192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3. </a:t>
            </a:r>
            <a:r>
              <a:rPr lang="es-MX" dirty="0">
                <a:solidFill>
                  <a:schemeClr val="bg1"/>
                </a:solidFill>
              </a:rPr>
              <a:t>Fase II: Comprensión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21</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Exploración de los </a:t>
            </a:r>
            <a:r>
              <a:rPr lang="es-MX" b="1" kern="0" dirty="0" smtClean="0">
                <a:solidFill>
                  <a:srgbClr val="25516C"/>
                </a:solidFill>
              </a:rPr>
              <a:t>datos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4" name="Rectángulo 13"/>
          <p:cNvSpPr/>
          <p:nvPr/>
        </p:nvSpPr>
        <p:spPr>
          <a:xfrm>
            <a:off x="9017001" y="4718166"/>
            <a:ext cx="2692400" cy="307777"/>
          </a:xfrm>
          <a:prstGeom prst="rect">
            <a:avLst/>
          </a:prstGeom>
        </p:spPr>
        <p:txBody>
          <a:bodyPr wrap="square">
            <a:spAutoFit/>
          </a:bodyPr>
          <a:lstStyle/>
          <a:p>
            <a:pPr algn="ctr"/>
            <a:r>
              <a:rPr lang="es-MX" sz="1400" b="1" kern="0" dirty="0" smtClean="0">
                <a:solidFill>
                  <a:srgbClr val="25516C"/>
                </a:solidFill>
              </a:rPr>
              <a:t>c) Test de </a:t>
            </a:r>
            <a:r>
              <a:rPr lang="es-MX" sz="1400" b="1" kern="0" dirty="0" err="1" smtClean="0">
                <a:solidFill>
                  <a:srgbClr val="25516C"/>
                </a:solidFill>
              </a:rPr>
              <a:t>qqnorm</a:t>
            </a:r>
            <a:r>
              <a:rPr lang="es-MX" sz="1400" b="1" kern="0" dirty="0" smtClean="0">
                <a:solidFill>
                  <a:srgbClr val="25516C"/>
                </a:solidFill>
              </a:rPr>
              <a:t> y </a:t>
            </a:r>
            <a:r>
              <a:rPr lang="es-MX" sz="1400" b="1" kern="0" dirty="0" err="1" smtClean="0">
                <a:solidFill>
                  <a:srgbClr val="25516C"/>
                </a:solidFill>
              </a:rPr>
              <a:t>qqline</a:t>
            </a:r>
            <a:r>
              <a:rPr lang="es-MX" sz="1400" b="1" kern="0" dirty="0" smtClean="0">
                <a:solidFill>
                  <a:srgbClr val="25516C"/>
                </a:solidFill>
              </a:rPr>
              <a:t>.</a:t>
            </a:r>
            <a:endParaRPr lang="es-BO" sz="1400" b="1" dirty="0"/>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162" y="1219200"/>
            <a:ext cx="490003" cy="476060"/>
          </a:xfrm>
          <a:prstGeom prst="rect">
            <a:avLst/>
          </a:prstGeom>
        </p:spPr>
      </p:pic>
      <p:pic>
        <p:nvPicPr>
          <p:cNvPr id="9" name="Imagen 8"/>
          <p:cNvPicPr/>
          <p:nvPr/>
        </p:nvPicPr>
        <p:blipFill>
          <a:blip r:embed="rId3">
            <a:extLst>
              <a:ext uri="{28A0092B-C50C-407E-A947-70E740481C1C}">
                <a14:useLocalDpi xmlns:a14="http://schemas.microsoft.com/office/drawing/2010/main" val="0"/>
              </a:ext>
            </a:extLst>
          </a:blip>
          <a:stretch>
            <a:fillRect/>
          </a:stretch>
        </p:blipFill>
        <p:spPr>
          <a:xfrm>
            <a:off x="54998" y="1905000"/>
            <a:ext cx="12126759" cy="2667000"/>
          </a:xfrm>
          <a:prstGeom prst="rect">
            <a:avLst/>
          </a:prstGeom>
        </p:spPr>
      </p:pic>
      <p:sp>
        <p:nvSpPr>
          <p:cNvPr id="11" name="Rectángulo 10"/>
          <p:cNvSpPr/>
          <p:nvPr/>
        </p:nvSpPr>
        <p:spPr>
          <a:xfrm>
            <a:off x="700319" y="4718168"/>
            <a:ext cx="3025237" cy="307777"/>
          </a:xfrm>
          <a:prstGeom prst="rect">
            <a:avLst/>
          </a:prstGeom>
        </p:spPr>
        <p:txBody>
          <a:bodyPr wrap="square">
            <a:spAutoFit/>
          </a:bodyPr>
          <a:lstStyle/>
          <a:p>
            <a:pPr algn="ctr"/>
            <a:r>
              <a:rPr lang="es-MX" sz="1400" b="1" kern="0" dirty="0" smtClean="0">
                <a:solidFill>
                  <a:srgbClr val="25516C"/>
                </a:solidFill>
              </a:rPr>
              <a:t>a) Grafico de ventas de un cliente</a:t>
            </a:r>
            <a:endParaRPr lang="es-BO" sz="1400" b="1" dirty="0"/>
          </a:p>
        </p:txBody>
      </p:sp>
      <p:sp>
        <p:nvSpPr>
          <p:cNvPr id="12" name="Rectángulo 11"/>
          <p:cNvSpPr/>
          <p:nvPr/>
        </p:nvSpPr>
        <p:spPr>
          <a:xfrm>
            <a:off x="4916908" y="4718167"/>
            <a:ext cx="2402938" cy="307777"/>
          </a:xfrm>
          <a:prstGeom prst="rect">
            <a:avLst/>
          </a:prstGeom>
        </p:spPr>
        <p:txBody>
          <a:bodyPr wrap="square">
            <a:spAutoFit/>
          </a:bodyPr>
          <a:lstStyle/>
          <a:p>
            <a:pPr algn="ctr"/>
            <a:r>
              <a:rPr lang="es-MX" sz="1400" b="1" kern="0" dirty="0" smtClean="0">
                <a:solidFill>
                  <a:srgbClr val="25516C"/>
                </a:solidFill>
              </a:rPr>
              <a:t>b) Test de normalidad</a:t>
            </a:r>
            <a:endParaRPr lang="es-BO" sz="1400" b="1" dirty="0"/>
          </a:p>
        </p:txBody>
      </p:sp>
      <p:sp>
        <p:nvSpPr>
          <p:cNvPr id="13" name="Rectángulo 12"/>
          <p:cNvSpPr/>
          <p:nvPr/>
        </p:nvSpPr>
        <p:spPr>
          <a:xfrm>
            <a:off x="215900" y="5393333"/>
            <a:ext cx="11264900" cy="923330"/>
          </a:xfrm>
          <a:prstGeom prst="rect">
            <a:avLst/>
          </a:prstGeom>
        </p:spPr>
        <p:txBody>
          <a:bodyPr wrap="square">
            <a:spAutoFit/>
          </a:bodyPr>
          <a:lstStyle/>
          <a:p>
            <a:pPr algn="just"/>
            <a:endParaRPr lang="es-MX" b="1" kern="0" dirty="0" smtClean="0">
              <a:solidFill>
                <a:srgbClr val="25516C"/>
              </a:solidFill>
            </a:endParaRPr>
          </a:p>
          <a:p>
            <a:pPr algn="just"/>
            <a:r>
              <a:rPr lang="es-MX" b="1" kern="0" dirty="0" smtClean="0">
                <a:solidFill>
                  <a:srgbClr val="25516C"/>
                </a:solidFill>
              </a:rPr>
              <a:t>Aplicando una prueba de hipótesis a esta misma serie con el test de Pearson se obtiene 0.602 y es valor indica que la serie sigue la curva normal</a:t>
            </a:r>
            <a:endParaRPr lang="es-BO" b="1" dirty="0"/>
          </a:p>
        </p:txBody>
      </p:sp>
    </p:spTree>
    <p:extLst>
      <p:ext uri="{BB962C8B-B14F-4D97-AF65-F5344CB8AC3E}">
        <p14:creationId xmlns:p14="http://schemas.microsoft.com/office/powerpoint/2010/main" val="123228154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3. </a:t>
            </a:r>
            <a:r>
              <a:rPr lang="es-MX" dirty="0">
                <a:solidFill>
                  <a:schemeClr val="bg1"/>
                </a:solidFill>
              </a:rPr>
              <a:t>Fase II: Comprensión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22</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Verificar la calidad de los datos</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900" y="1250025"/>
            <a:ext cx="484419" cy="470635"/>
          </a:xfrm>
          <a:prstGeom prst="rect">
            <a:avLst/>
          </a:prstGeom>
        </p:spPr>
      </p:pic>
      <p:sp>
        <p:nvSpPr>
          <p:cNvPr id="15" name="Rectángulo 14"/>
          <p:cNvSpPr/>
          <p:nvPr/>
        </p:nvSpPr>
        <p:spPr>
          <a:xfrm>
            <a:off x="594264" y="2643847"/>
            <a:ext cx="10937336" cy="923330"/>
          </a:xfrm>
          <a:prstGeom prst="rect">
            <a:avLst/>
          </a:prstGeom>
        </p:spPr>
        <p:txBody>
          <a:bodyPr wrap="square">
            <a:spAutoFit/>
          </a:bodyPr>
          <a:lstStyle/>
          <a:p>
            <a:pPr algn="just"/>
            <a:r>
              <a:rPr lang="es-MX" b="1" kern="0" dirty="0" smtClean="0"/>
              <a:t>Los datos no presentan errores, porque estos datos son obtenidos directamente de la base de datos donde se registras los datos de las ventas, y esta base de datos tiene una estructura entidad relación que cumple con la integridad de los datos.</a:t>
            </a:r>
            <a:endParaRPr lang="es-BO" dirty="0"/>
          </a:p>
        </p:txBody>
      </p:sp>
    </p:spTree>
    <p:extLst>
      <p:ext uri="{BB962C8B-B14F-4D97-AF65-F5344CB8AC3E}">
        <p14:creationId xmlns:p14="http://schemas.microsoft.com/office/powerpoint/2010/main" val="9846828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4. </a:t>
            </a:r>
            <a:r>
              <a:rPr lang="es-MX" dirty="0">
                <a:solidFill>
                  <a:schemeClr val="bg1"/>
                </a:solidFill>
              </a:rPr>
              <a:t>Fase III: Preparación de los datos</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23</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Selección de los datos</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962" y="1212850"/>
            <a:ext cx="503075" cy="488760"/>
          </a:xfrm>
          <a:prstGeom prst="rect">
            <a:avLst/>
          </a:prstGeom>
        </p:spPr>
      </p:pic>
      <p:graphicFrame>
        <p:nvGraphicFramePr>
          <p:cNvPr id="8" name="Tabla 7"/>
          <p:cNvGraphicFramePr>
            <a:graphicFrameLocks noGrp="1"/>
          </p:cNvGraphicFramePr>
          <p:nvPr>
            <p:extLst>
              <p:ext uri="{D42A27DB-BD31-4B8C-83A1-F6EECF244321}">
                <p14:modId xmlns:p14="http://schemas.microsoft.com/office/powerpoint/2010/main" val="2164426463"/>
              </p:ext>
            </p:extLst>
          </p:nvPr>
        </p:nvGraphicFramePr>
        <p:xfrm>
          <a:off x="444499" y="1962223"/>
          <a:ext cx="2946401" cy="4029301"/>
        </p:xfrm>
        <a:graphic>
          <a:graphicData uri="http://schemas.openxmlformats.org/drawingml/2006/table">
            <a:tbl>
              <a:tblPr>
                <a:tableStyleId>{5C22544A-7EE6-4342-B048-85BDC9FD1C3A}</a:tableStyleId>
              </a:tblPr>
              <a:tblGrid>
                <a:gridCol w="2946401"/>
              </a:tblGrid>
              <a:tr h="318832">
                <a:tc>
                  <a:txBody>
                    <a:bodyPr/>
                    <a:lstStyle/>
                    <a:p>
                      <a:r>
                        <a:rPr lang="en-US" sz="1600" dirty="0" smtClean="0">
                          <a:solidFill>
                            <a:schemeClr val="bg1"/>
                          </a:solidFill>
                        </a:rPr>
                        <a:t>SALIDAS_VENTAS</a:t>
                      </a:r>
                      <a:endParaRPr lang="en-US" sz="16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r>
              <a:tr h="78258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a:t>
                      </a:r>
                      <a:r>
                        <a:rPr lang="es-MX" sz="1200" spc="30" baseline="0" dirty="0" smtClean="0">
                          <a:gradFill>
                            <a:gsLst>
                              <a:gs pos="18000">
                                <a:schemeClr val="tx1"/>
                              </a:gs>
                              <a:gs pos="36000">
                                <a:schemeClr val="tx1"/>
                              </a:gs>
                            </a:gsLst>
                            <a:lin ang="5400000" scaled="1"/>
                          </a:gradFill>
                        </a:rPr>
                        <a:t> </a:t>
                      </a:r>
                      <a:r>
                        <a:rPr lang="es-MX" sz="1200" spc="30" dirty="0" smtClean="0">
                          <a:gradFill>
                            <a:gsLst>
                              <a:gs pos="18000">
                                <a:schemeClr val="tx1"/>
                              </a:gs>
                              <a:gs pos="36000">
                                <a:schemeClr val="tx1"/>
                              </a:gs>
                            </a:gsLst>
                            <a:lin ang="5400000" scaled="1"/>
                          </a:gradFill>
                        </a:rPr>
                        <a:t>COD_AREA_EMPRESA</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 COD_SALIDAVENTA</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 FECHA_SALIDAVENTA</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 COD_CLIENTE</a:t>
                      </a: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5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30" dirty="0" smtClean="0">
                          <a:solidFill>
                            <a:schemeClr val="accent3">
                              <a:lumMod val="20000"/>
                              <a:lumOff val="80000"/>
                            </a:schemeClr>
                          </a:solidFill>
                        </a:rPr>
                        <a:t>SALIDAS_DETALLEVENTAS</a:t>
                      </a:r>
                      <a:endParaRPr lang="en-US" sz="1600" spc="30" dirty="0">
                        <a:solidFill>
                          <a:schemeClr val="accent3">
                            <a:lumMod val="20000"/>
                            <a:lumOff val="80000"/>
                          </a:schemeClr>
                        </a:soli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147822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COD_SALIDAVENTAS</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COD_PRESENTACION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CANTIDAD_TOTAL</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CANTIDAD_UNITARIATOTAL</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PORCENTAJE_APLICADOPRECIO</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PRECIO_LISTA</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PRECIO_VENTA</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COD_AREA_EMPRESA</a:t>
                      </a:r>
                      <a:endParaRPr lang="es-MX" sz="1200" b="0" spc="30" dirty="0" smtClean="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8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CLIENTES</a:t>
                      </a:r>
                      <a:endParaRPr lang="en-US" sz="1600" spc="30" dirty="0">
                        <a:solidFill>
                          <a:schemeClr val="accent3">
                            <a:lumMod val="20000"/>
                            <a:lumOff val="80000"/>
                          </a:schemeClr>
                        </a:soli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625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COD_CLIENTE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NOMBRE_CLIENTE </a:t>
                      </a:r>
                      <a:endParaRPr lang="es-MX" sz="1200" b="0" spc="30" dirty="0" smtClean="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bl>
          </a:graphicData>
        </a:graphic>
      </p:graphicFrame>
      <p:graphicFrame>
        <p:nvGraphicFramePr>
          <p:cNvPr id="10" name="Tabla 9"/>
          <p:cNvGraphicFramePr>
            <a:graphicFrameLocks noGrp="1"/>
          </p:cNvGraphicFramePr>
          <p:nvPr>
            <p:extLst>
              <p:ext uri="{D42A27DB-BD31-4B8C-83A1-F6EECF244321}">
                <p14:modId xmlns:p14="http://schemas.microsoft.com/office/powerpoint/2010/main" val="4175204699"/>
              </p:ext>
            </p:extLst>
          </p:nvPr>
        </p:nvGraphicFramePr>
        <p:xfrm>
          <a:off x="4640610" y="1962219"/>
          <a:ext cx="2946401" cy="2876480"/>
        </p:xfrm>
        <a:graphic>
          <a:graphicData uri="http://schemas.openxmlformats.org/drawingml/2006/table">
            <a:tbl>
              <a:tblPr>
                <a:tableStyleId>{5C22544A-7EE6-4342-B048-85BDC9FD1C3A}</a:tableStyleId>
              </a:tblPr>
              <a:tblGrid>
                <a:gridCol w="2946401"/>
              </a:tblGrid>
              <a:tr h="355757">
                <a:tc>
                  <a:txBody>
                    <a:bodyPr/>
                    <a:lstStyle/>
                    <a:p>
                      <a:r>
                        <a:rPr lang="en-US" sz="1600" dirty="0" smtClean="0">
                          <a:solidFill>
                            <a:schemeClr val="bg1"/>
                          </a:solidFill>
                        </a:rPr>
                        <a:t>PRESENTACIONES_PRODUCTO</a:t>
                      </a:r>
                      <a:endParaRPr lang="en-US" sz="16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r>
              <a:tr h="67917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 COD_PRESENTACION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 CANTIDAD_PRESENTACION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 COD_LINEAMKT</a:t>
                      </a: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57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30" dirty="0" smtClean="0">
                          <a:solidFill>
                            <a:schemeClr val="accent3">
                              <a:lumMod val="20000"/>
                              <a:lumOff val="80000"/>
                            </a:schemeClr>
                          </a:solidFill>
                        </a:rPr>
                        <a:t>LINEAS_MKT</a:t>
                      </a:r>
                      <a:endParaRPr lang="en-US" sz="1600" spc="30" dirty="0">
                        <a:solidFill>
                          <a:schemeClr val="accent3">
                            <a:lumMod val="20000"/>
                            <a:lumOff val="80000"/>
                          </a:schemeClr>
                        </a:soli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517098">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COD_LINEAVENTA</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NOMBRE_LINEAVENTA</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57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LINEAS_VENTAS</a:t>
                      </a:r>
                      <a:endParaRPr lang="en-US" sz="1600" spc="30" dirty="0">
                        <a:solidFill>
                          <a:schemeClr val="accent3">
                            <a:lumMod val="20000"/>
                            <a:lumOff val="80000"/>
                          </a:schemeClr>
                        </a:soli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6129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COD_CLIENTE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NOMBRE_CLIENTE </a:t>
                      </a:r>
                      <a:endParaRPr lang="es-MX" sz="1200" b="0" spc="30" dirty="0" smtClean="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bl>
          </a:graphicData>
        </a:graphic>
      </p:graphicFrame>
      <p:graphicFrame>
        <p:nvGraphicFramePr>
          <p:cNvPr id="11" name="Tabla 10"/>
          <p:cNvGraphicFramePr>
            <a:graphicFrameLocks noGrp="1"/>
          </p:cNvGraphicFramePr>
          <p:nvPr>
            <p:extLst>
              <p:ext uri="{D42A27DB-BD31-4B8C-83A1-F6EECF244321}">
                <p14:modId xmlns:p14="http://schemas.microsoft.com/office/powerpoint/2010/main" val="4078756549"/>
              </p:ext>
            </p:extLst>
          </p:nvPr>
        </p:nvGraphicFramePr>
        <p:xfrm>
          <a:off x="4640610" y="4822988"/>
          <a:ext cx="2946401" cy="1034929"/>
        </p:xfrm>
        <a:graphic>
          <a:graphicData uri="http://schemas.openxmlformats.org/drawingml/2006/table">
            <a:tbl>
              <a:tblPr>
                <a:tableStyleId>{5C22544A-7EE6-4342-B048-85BDC9FD1C3A}</a:tableStyleId>
              </a:tblPr>
              <a:tblGrid>
                <a:gridCol w="2946401"/>
              </a:tblGrid>
              <a:tr h="355757">
                <a:tc>
                  <a:txBody>
                    <a:bodyPr/>
                    <a:lstStyle/>
                    <a:p>
                      <a:r>
                        <a:rPr lang="en-US" sz="1600" dirty="0" smtClean="0">
                          <a:solidFill>
                            <a:schemeClr val="bg1"/>
                          </a:solidFill>
                        </a:rPr>
                        <a:t>LINEAS_VENTA_MKT</a:t>
                      </a:r>
                      <a:endParaRPr lang="en-US" sz="16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r>
              <a:tr h="67917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 COD_LINEAVENTA</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 COD_LINEAMKT</a:t>
                      </a: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82085653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4. </a:t>
            </a:r>
            <a:r>
              <a:rPr lang="es-MX" dirty="0">
                <a:solidFill>
                  <a:schemeClr val="bg1"/>
                </a:solidFill>
              </a:rPr>
              <a:t>Fase III: Preparación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24</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Limpiar los Datos</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100" y="1114330"/>
            <a:ext cx="529219" cy="514160"/>
          </a:xfrm>
          <a:prstGeom prst="rect">
            <a:avLst/>
          </a:prstGeom>
        </p:spPr>
      </p:pic>
      <p:sp>
        <p:nvSpPr>
          <p:cNvPr id="12" name="Rectángulo 11"/>
          <p:cNvSpPr/>
          <p:nvPr/>
        </p:nvSpPr>
        <p:spPr>
          <a:xfrm>
            <a:off x="627332" y="2298715"/>
            <a:ext cx="10937336" cy="923330"/>
          </a:xfrm>
          <a:prstGeom prst="rect">
            <a:avLst/>
          </a:prstGeom>
        </p:spPr>
        <p:txBody>
          <a:bodyPr wrap="square">
            <a:spAutoFit/>
          </a:bodyPr>
          <a:lstStyle/>
          <a:p>
            <a:pPr algn="just"/>
            <a:r>
              <a:rPr lang="es-MX" b="1" kern="0" dirty="0"/>
              <a:t>E</a:t>
            </a:r>
            <a:r>
              <a:rPr lang="es-MX" b="1" kern="0" dirty="0" smtClean="0"/>
              <a:t>stos datos al estar almacenados en una base de datos con estructura entidad relación cumplen con las primeras tres formas normales (conjunto de criterios para para mejorar la estructura), por lo tanto no hay necesidad de hacer una limpieza más profunda sobre ellos.</a:t>
            </a:r>
            <a:endParaRPr lang="es-BO" dirty="0"/>
          </a:p>
        </p:txBody>
      </p:sp>
      <p:sp>
        <p:nvSpPr>
          <p:cNvPr id="13" name="Google Shape;90;p15"/>
          <p:cNvSpPr txBox="1">
            <a:spLocks/>
          </p:cNvSpPr>
          <p:nvPr/>
        </p:nvSpPr>
        <p:spPr>
          <a:xfrm>
            <a:off x="700319" y="3670636"/>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Estructuración de los datos</a:t>
            </a:r>
            <a:endParaRPr kumimoji="0" lang="en-US" b="1" i="0" u="none" strike="noStrike" kern="0" cap="none" spc="0" normalizeH="0" baseline="0" noProof="0" dirty="0">
              <a:ln>
                <a:noFill/>
              </a:ln>
              <a:solidFill>
                <a:srgbClr val="25516C"/>
              </a:solidFill>
              <a:effectLst/>
              <a:uLnTx/>
              <a:uFillTx/>
              <a:sym typeface="Source Sans Pro"/>
            </a:endParaRPr>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0" y="3718525"/>
            <a:ext cx="607304" cy="590023"/>
          </a:xfrm>
          <a:prstGeom prst="rect">
            <a:avLst/>
          </a:prstGeom>
        </p:spPr>
      </p:pic>
      <p:sp>
        <p:nvSpPr>
          <p:cNvPr id="14" name="Rectángulo 13"/>
          <p:cNvSpPr/>
          <p:nvPr/>
        </p:nvSpPr>
        <p:spPr>
          <a:xfrm>
            <a:off x="627332" y="4723108"/>
            <a:ext cx="10937336" cy="646331"/>
          </a:xfrm>
          <a:prstGeom prst="rect">
            <a:avLst/>
          </a:prstGeom>
        </p:spPr>
        <p:txBody>
          <a:bodyPr wrap="square">
            <a:spAutoFit/>
          </a:bodyPr>
          <a:lstStyle/>
          <a:p>
            <a:pPr algn="just"/>
            <a:r>
              <a:rPr lang="es-MX" b="1" kern="0" dirty="0" smtClean="0"/>
              <a:t>En esta fase no ha sido necesario generar nuevos atributos a partir de los campos existentes, ni adicionar nuevos registros.</a:t>
            </a:r>
            <a:r>
              <a:rPr lang="es-MX" b="1" kern="0" dirty="0" smtClean="0"/>
              <a:t>.</a:t>
            </a:r>
            <a:endParaRPr lang="es-BO" dirty="0"/>
          </a:p>
        </p:txBody>
      </p:sp>
    </p:spTree>
    <p:extLst>
      <p:ext uri="{BB962C8B-B14F-4D97-AF65-F5344CB8AC3E}">
        <p14:creationId xmlns:p14="http://schemas.microsoft.com/office/powerpoint/2010/main" val="251425404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4. </a:t>
            </a:r>
            <a:r>
              <a:rPr lang="es-MX" dirty="0">
                <a:solidFill>
                  <a:schemeClr val="bg1"/>
                </a:solidFill>
              </a:rPr>
              <a:t>Fase III: Preparación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25</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Integración de los datos</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96" y="1144833"/>
            <a:ext cx="620723" cy="603060"/>
          </a:xfrm>
          <a:prstGeom prst="rect">
            <a:avLst/>
          </a:prstGeom>
        </p:spPr>
      </p:pic>
      <p:pic>
        <p:nvPicPr>
          <p:cNvPr id="15" name="Imagen 14"/>
          <p:cNvPicPr/>
          <p:nvPr/>
        </p:nvPicPr>
        <p:blipFill>
          <a:blip r:embed="rId3">
            <a:extLst>
              <a:ext uri="{28A0092B-C50C-407E-A947-70E740481C1C}">
                <a14:useLocalDpi xmlns:a14="http://schemas.microsoft.com/office/drawing/2010/main" val="0"/>
              </a:ext>
            </a:extLst>
          </a:blip>
          <a:srcRect/>
          <a:stretch>
            <a:fillRect/>
          </a:stretch>
        </p:blipFill>
        <p:spPr bwMode="auto">
          <a:xfrm>
            <a:off x="3152809" y="1800130"/>
            <a:ext cx="8543573" cy="4710113"/>
          </a:xfrm>
          <a:prstGeom prst="rect">
            <a:avLst/>
          </a:prstGeom>
          <a:noFill/>
          <a:ln>
            <a:noFill/>
          </a:ln>
        </p:spPr>
      </p:pic>
      <p:sp>
        <p:nvSpPr>
          <p:cNvPr id="16" name="Rectángulo 15"/>
          <p:cNvSpPr/>
          <p:nvPr/>
        </p:nvSpPr>
        <p:spPr>
          <a:xfrm>
            <a:off x="79596" y="3231856"/>
            <a:ext cx="2879926" cy="1477328"/>
          </a:xfrm>
          <a:prstGeom prst="rect">
            <a:avLst/>
          </a:prstGeom>
        </p:spPr>
        <p:txBody>
          <a:bodyPr wrap="square">
            <a:spAutoFit/>
          </a:bodyPr>
          <a:lstStyle/>
          <a:p>
            <a:pPr algn="just"/>
            <a:endParaRPr lang="es-MX" b="1" kern="0" dirty="0" smtClean="0">
              <a:solidFill>
                <a:srgbClr val="25516C"/>
              </a:solidFill>
            </a:endParaRPr>
          </a:p>
          <a:p>
            <a:pPr algn="just"/>
            <a:r>
              <a:rPr lang="es-MX" kern="0" dirty="0" smtClean="0">
                <a:solidFill>
                  <a:srgbClr val="25516C"/>
                </a:solidFill>
              </a:rPr>
              <a:t>Para facilitar la lectura de los datos para el análisis, se creara una nueva tabla SERIES_VENTAS_HECHOS </a:t>
            </a:r>
            <a:endParaRPr lang="es-BO" dirty="0"/>
          </a:p>
        </p:txBody>
      </p:sp>
    </p:spTree>
    <p:extLst>
      <p:ext uri="{BB962C8B-B14F-4D97-AF65-F5344CB8AC3E}">
        <p14:creationId xmlns:p14="http://schemas.microsoft.com/office/powerpoint/2010/main" val="45993665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4. </a:t>
            </a:r>
            <a:r>
              <a:rPr lang="es-MX" dirty="0">
                <a:solidFill>
                  <a:schemeClr val="bg1"/>
                </a:solidFill>
              </a:rPr>
              <a:t>Fase III: Preparación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26</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Integración de los </a:t>
            </a:r>
            <a:r>
              <a:rPr lang="es-MX" b="1" kern="0" dirty="0" smtClean="0">
                <a:solidFill>
                  <a:srgbClr val="25516C"/>
                </a:solidFill>
              </a:rPr>
              <a:t>datos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96" y="1144833"/>
            <a:ext cx="620723" cy="603060"/>
          </a:xfrm>
          <a:prstGeom prst="rect">
            <a:avLst/>
          </a:prstGeom>
        </p:spPr>
      </p:pic>
      <p:sp>
        <p:nvSpPr>
          <p:cNvPr id="16" name="Rectángulo 15"/>
          <p:cNvSpPr/>
          <p:nvPr/>
        </p:nvSpPr>
        <p:spPr>
          <a:xfrm>
            <a:off x="79596" y="3231856"/>
            <a:ext cx="2879926" cy="1477328"/>
          </a:xfrm>
          <a:prstGeom prst="rect">
            <a:avLst/>
          </a:prstGeom>
        </p:spPr>
        <p:txBody>
          <a:bodyPr wrap="square">
            <a:spAutoFit/>
          </a:bodyPr>
          <a:lstStyle/>
          <a:p>
            <a:pPr algn="just"/>
            <a:endParaRPr lang="es-MX" b="1" kern="0" dirty="0" smtClean="0">
              <a:solidFill>
                <a:srgbClr val="25516C"/>
              </a:solidFill>
            </a:endParaRPr>
          </a:p>
          <a:p>
            <a:pPr algn="just"/>
            <a:r>
              <a:rPr lang="es-MX" kern="0" dirty="0" smtClean="0">
                <a:solidFill>
                  <a:srgbClr val="25516C"/>
                </a:solidFill>
              </a:rPr>
              <a:t>Consulta SQL que se ejecuta para alimentar de datos a la tabla SERIES_VENTAS_HECHOS</a:t>
            </a:r>
            <a:endParaRPr lang="es-BO" dirty="0"/>
          </a:p>
        </p:txBody>
      </p:sp>
      <p:pic>
        <p:nvPicPr>
          <p:cNvPr id="9" name="Imagen 8"/>
          <p:cNvPicPr/>
          <p:nvPr/>
        </p:nvPicPr>
        <p:blipFill>
          <a:blip r:embed="rId3">
            <a:extLst>
              <a:ext uri="{28A0092B-C50C-407E-A947-70E740481C1C}">
                <a14:useLocalDpi xmlns:a14="http://schemas.microsoft.com/office/drawing/2010/main" val="0"/>
              </a:ext>
            </a:extLst>
          </a:blip>
          <a:srcRect/>
          <a:stretch>
            <a:fillRect/>
          </a:stretch>
        </p:blipFill>
        <p:spPr bwMode="auto">
          <a:xfrm>
            <a:off x="3215534" y="1969136"/>
            <a:ext cx="8607532" cy="4347527"/>
          </a:xfrm>
          <a:prstGeom prst="rect">
            <a:avLst/>
          </a:prstGeom>
          <a:noFill/>
          <a:ln>
            <a:noFill/>
          </a:ln>
        </p:spPr>
      </p:pic>
    </p:spTree>
    <p:extLst>
      <p:ext uri="{BB962C8B-B14F-4D97-AF65-F5344CB8AC3E}">
        <p14:creationId xmlns:p14="http://schemas.microsoft.com/office/powerpoint/2010/main" val="126279525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4. </a:t>
            </a:r>
            <a:r>
              <a:rPr lang="es-MX" dirty="0">
                <a:solidFill>
                  <a:schemeClr val="bg1"/>
                </a:solidFill>
              </a:rPr>
              <a:t>Fase III: Preparación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27</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Integración de los </a:t>
            </a:r>
            <a:r>
              <a:rPr lang="es-MX" b="1" kern="0" dirty="0" smtClean="0">
                <a:solidFill>
                  <a:srgbClr val="25516C"/>
                </a:solidFill>
              </a:rPr>
              <a:t>datos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96" y="1144833"/>
            <a:ext cx="620723" cy="603060"/>
          </a:xfrm>
          <a:prstGeom prst="rect">
            <a:avLst/>
          </a:prstGeom>
        </p:spPr>
      </p:pic>
      <p:pic>
        <p:nvPicPr>
          <p:cNvPr id="10" name="Imagen 9"/>
          <p:cNvPicPr/>
          <p:nvPr/>
        </p:nvPicPr>
        <p:blipFill>
          <a:blip r:embed="rId3">
            <a:extLst>
              <a:ext uri="{28A0092B-C50C-407E-A947-70E740481C1C}">
                <a14:useLocalDpi xmlns:a14="http://schemas.microsoft.com/office/drawing/2010/main" val="0"/>
              </a:ext>
            </a:extLst>
          </a:blip>
          <a:srcRect/>
          <a:stretch>
            <a:fillRect/>
          </a:stretch>
        </p:blipFill>
        <p:spPr bwMode="auto">
          <a:xfrm>
            <a:off x="357419" y="2908301"/>
            <a:ext cx="6487881" cy="1142758"/>
          </a:xfrm>
          <a:prstGeom prst="rect">
            <a:avLst/>
          </a:prstGeom>
          <a:noFill/>
          <a:ln>
            <a:noFill/>
          </a:ln>
        </p:spPr>
      </p:pic>
      <p:pic>
        <p:nvPicPr>
          <p:cNvPr id="11" name="Imagen 10"/>
          <p:cNvPicPr/>
          <p:nvPr/>
        </p:nvPicPr>
        <p:blipFill>
          <a:blip r:embed="rId4">
            <a:extLst>
              <a:ext uri="{28A0092B-C50C-407E-A947-70E740481C1C}">
                <a14:useLocalDpi xmlns:a14="http://schemas.microsoft.com/office/drawing/2010/main" val="0"/>
              </a:ext>
            </a:extLst>
          </a:blip>
          <a:srcRect/>
          <a:stretch>
            <a:fillRect/>
          </a:stretch>
        </p:blipFill>
        <p:spPr bwMode="auto">
          <a:xfrm>
            <a:off x="8911101" y="1800130"/>
            <a:ext cx="1499235" cy="3455035"/>
          </a:xfrm>
          <a:prstGeom prst="rect">
            <a:avLst/>
          </a:prstGeom>
          <a:noFill/>
          <a:ln>
            <a:noFill/>
          </a:ln>
        </p:spPr>
      </p:pic>
      <p:sp>
        <p:nvSpPr>
          <p:cNvPr id="12" name="Rectángulo 11"/>
          <p:cNvSpPr/>
          <p:nvPr/>
        </p:nvSpPr>
        <p:spPr>
          <a:xfrm>
            <a:off x="816196" y="4051058"/>
            <a:ext cx="5381404" cy="646331"/>
          </a:xfrm>
          <a:prstGeom prst="rect">
            <a:avLst/>
          </a:prstGeom>
        </p:spPr>
        <p:txBody>
          <a:bodyPr wrap="square">
            <a:spAutoFit/>
          </a:bodyPr>
          <a:lstStyle/>
          <a:p>
            <a:pPr algn="just"/>
            <a:endParaRPr lang="es-MX" b="1" kern="0" dirty="0" smtClean="0">
              <a:solidFill>
                <a:srgbClr val="25516C"/>
              </a:solidFill>
            </a:endParaRPr>
          </a:p>
          <a:p>
            <a:pPr algn="just"/>
            <a:r>
              <a:rPr lang="es-MX" kern="0" dirty="0">
                <a:solidFill>
                  <a:srgbClr val="25516C"/>
                </a:solidFill>
              </a:rPr>
              <a:t>C</a:t>
            </a:r>
            <a:r>
              <a:rPr lang="es-MX" kern="0" dirty="0" smtClean="0">
                <a:solidFill>
                  <a:srgbClr val="25516C"/>
                </a:solidFill>
              </a:rPr>
              <a:t>onsulta SQL para obtener las ventas de un cliente</a:t>
            </a:r>
            <a:endParaRPr lang="es-BO" dirty="0"/>
          </a:p>
        </p:txBody>
      </p:sp>
      <p:sp>
        <p:nvSpPr>
          <p:cNvPr id="13" name="Rectángulo 12"/>
          <p:cNvSpPr/>
          <p:nvPr/>
        </p:nvSpPr>
        <p:spPr>
          <a:xfrm>
            <a:off x="8213105" y="5139582"/>
            <a:ext cx="3411190" cy="646331"/>
          </a:xfrm>
          <a:prstGeom prst="rect">
            <a:avLst/>
          </a:prstGeom>
        </p:spPr>
        <p:txBody>
          <a:bodyPr wrap="square">
            <a:spAutoFit/>
          </a:bodyPr>
          <a:lstStyle/>
          <a:p>
            <a:pPr algn="just"/>
            <a:endParaRPr lang="es-MX" b="1" kern="0" dirty="0" smtClean="0">
              <a:solidFill>
                <a:srgbClr val="25516C"/>
              </a:solidFill>
            </a:endParaRPr>
          </a:p>
          <a:p>
            <a:pPr algn="just"/>
            <a:r>
              <a:rPr lang="es-MX" kern="0" dirty="0" smtClean="0">
                <a:solidFill>
                  <a:srgbClr val="25516C"/>
                </a:solidFill>
              </a:rPr>
              <a:t>Ventas por mes de un cliente</a:t>
            </a:r>
            <a:endParaRPr lang="es-BO" dirty="0"/>
          </a:p>
        </p:txBody>
      </p:sp>
      <p:sp>
        <p:nvSpPr>
          <p:cNvPr id="14" name="Flecha derecha 13"/>
          <p:cNvSpPr/>
          <p:nvPr/>
        </p:nvSpPr>
        <p:spPr>
          <a:xfrm>
            <a:off x="7543296" y="3242165"/>
            <a:ext cx="637145" cy="505698"/>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solidFill>
                <a:schemeClr val="tx2"/>
              </a:solidFill>
            </a:endParaRPr>
          </a:p>
        </p:txBody>
      </p:sp>
    </p:spTree>
    <p:extLst>
      <p:ext uri="{BB962C8B-B14F-4D97-AF65-F5344CB8AC3E}">
        <p14:creationId xmlns:p14="http://schemas.microsoft.com/office/powerpoint/2010/main" val="227854640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5</a:t>
            </a:r>
            <a:r>
              <a:rPr lang="es-MX" dirty="0">
                <a:solidFill>
                  <a:schemeClr val="bg1"/>
                </a:solidFill>
              </a:rPr>
              <a:t>. Fase IV: Modelado</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28</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Seleccionar la técnica de modelado</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 y="1123782"/>
            <a:ext cx="630796" cy="612847"/>
          </a:xfrm>
          <a:prstGeom prst="rect">
            <a:avLst/>
          </a:prstGeom>
        </p:spPr>
      </p:pic>
      <p:sp>
        <p:nvSpPr>
          <p:cNvPr id="15" name="Rectángulo 14"/>
          <p:cNvSpPr/>
          <p:nvPr/>
        </p:nvSpPr>
        <p:spPr>
          <a:xfrm>
            <a:off x="745096" y="1863702"/>
            <a:ext cx="5554104" cy="369332"/>
          </a:xfrm>
          <a:prstGeom prst="rect">
            <a:avLst/>
          </a:prstGeom>
        </p:spPr>
        <p:txBody>
          <a:bodyPr wrap="square">
            <a:spAutoFit/>
          </a:bodyPr>
          <a:lstStyle/>
          <a:p>
            <a:r>
              <a:rPr lang="es-MX" b="1" kern="0" dirty="0" smtClean="0">
                <a:solidFill>
                  <a:schemeClr val="tx2"/>
                </a:solidFill>
              </a:rPr>
              <a:t>a) Método Aditivo de </a:t>
            </a:r>
            <a:r>
              <a:rPr lang="es-MX" b="1" kern="0" dirty="0" err="1" smtClean="0">
                <a:solidFill>
                  <a:schemeClr val="tx2"/>
                </a:solidFill>
              </a:rPr>
              <a:t>Holt-Winters</a:t>
            </a:r>
            <a:endParaRPr lang="es-MX" b="1" kern="0" dirty="0" smtClean="0">
              <a:solidFill>
                <a:schemeClr val="tx2"/>
              </a:solidFill>
            </a:endParaRPr>
          </a:p>
        </p:txBody>
      </p:sp>
      <mc:AlternateContent xmlns:mc="http://schemas.openxmlformats.org/markup-compatibility/2006">
        <mc:Choice xmlns:a14="http://schemas.microsoft.com/office/drawing/2010/main" Requires="a14">
          <p:sp>
            <p:nvSpPr>
              <p:cNvPr id="8" name="Rectángulo 7"/>
              <p:cNvSpPr/>
              <p:nvPr/>
            </p:nvSpPr>
            <p:spPr>
              <a:xfrm>
                <a:off x="901700" y="2369681"/>
                <a:ext cx="10528300" cy="2651623"/>
              </a:xfrm>
              <a:prstGeom prst="rect">
                <a:avLst/>
              </a:prstGeom>
            </p:spPr>
            <p:txBody>
              <a:bodyPr wrap="square">
                <a:spAutoFit/>
              </a:bodyPr>
              <a:lstStyle/>
              <a:p>
                <a:pPr algn="just">
                  <a:lnSpc>
                    <a:spcPct val="105000"/>
                  </a:lnSpc>
                  <a:spcAft>
                    <a:spcPts val="800"/>
                  </a:spcAft>
                </a:pPr>
                <a:r>
                  <a:rPr lang="es-MX" dirty="0" smtClean="0">
                    <a:effectLst/>
                    <a:latin typeface="Times New Roman" panose="02020603050405020304" pitchFamily="18" charset="0"/>
                    <a:ea typeface="Times New Roman" panose="02020603050405020304" pitchFamily="18" charset="0"/>
                    <a:cs typeface="Times New Roman" panose="02020603050405020304" pitchFamily="18" charset="0"/>
                  </a:rPr>
                  <a:t>El método </a:t>
                </a:r>
                <a:r>
                  <a:rPr lang="es-MX" dirty="0" err="1" smtClean="0">
                    <a:effectLst/>
                    <a:latin typeface="Times New Roman" panose="02020603050405020304" pitchFamily="18" charset="0"/>
                    <a:ea typeface="Times New Roman" panose="02020603050405020304" pitchFamily="18" charset="0"/>
                    <a:cs typeface="Times New Roman" panose="02020603050405020304" pitchFamily="18" charset="0"/>
                  </a:rPr>
                  <a:t>Holt-Winters</a:t>
                </a:r>
                <a:r>
                  <a:rPr lang="es-MX" dirty="0" smtClean="0">
                    <a:effectLst/>
                    <a:latin typeface="Times New Roman" panose="02020603050405020304" pitchFamily="18" charset="0"/>
                    <a:ea typeface="Times New Roman" panose="02020603050405020304" pitchFamily="18" charset="0"/>
                    <a:cs typeface="Times New Roman" panose="02020603050405020304" pitchFamily="18" charset="0"/>
                  </a:rPr>
                  <a:t> comprende  cuatro ecuaciones, una ecuación de pronostico y tres ecuaciones de suavizado</a:t>
                </a:r>
                <a:r>
                  <a:rPr lang="es-BO"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05000"/>
                  </a:lnSpc>
                  <a:spcAft>
                    <a:spcPts val="800"/>
                  </a:spcAft>
                </a:pPr>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49580" algn="just">
                  <a:lnSpc>
                    <a:spcPct val="105000"/>
                  </a:lnSpc>
                  <a:spcAft>
                    <a:spcPts val="800"/>
                  </a:spcAft>
                </a:pP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Ecuación de pronóstico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h</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h𝑏</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𝑚</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BO" i="1">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𝑚</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up>
                        </m:sSubSup>
                      </m:sub>
                    </m:sSub>
                  </m:oMath>
                </a14:m>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49580" algn="just">
                  <a:lnSpc>
                    <a:spcPct val="105000"/>
                  </a:lnSpc>
                  <a:spcAft>
                    <a:spcPts val="800"/>
                  </a:spcAft>
                </a:pP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Ecuación de nivel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𝛼</m:t>
                    </m:r>
                    <m:d>
                      <m:d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𝑚</m:t>
                            </m:r>
                          </m:sub>
                        </m:sSub>
                      </m:e>
                    </m:d>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𝛼</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49580" algn="just">
                  <a:lnSpc>
                    <a:spcPct val="105000"/>
                  </a:lnSpc>
                  <a:spcAft>
                    <a:spcPts val="800"/>
                  </a:spcAft>
                </a:pP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Ecuación de tendencia    </a:t>
                </a: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𝛽</m:t>
                    </m:r>
                    <m:d>
                      <m:d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𝛽</m:t>
                        </m:r>
                      </m:e>
                    </m:d>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49580" algn="just">
                  <a:lnSpc>
                    <a:spcPct val="105000"/>
                  </a:lnSpc>
                  <a:spcAft>
                    <a:spcPts val="800"/>
                  </a:spcAft>
                </a:pP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Ecuación de </a:t>
                </a:r>
                <a:r>
                  <a:rPr lang="es-BO" i="1" dirty="0" err="1">
                    <a:effectLst/>
                    <a:latin typeface="Times New Roman" panose="02020603050405020304" pitchFamily="18" charset="0"/>
                    <a:ea typeface="Times New Roman" panose="02020603050405020304" pitchFamily="18" charset="0"/>
                    <a:cs typeface="Times New Roman" panose="02020603050405020304" pitchFamily="18" charset="0"/>
                  </a:rPr>
                  <a:t>ciclicidad</a:t>
                </a: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𝛾</m:t>
                    </m:r>
                    <m:d>
                      <m:d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𝛾</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𝑚</m:t>
                        </m:r>
                      </m:sub>
                    </m:sSub>
                  </m:oMath>
                </a14:m>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8" name="Rectángulo 7"/>
              <p:cNvSpPr>
                <a:spLocks noRot="1" noChangeAspect="1" noMove="1" noResize="1" noEditPoints="1" noAdjustHandles="1" noChangeArrowheads="1" noChangeShapeType="1" noTextEdit="1"/>
              </p:cNvSpPr>
              <p:nvPr/>
            </p:nvSpPr>
            <p:spPr>
              <a:xfrm>
                <a:off x="901700" y="2369681"/>
                <a:ext cx="10528300" cy="2651623"/>
              </a:xfrm>
              <a:prstGeom prst="rect">
                <a:avLst/>
              </a:prstGeom>
              <a:blipFill rotWithShape="0">
                <a:blip r:embed="rId3"/>
                <a:stretch>
                  <a:fillRect l="-521" t="-1609" r="-463" b="-2069"/>
                </a:stretch>
              </a:blipFill>
            </p:spPr>
            <p:txBody>
              <a:bodyPr/>
              <a:lstStyle/>
              <a:p>
                <a:r>
                  <a:rPr lang="es-BO">
                    <a:noFill/>
                  </a:rPr>
                  <a:t> </a:t>
                </a:r>
              </a:p>
            </p:txBody>
          </p:sp>
        </mc:Fallback>
      </mc:AlternateContent>
      <mc:AlternateContent xmlns:mc="http://schemas.openxmlformats.org/markup-compatibility/2006">
        <mc:Choice xmlns:a14="http://schemas.microsoft.com/office/drawing/2010/main" Requires="a14">
          <p:sp>
            <p:nvSpPr>
              <p:cNvPr id="9" name="Rectángulo 8"/>
              <p:cNvSpPr/>
              <p:nvPr/>
            </p:nvSpPr>
            <p:spPr>
              <a:xfrm>
                <a:off x="901700" y="5590855"/>
                <a:ext cx="10528300" cy="383182"/>
              </a:xfrm>
              <a:prstGeom prst="rect">
                <a:avLst/>
              </a:prstGeom>
            </p:spPr>
            <p:txBody>
              <a:bodyPr wrap="square">
                <a:spAutoFit/>
              </a:bodyPr>
              <a:lstStyle/>
              <a:p>
                <a:pPr algn="just">
                  <a:lnSpc>
                    <a:spcPct val="105000"/>
                  </a:lnSpc>
                  <a:spcAft>
                    <a:spcPts val="800"/>
                  </a:spcAft>
                </a:pPr>
                <a:r>
                  <a:rPr lang="es-BO" dirty="0" smtClean="0">
                    <a:effectLst/>
                    <a:latin typeface="Times New Roman" panose="02020603050405020304" pitchFamily="18" charset="0"/>
                    <a:ea typeface="Times New Roman" panose="02020603050405020304" pitchFamily="18" charset="0"/>
                    <a:cs typeface="Times New Roman" panose="02020603050405020304" pitchFamily="18" charset="0"/>
                  </a:rPr>
                  <a:t>Se escoge los valores </a:t>
                </a:r>
                <a14:m>
                  <m:oMath xmlns:m="http://schemas.openxmlformats.org/officeDocument/2006/math">
                    <m:r>
                      <a:rPr lang="es-BO" i="1">
                        <a:effectLst/>
                        <a:latin typeface="Cambria Math" panose="02040503050406030204" pitchFamily="18" charset="0"/>
                        <a:ea typeface="Times New Roman" panose="02020603050405020304" pitchFamily="18" charset="0"/>
                        <a:cs typeface="Times New Roman" panose="02020603050405020304" pitchFamily="18" charset="0"/>
                      </a:rPr>
                      <m:t>𝛼</m:t>
                    </m:r>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𝛽</m:t>
                    </m:r>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𝑦</m:t>
                    </m:r>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𝛾</m:t>
                    </m:r>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buscando los </a:t>
                </a:r>
                <a14:m>
                  <m:oMath xmlns:m="http://schemas.openxmlformats.org/officeDocument/2006/math">
                    <m:r>
                      <a:rPr lang="es-BO" i="1">
                        <a:effectLst/>
                        <a:latin typeface="Cambria Math" panose="02040503050406030204" pitchFamily="18" charset="0"/>
                        <a:ea typeface="Times New Roman" panose="02020603050405020304" pitchFamily="18" charset="0"/>
                        <a:cs typeface="Times New Roman" panose="02020603050405020304" pitchFamily="18" charset="0"/>
                      </a:rPr>
                      <m:t>𝛼</m:t>
                    </m:r>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𝛽</m:t>
                    </m:r>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𝑦</m:t>
                    </m:r>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𝛾</m:t>
                    </m:r>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que minimice la suma </a:t>
                </a:r>
                <a:r>
                  <a:rPr lang="es-BO" dirty="0" smtClean="0">
                    <a:effectLst/>
                    <a:latin typeface="Times New Roman" panose="02020603050405020304" pitchFamily="18" charset="0"/>
                    <a:ea typeface="Times New Roman" panose="02020603050405020304" pitchFamily="18" charset="0"/>
                    <a:cs typeface="Times New Roman" panose="02020603050405020304" pitchFamily="18" charset="0"/>
                  </a:rPr>
                  <a:t>del error </a:t>
                </a:r>
                <a:r>
                  <a:rPr lang="es-BO" dirty="0" err="1" smtClean="0">
                    <a:effectLst/>
                    <a:latin typeface="Times New Roman" panose="02020603050405020304" pitchFamily="18" charset="0"/>
                    <a:ea typeface="Times New Roman" panose="02020603050405020304" pitchFamily="18" charset="0"/>
                    <a:cs typeface="Times New Roman" panose="02020603050405020304" pitchFamily="18" charset="0"/>
                  </a:rPr>
                  <a:t>cuadratico</a:t>
                </a:r>
                <a:r>
                  <a:rPr lang="es-BO"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9" name="Rectángulo 8"/>
              <p:cNvSpPr>
                <a:spLocks noRot="1" noChangeAspect="1" noMove="1" noResize="1" noEditPoints="1" noAdjustHandles="1" noChangeArrowheads="1" noChangeShapeType="1" noTextEdit="1"/>
              </p:cNvSpPr>
              <p:nvPr/>
            </p:nvSpPr>
            <p:spPr>
              <a:xfrm>
                <a:off x="901700" y="5590855"/>
                <a:ext cx="10528300" cy="383182"/>
              </a:xfrm>
              <a:prstGeom prst="rect">
                <a:avLst/>
              </a:prstGeom>
              <a:blipFill rotWithShape="0">
                <a:blip r:embed="rId4"/>
                <a:stretch>
                  <a:fillRect l="-521" t="-9524" b="-19048"/>
                </a:stretch>
              </a:blipFill>
            </p:spPr>
            <p:txBody>
              <a:bodyPr/>
              <a:lstStyle/>
              <a:p>
                <a:r>
                  <a:rPr lang="es-BO">
                    <a:noFill/>
                  </a:rPr>
                  <a:t> </a:t>
                </a:r>
              </a:p>
            </p:txBody>
          </p:sp>
        </mc:Fallback>
      </mc:AlternateContent>
    </p:spTree>
    <p:extLst>
      <p:ext uri="{BB962C8B-B14F-4D97-AF65-F5344CB8AC3E}">
        <p14:creationId xmlns:p14="http://schemas.microsoft.com/office/powerpoint/2010/main" val="121733993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5</a:t>
            </a:r>
            <a:r>
              <a:rPr lang="es-MX" dirty="0">
                <a:solidFill>
                  <a:schemeClr val="bg1"/>
                </a:solidFill>
              </a:rPr>
              <a:t>. Fase IV: </a:t>
            </a:r>
            <a:r>
              <a:rPr lang="es-MX" dirty="0" smtClean="0">
                <a:solidFill>
                  <a:schemeClr val="bg1"/>
                </a:solidFill>
              </a:rPr>
              <a:t>Modelado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29</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Seleccionar la técnica de </a:t>
            </a:r>
            <a:r>
              <a:rPr lang="es-MX" b="1" kern="0" dirty="0" smtClean="0">
                <a:solidFill>
                  <a:srgbClr val="25516C"/>
                </a:solidFill>
              </a:rPr>
              <a:t>modelado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 y="1123782"/>
            <a:ext cx="630796" cy="612847"/>
          </a:xfrm>
          <a:prstGeom prst="rect">
            <a:avLst/>
          </a:prstGeom>
        </p:spPr>
      </p:pic>
      <p:sp>
        <p:nvSpPr>
          <p:cNvPr id="15" name="Rectángulo 14"/>
          <p:cNvSpPr/>
          <p:nvPr/>
        </p:nvSpPr>
        <p:spPr>
          <a:xfrm>
            <a:off x="429698" y="1812737"/>
            <a:ext cx="8119504" cy="369332"/>
          </a:xfrm>
          <a:prstGeom prst="rect">
            <a:avLst/>
          </a:prstGeom>
        </p:spPr>
        <p:txBody>
          <a:bodyPr wrap="square">
            <a:spAutoFit/>
          </a:bodyPr>
          <a:lstStyle/>
          <a:p>
            <a:r>
              <a:rPr lang="es-MX" b="1" kern="0" dirty="0">
                <a:solidFill>
                  <a:schemeClr val="tx2"/>
                </a:solidFill>
              </a:rPr>
              <a:t>b</a:t>
            </a:r>
            <a:r>
              <a:rPr lang="es-MX" b="1" kern="0" dirty="0" smtClean="0">
                <a:solidFill>
                  <a:schemeClr val="tx2"/>
                </a:solidFill>
              </a:rPr>
              <a:t>) Modelos ARIMA(p, d, q)(P, D, Q)s para series NO estacionarias</a:t>
            </a:r>
            <a:endParaRPr lang="es-MX" b="1" kern="0" dirty="0" smtClean="0">
              <a:solidFill>
                <a:schemeClr val="tx2"/>
              </a:solidFill>
            </a:endParaRPr>
          </a:p>
        </p:txBody>
      </p:sp>
      <mc:AlternateContent xmlns:mc="http://schemas.openxmlformats.org/markup-compatibility/2006">
        <mc:Choice xmlns:a14="http://schemas.microsoft.com/office/drawing/2010/main" Requires="a14">
          <p:sp>
            <p:nvSpPr>
              <p:cNvPr id="7" name="Rectángulo 6"/>
              <p:cNvSpPr/>
              <p:nvPr/>
            </p:nvSpPr>
            <p:spPr>
              <a:xfrm>
                <a:off x="429698" y="2173274"/>
                <a:ext cx="11290300" cy="3380541"/>
              </a:xfrm>
              <a:prstGeom prst="rect">
                <a:avLst/>
              </a:prstGeom>
            </p:spPr>
            <p:txBody>
              <a:bodyPr wrap="square">
                <a:spAutoFit/>
              </a:bodyPr>
              <a:lstStyle/>
              <a:p>
                <a:pPr algn="just">
                  <a:lnSpc>
                    <a:spcPct val="105000"/>
                  </a:lnSpc>
                  <a:spcAft>
                    <a:spcPts val="1200"/>
                  </a:spcAft>
                </a:pPr>
                <a:r>
                  <a:rPr lang="es-BO" dirty="0" smtClean="0">
                    <a:effectLst/>
                    <a:latin typeface="Times New Roman" panose="02020603050405020304" pitchFamily="18" charset="0"/>
                    <a:ea typeface="Times New Roman" panose="02020603050405020304" pitchFamily="18" charset="0"/>
                    <a:cs typeface="Times New Roman" panose="02020603050405020304" pitchFamily="18" charset="0"/>
                  </a:rPr>
                  <a:t>Un modelo ARIMA(p, d, q)(P, D, Q)</a:t>
                </a: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para series NO estacionarias se forma igual que un modelo ARMA(p, q)(P, Q)</a:t>
                </a: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pero aplicado a las diferencias de orden </a:t>
                </a: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de la serie de tiempo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y a las diferencias de orden </a:t>
                </a: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de la serie de tiempo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𝑠𝑃</m:t>
                        </m:r>
                      </m:sub>
                    </m:sSub>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como sigue:</a:t>
                </a:r>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800"/>
                  </a:spcAft>
                </a:pP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𝑐</m:t>
                    </m:r>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800"/>
                  </a:spcAft>
                </a:pPr>
                <a14:m>
                  <m:oMathPara xmlns:m="http://schemas.openxmlformats.org/officeDocument/2006/math">
                    <m:oMathParaPr>
                      <m:jc m:val="centerGroup"/>
                    </m:oMathParaPr>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2</m:t>
                          </m:r>
                        </m:sub>
                      </m:sSub>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𝑝</m:t>
                          </m:r>
                        </m:sub>
                      </m:sSub>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𝑝</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ℰ</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ℰ</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𝑞</m:t>
                          </m:r>
                        </m:sub>
                      </m:sSub>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ℰ</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𝑞</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5000"/>
                  </a:lnSpc>
                  <a:spcAft>
                    <a:spcPts val="800"/>
                  </a:spcAft>
                </a:pP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Φ</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𝑠</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Φ</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2</m:t>
                        </m:r>
                      </m:sub>
                    </m:sSub>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−2</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𝑠</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Φ</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𝑝</m:t>
                        </m:r>
                      </m:sub>
                    </m:sSub>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𝑠𝑃</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Θ</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ℰ</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Θ</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ℰ</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−2</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Θ</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𝑞</m:t>
                        </m:r>
                      </m:sub>
                    </m:sSub>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ℰ</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𝑠𝑄</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5000"/>
                  </a:lnSpc>
                  <a:spcAft>
                    <a:spcPts val="800"/>
                  </a:spcAft>
                </a:pP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ℰ</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800"/>
                  </a:spcAft>
                </a:pP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donde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ℰ</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es un ruido blanco, </a:t>
                </a:r>
                <a14:m>
                  <m:oMath xmlns:m="http://schemas.openxmlformats.org/officeDocument/2006/math">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es la serie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diferenciada </a:t>
                </a: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veces, </a:t>
                </a:r>
                <a14:m>
                  <m:oMath xmlns:m="http://schemas.openxmlformats.org/officeDocument/2006/math">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𝑠𝑃</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es la serie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𝑠𝑃</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diferenciada </a:t>
                </a: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veces. Las variables </a:t>
                </a:r>
                <a:r>
                  <a:rPr lang="es-BO" dirty="0" err="1">
                    <a:effectLst/>
                    <a:latin typeface="Times New Roman" panose="02020603050405020304" pitchFamily="18" charset="0"/>
                    <a:ea typeface="Times New Roman" panose="02020603050405020304" pitchFamily="18" charset="0"/>
                    <a:cs typeface="Times New Roman" panose="02020603050405020304" pitchFamily="18" charset="0"/>
                  </a:rPr>
                  <a:t>predictoras</a:t>
                </a: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incluyen los retardos de la serie </a:t>
                </a:r>
                <a14:m>
                  <m:oMath xmlns:m="http://schemas.openxmlformats.org/officeDocument/2006/math">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𝑠𝑃</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y los respectivos errores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ℰ</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𝑠</m:t>
                        </m:r>
                      </m:sub>
                    </m:sSub>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ℰ</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𝑠𝑄</m:t>
                        </m:r>
                      </m:sub>
                    </m:sSub>
                  </m:oMath>
                </a14:m>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7" name="Rectángulo 6"/>
              <p:cNvSpPr>
                <a:spLocks noRot="1" noChangeAspect="1" noMove="1" noResize="1" noEditPoints="1" noAdjustHandles="1" noChangeArrowheads="1" noChangeShapeType="1" noTextEdit="1"/>
              </p:cNvSpPr>
              <p:nvPr/>
            </p:nvSpPr>
            <p:spPr>
              <a:xfrm>
                <a:off x="429698" y="2173274"/>
                <a:ext cx="11290300" cy="3380541"/>
              </a:xfrm>
              <a:prstGeom prst="rect">
                <a:avLst/>
              </a:prstGeom>
              <a:blipFill rotWithShape="0">
                <a:blip r:embed="rId3"/>
                <a:stretch>
                  <a:fillRect l="-432" t="-1264" r="-432" b="-1444"/>
                </a:stretch>
              </a:blipFill>
            </p:spPr>
            <p:txBody>
              <a:bodyPr/>
              <a:lstStyle/>
              <a:p>
                <a:r>
                  <a:rPr lang="es-BO">
                    <a:noFill/>
                  </a:rPr>
                  <a:t> </a:t>
                </a:r>
              </a:p>
            </p:txBody>
          </p:sp>
        </mc:Fallback>
      </mc:AlternateContent>
      <p:sp>
        <p:nvSpPr>
          <p:cNvPr id="10" name="Rectángulo 9"/>
          <p:cNvSpPr/>
          <p:nvPr/>
        </p:nvSpPr>
        <p:spPr>
          <a:xfrm>
            <a:off x="429698" y="5668161"/>
            <a:ext cx="11290300" cy="674031"/>
          </a:xfrm>
          <a:prstGeom prst="rect">
            <a:avLst/>
          </a:prstGeom>
        </p:spPr>
        <p:txBody>
          <a:bodyPr wrap="square">
            <a:spAutoFit/>
          </a:bodyPr>
          <a:lstStyle/>
          <a:p>
            <a:pPr algn="just">
              <a:lnSpc>
                <a:spcPct val="105000"/>
              </a:lnSpc>
              <a:spcAft>
                <a:spcPts val="1200"/>
              </a:spcAft>
            </a:pPr>
            <a:r>
              <a:rPr lang="es-BO" dirty="0" smtClean="0">
                <a:effectLst/>
                <a:latin typeface="Times New Roman" panose="02020603050405020304" pitchFamily="18" charset="0"/>
                <a:ea typeface="Times New Roman" panose="02020603050405020304" pitchFamily="18" charset="0"/>
                <a:cs typeface="Times New Roman" panose="02020603050405020304" pitchFamily="18" charset="0"/>
              </a:rPr>
              <a:t>Entonces ARIMA se requiere encontrar estos seis parámetros p, d, q, P, D y Q que varían entre cero y uno para realizar la predicción. Se escoge los valores buscando los p, d, q, P, D y Q  que minimice la suma de los errores cuadráticos.</a:t>
            </a:r>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61887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BO" dirty="0" smtClean="0">
                <a:solidFill>
                  <a:schemeClr val="bg1"/>
                </a:solidFill>
              </a:rPr>
              <a:t>1. Introducción</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3</a:t>
            </a:fld>
            <a:endParaRPr lang="en-US">
              <a:solidFill>
                <a:srgbClr val="0074AF"/>
              </a:solidFill>
            </a:endParaRPr>
          </a:p>
        </p:txBody>
      </p:sp>
      <p:pic>
        <p:nvPicPr>
          <p:cNvPr id="1026" name="Picture 2" descr="Paso a paso preparación de medicamentos naturales en laboratorio | Vector  Prem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508" y="1918871"/>
            <a:ext cx="3085447" cy="2311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versidad Casual Personas Estrategia Marketing Ideas Reunión Concepto  Fotos, Retratos, Imágenes Y Fotografía De Archivo Libres De Derecho. Image  463541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9776" y="1918871"/>
            <a:ext cx="3061600" cy="25199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to 3"/>
          <p:cNvGraphicFramePr>
            <a:graphicFrameLocks noChangeAspect="1"/>
          </p:cNvGraphicFramePr>
          <p:nvPr>
            <p:extLst>
              <p:ext uri="{D42A27DB-BD31-4B8C-83A1-F6EECF244321}">
                <p14:modId xmlns:p14="http://schemas.microsoft.com/office/powerpoint/2010/main" val="3950086193"/>
              </p:ext>
            </p:extLst>
          </p:nvPr>
        </p:nvGraphicFramePr>
        <p:xfrm>
          <a:off x="8379697" y="1918871"/>
          <a:ext cx="2703307" cy="2400168"/>
        </p:xfrm>
        <a:graphic>
          <a:graphicData uri="http://schemas.openxmlformats.org/presentationml/2006/ole">
            <mc:AlternateContent xmlns:mc="http://schemas.openxmlformats.org/markup-compatibility/2006">
              <mc:Choice xmlns:v="urn:schemas-microsoft-com:vml" Requires="v">
                <p:oleObj spid="_x0000_s1103" r:id="rId5" imgW="5676120" imgH="5041080" progId="">
                  <p:embed/>
                </p:oleObj>
              </mc:Choice>
              <mc:Fallback>
                <p:oleObj r:id="rId5" imgW="5676120" imgH="5041080" progId="">
                  <p:embed/>
                  <p:pic>
                    <p:nvPicPr>
                      <p:cNvPr id="0" name=""/>
                      <p:cNvPicPr/>
                      <p:nvPr/>
                    </p:nvPicPr>
                    <p:blipFill>
                      <a:blip r:embed="rId6"/>
                      <a:stretch>
                        <a:fillRect/>
                      </a:stretch>
                    </p:blipFill>
                    <p:spPr>
                      <a:xfrm>
                        <a:off x="8379697" y="1918871"/>
                        <a:ext cx="2703307" cy="2400168"/>
                      </a:xfrm>
                      <a:prstGeom prst="rect">
                        <a:avLst/>
                      </a:prstGeom>
                    </p:spPr>
                  </p:pic>
                </p:oleObj>
              </mc:Fallback>
            </mc:AlternateContent>
          </a:graphicData>
        </a:graphic>
      </p:graphicFrame>
      <p:sp>
        <p:nvSpPr>
          <p:cNvPr id="6" name="Rectángulo 5"/>
          <p:cNvSpPr/>
          <p:nvPr/>
        </p:nvSpPr>
        <p:spPr>
          <a:xfrm>
            <a:off x="886507" y="4438804"/>
            <a:ext cx="3085447" cy="646331"/>
          </a:xfrm>
          <a:prstGeom prst="rect">
            <a:avLst/>
          </a:prstGeom>
        </p:spPr>
        <p:txBody>
          <a:bodyPr wrap="square">
            <a:spAutoFit/>
          </a:bodyPr>
          <a:lstStyle/>
          <a:p>
            <a:pPr algn="ctr"/>
            <a:r>
              <a:rPr lang="es-MX" b="1" kern="0" dirty="0" smtClean="0">
                <a:solidFill>
                  <a:srgbClr val="25516C"/>
                </a:solidFill>
              </a:rPr>
              <a:t>Empresa</a:t>
            </a:r>
          </a:p>
          <a:p>
            <a:pPr algn="ctr"/>
            <a:r>
              <a:rPr lang="es-MX" kern="0" dirty="0" smtClean="0">
                <a:solidFill>
                  <a:srgbClr val="25516C"/>
                </a:solidFill>
              </a:rPr>
              <a:t>Laboratorio Farmacéutico</a:t>
            </a:r>
            <a:endParaRPr lang="es-BO" dirty="0"/>
          </a:p>
        </p:txBody>
      </p:sp>
      <p:sp>
        <p:nvSpPr>
          <p:cNvPr id="9" name="Rectángulo 8"/>
          <p:cNvSpPr/>
          <p:nvPr/>
        </p:nvSpPr>
        <p:spPr>
          <a:xfrm>
            <a:off x="4553276" y="4438804"/>
            <a:ext cx="3085447" cy="1200329"/>
          </a:xfrm>
          <a:prstGeom prst="rect">
            <a:avLst/>
          </a:prstGeom>
        </p:spPr>
        <p:txBody>
          <a:bodyPr wrap="square">
            <a:spAutoFit/>
          </a:bodyPr>
          <a:lstStyle/>
          <a:p>
            <a:pPr algn="ctr"/>
            <a:r>
              <a:rPr lang="es-MX" b="1" kern="0" dirty="0" smtClean="0">
                <a:solidFill>
                  <a:srgbClr val="25516C"/>
                </a:solidFill>
              </a:rPr>
              <a:t>Departamento de Marketing</a:t>
            </a:r>
          </a:p>
          <a:p>
            <a:pPr algn="ctr"/>
            <a:r>
              <a:rPr lang="es-MX" kern="0" dirty="0" smtClean="0">
                <a:solidFill>
                  <a:srgbClr val="25516C"/>
                </a:solidFill>
              </a:rPr>
              <a:t>Planifica los objetivos de ventas a alcanzar</a:t>
            </a:r>
            <a:endParaRPr lang="es-BO" dirty="0"/>
          </a:p>
        </p:txBody>
      </p:sp>
      <p:sp>
        <p:nvSpPr>
          <p:cNvPr id="10" name="Rectángulo 9"/>
          <p:cNvSpPr/>
          <p:nvPr/>
        </p:nvSpPr>
        <p:spPr>
          <a:xfrm>
            <a:off x="8220045" y="4438804"/>
            <a:ext cx="3085447" cy="923330"/>
          </a:xfrm>
          <a:prstGeom prst="rect">
            <a:avLst/>
          </a:prstGeom>
        </p:spPr>
        <p:txBody>
          <a:bodyPr wrap="square">
            <a:spAutoFit/>
          </a:bodyPr>
          <a:lstStyle/>
          <a:p>
            <a:pPr algn="ctr"/>
            <a:r>
              <a:rPr lang="es-MX" b="1" kern="0" dirty="0" smtClean="0">
                <a:solidFill>
                  <a:srgbClr val="25516C"/>
                </a:solidFill>
              </a:rPr>
              <a:t>Promotores de ventas</a:t>
            </a:r>
          </a:p>
          <a:p>
            <a:pPr algn="ctr"/>
            <a:r>
              <a:rPr lang="es-MX" kern="0" dirty="0" smtClean="0">
                <a:solidFill>
                  <a:srgbClr val="25516C"/>
                </a:solidFill>
              </a:rPr>
              <a:t>Fuerza de ventas de la empresa</a:t>
            </a:r>
            <a:endParaRPr lang="es-BO" dirty="0"/>
          </a:p>
        </p:txBody>
      </p:sp>
    </p:spTree>
    <p:extLst>
      <p:ext uri="{BB962C8B-B14F-4D97-AF65-F5344CB8AC3E}">
        <p14:creationId xmlns:p14="http://schemas.microsoft.com/office/powerpoint/2010/main" val="59359522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5</a:t>
            </a:r>
            <a:r>
              <a:rPr lang="es-MX" dirty="0">
                <a:solidFill>
                  <a:schemeClr val="bg1"/>
                </a:solidFill>
              </a:rPr>
              <a:t>. Fase IV: </a:t>
            </a:r>
            <a:r>
              <a:rPr lang="es-MX" dirty="0" smtClean="0">
                <a:solidFill>
                  <a:schemeClr val="bg1"/>
                </a:solidFill>
              </a:rPr>
              <a:t>Modelado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30</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Generar el plan de prueba</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5" name="Rectángulo 14"/>
          <p:cNvSpPr/>
          <p:nvPr/>
        </p:nvSpPr>
        <p:spPr>
          <a:xfrm>
            <a:off x="429698" y="1812737"/>
            <a:ext cx="8119504" cy="369332"/>
          </a:xfrm>
          <a:prstGeom prst="rect">
            <a:avLst/>
          </a:prstGeom>
        </p:spPr>
        <p:txBody>
          <a:bodyPr wrap="square">
            <a:spAutoFit/>
          </a:bodyPr>
          <a:lstStyle/>
          <a:p>
            <a:r>
              <a:rPr lang="es-MX" b="1" kern="0" dirty="0" smtClean="0">
                <a:solidFill>
                  <a:schemeClr val="tx2"/>
                </a:solidFill>
              </a:rPr>
              <a:t>a) Validación y optimización de un modelo</a:t>
            </a:r>
            <a:endParaRPr lang="es-MX" b="1" kern="0" dirty="0" smtClean="0">
              <a:solidFill>
                <a:schemeClr val="tx2"/>
              </a:solidFill>
            </a:endParaRP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552" y="1168317"/>
            <a:ext cx="542291" cy="526860"/>
          </a:xfrm>
          <a:prstGeom prst="rect">
            <a:avLst/>
          </a:prstGeom>
        </p:spPr>
      </p:pic>
      <p:sp>
        <p:nvSpPr>
          <p:cNvPr id="11" name="Rectángulo 10"/>
          <p:cNvSpPr/>
          <p:nvPr/>
        </p:nvSpPr>
        <p:spPr>
          <a:xfrm>
            <a:off x="627332" y="2400315"/>
            <a:ext cx="10937336" cy="923330"/>
          </a:xfrm>
          <a:prstGeom prst="rect">
            <a:avLst/>
          </a:prstGeom>
        </p:spPr>
        <p:txBody>
          <a:bodyPr wrap="square">
            <a:spAutoFit/>
          </a:bodyPr>
          <a:lstStyle/>
          <a:p>
            <a:pPr algn="just"/>
            <a:r>
              <a:rPr lang="es-MX" b="1" kern="0" dirty="0" smtClean="0"/>
              <a:t>El error cuadrático medio es la manera más habitual de evaluar un modelo de regresión. Mediante esta medida se calculan las diferencias entre los valores pronosticados por el modelo y los valores reales.</a:t>
            </a:r>
            <a:endParaRPr lang="es-BO" dirty="0"/>
          </a:p>
        </p:txBody>
      </p:sp>
      <p:sp>
        <p:nvSpPr>
          <p:cNvPr id="12" name="Rectángulo 11"/>
          <p:cNvSpPr/>
          <p:nvPr/>
        </p:nvSpPr>
        <p:spPr>
          <a:xfrm>
            <a:off x="627332" y="3947624"/>
            <a:ext cx="10937336" cy="646331"/>
          </a:xfrm>
          <a:prstGeom prst="rect">
            <a:avLst/>
          </a:prstGeom>
        </p:spPr>
        <p:txBody>
          <a:bodyPr wrap="square">
            <a:spAutoFit/>
          </a:bodyPr>
          <a:lstStyle/>
          <a:p>
            <a:pPr algn="just"/>
            <a:r>
              <a:rPr lang="es-MX" b="1" kern="0" dirty="0" smtClean="0"/>
              <a:t>Entonces para el modelo </a:t>
            </a:r>
            <a:r>
              <a:rPr lang="es-MX" b="1" kern="0" dirty="0" err="1" smtClean="0"/>
              <a:t>Holt-Winters</a:t>
            </a:r>
            <a:r>
              <a:rPr lang="es-MX" b="1" kern="0" dirty="0" smtClean="0"/>
              <a:t> se tiene que generar y seleccionar los valores alfa, beta y gama que minimicen el error cuadrático.</a:t>
            </a:r>
            <a:endParaRPr lang="es-BO" dirty="0"/>
          </a:p>
        </p:txBody>
      </p:sp>
      <p:sp>
        <p:nvSpPr>
          <p:cNvPr id="13" name="Rectángulo 12"/>
          <p:cNvSpPr/>
          <p:nvPr/>
        </p:nvSpPr>
        <p:spPr>
          <a:xfrm>
            <a:off x="627332" y="5236511"/>
            <a:ext cx="10937336" cy="646331"/>
          </a:xfrm>
          <a:prstGeom prst="rect">
            <a:avLst/>
          </a:prstGeom>
        </p:spPr>
        <p:txBody>
          <a:bodyPr wrap="square">
            <a:spAutoFit/>
          </a:bodyPr>
          <a:lstStyle/>
          <a:p>
            <a:pPr algn="just"/>
            <a:r>
              <a:rPr lang="es-MX" b="1" kern="0" dirty="0" smtClean="0"/>
              <a:t>Y de la misma manera para el modelo ARIMA, se tiene generar y seleccionar los valores p, d, q, P, D, Q y s que minimicen el error cuadrático.</a:t>
            </a:r>
            <a:endParaRPr lang="es-BO" dirty="0"/>
          </a:p>
        </p:txBody>
      </p:sp>
    </p:spTree>
    <p:extLst>
      <p:ext uri="{BB962C8B-B14F-4D97-AF65-F5344CB8AC3E}">
        <p14:creationId xmlns:p14="http://schemas.microsoft.com/office/powerpoint/2010/main" val="315556731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5</a:t>
            </a:r>
            <a:r>
              <a:rPr lang="es-MX" dirty="0">
                <a:solidFill>
                  <a:schemeClr val="bg1"/>
                </a:solidFill>
              </a:rPr>
              <a:t>. Fase IV: </a:t>
            </a:r>
            <a:r>
              <a:rPr lang="es-MX" dirty="0" smtClean="0">
                <a:solidFill>
                  <a:schemeClr val="bg1"/>
                </a:solidFill>
              </a:rPr>
              <a:t>Modelado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31</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Generar el plan de </a:t>
            </a:r>
            <a:r>
              <a:rPr lang="es-MX" b="1" kern="0" dirty="0" smtClean="0">
                <a:solidFill>
                  <a:srgbClr val="25516C"/>
                </a:solidFill>
              </a:rPr>
              <a:t>prueba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5" name="Rectángulo 14"/>
          <p:cNvSpPr/>
          <p:nvPr/>
        </p:nvSpPr>
        <p:spPr>
          <a:xfrm>
            <a:off x="429698" y="1812737"/>
            <a:ext cx="8119504" cy="369332"/>
          </a:xfrm>
          <a:prstGeom prst="rect">
            <a:avLst/>
          </a:prstGeom>
        </p:spPr>
        <p:txBody>
          <a:bodyPr wrap="square">
            <a:spAutoFit/>
          </a:bodyPr>
          <a:lstStyle/>
          <a:p>
            <a:r>
              <a:rPr lang="es-MX" b="1" kern="0" dirty="0">
                <a:solidFill>
                  <a:schemeClr val="tx2"/>
                </a:solidFill>
              </a:rPr>
              <a:t>b</a:t>
            </a:r>
            <a:r>
              <a:rPr lang="es-MX" b="1" kern="0" dirty="0" smtClean="0">
                <a:solidFill>
                  <a:schemeClr val="tx2"/>
                </a:solidFill>
              </a:rPr>
              <a:t>) Datos de entrenamiento y validación para un modelo</a:t>
            </a:r>
            <a:endParaRPr lang="es-MX" b="1" kern="0" dirty="0" smtClean="0">
              <a:solidFill>
                <a:schemeClr val="tx2"/>
              </a:solidFill>
            </a:endParaRP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552" y="1168317"/>
            <a:ext cx="542291" cy="526860"/>
          </a:xfrm>
          <a:prstGeom prst="rect">
            <a:avLst/>
          </a:prstGeom>
        </p:spPr>
      </p:pic>
      <p:sp>
        <p:nvSpPr>
          <p:cNvPr id="11" name="Rectángulo 10"/>
          <p:cNvSpPr/>
          <p:nvPr/>
        </p:nvSpPr>
        <p:spPr>
          <a:xfrm>
            <a:off x="627332" y="2337733"/>
            <a:ext cx="10937336" cy="1477328"/>
          </a:xfrm>
          <a:prstGeom prst="rect">
            <a:avLst/>
          </a:prstGeom>
        </p:spPr>
        <p:txBody>
          <a:bodyPr wrap="square">
            <a:spAutoFit/>
          </a:bodyPr>
          <a:lstStyle/>
          <a:p>
            <a:pPr algn="just"/>
            <a:r>
              <a:rPr lang="es-MX" b="1" kern="0" dirty="0" smtClean="0"/>
              <a:t>Para la validación de series temporales se usa la validación cruzada de origen variable  de manera predeterminada.</a:t>
            </a:r>
          </a:p>
          <a:p>
            <a:pPr algn="just"/>
            <a:endParaRPr lang="es-MX" b="1" kern="0" dirty="0"/>
          </a:p>
          <a:p>
            <a:pPr algn="just"/>
            <a:r>
              <a:rPr lang="es-MX" b="1" dirty="0" smtClean="0"/>
              <a:t>Esta validación cruzada divide la serie en datos de entrenamiento y validación con un punto temporal de origen. </a:t>
            </a:r>
            <a:endParaRPr lang="es-BO" b="1" dirty="0"/>
          </a:p>
        </p:txBody>
      </p:sp>
      <p:graphicFrame>
        <p:nvGraphicFramePr>
          <p:cNvPr id="9" name="Tabla 8"/>
          <p:cNvGraphicFramePr>
            <a:graphicFrameLocks noGrp="1"/>
          </p:cNvGraphicFramePr>
          <p:nvPr>
            <p:extLst>
              <p:ext uri="{D42A27DB-BD31-4B8C-83A1-F6EECF244321}">
                <p14:modId xmlns:p14="http://schemas.microsoft.com/office/powerpoint/2010/main" val="105835808"/>
              </p:ext>
            </p:extLst>
          </p:nvPr>
        </p:nvGraphicFramePr>
        <p:xfrm>
          <a:off x="1619780" y="4291844"/>
          <a:ext cx="8699871" cy="2024819"/>
        </p:xfrm>
        <a:graphic>
          <a:graphicData uri="http://schemas.openxmlformats.org/drawingml/2006/table">
            <a:tbl>
              <a:tblPr firstRow="1" firstCol="1" bandRow="1"/>
              <a:tblGrid>
                <a:gridCol w="330865"/>
                <a:gridCol w="330865"/>
                <a:gridCol w="330865"/>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tblGrid>
              <a:tr h="332906">
                <a:tc gridSpan="3">
                  <a:txBody>
                    <a:bodyPr/>
                    <a:lstStyle/>
                    <a:p>
                      <a:pPr algn="l">
                        <a:lnSpc>
                          <a:spcPct val="105000"/>
                        </a:lnSpc>
                        <a:spcAft>
                          <a:spcPts val="0"/>
                        </a:spcAft>
                      </a:pPr>
                      <a:r>
                        <a:rPr lang="es-BO"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1er </a:t>
                      </a:r>
                      <a:r>
                        <a:rPr lang="es-BO" sz="9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fold</a:t>
                      </a:r>
                      <a:endParaRPr lang="es-BO"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w="12700" cap="flat" cmpd="sng" algn="ctr">
                      <a:solidFill>
                        <a:srgbClr val="595959"/>
                      </a:solidFill>
                      <a:prstDash val="solid"/>
                      <a:round/>
                      <a:headEnd type="none" w="med" len="med"/>
                      <a:tailEnd type="none" w="med" len="med"/>
                    </a:lnR>
                    <a:lnT>
                      <a:noFill/>
                    </a:lnT>
                    <a:lnB>
                      <a:noFill/>
                    </a:lnB>
                  </a:tcPr>
                </a:tc>
                <a:tc hMerge="1">
                  <a:txBody>
                    <a:bodyPr/>
                    <a:lstStyle/>
                    <a:p>
                      <a:endParaRPr lang="es-BO"/>
                    </a:p>
                  </a:txBody>
                  <a:tcPr/>
                </a:tc>
                <a:tc hMerge="1">
                  <a:txBody>
                    <a:bodyPr/>
                    <a:lstStyle/>
                    <a:p>
                      <a:endParaRPr lang="es-BO"/>
                    </a:p>
                  </a:txBody>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tcPr>
                </a:tc>
              </a:tr>
              <a:tr h="332906">
                <a:tc gridSpan="3">
                  <a:txBody>
                    <a:bodyPr/>
                    <a:lstStyle/>
                    <a:p>
                      <a:pPr algn="l">
                        <a:lnSpc>
                          <a:spcPct val="105000"/>
                        </a:lnSpc>
                        <a:spcAft>
                          <a:spcPts val="0"/>
                        </a:spcAft>
                      </a:pPr>
                      <a:r>
                        <a:rPr lang="es-BO"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2do fold</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w="12700" cap="flat" cmpd="sng" algn="ctr">
                      <a:solidFill>
                        <a:srgbClr val="595959"/>
                      </a:solidFill>
                      <a:prstDash val="solid"/>
                      <a:round/>
                      <a:headEnd type="none" w="med" len="med"/>
                      <a:tailEnd type="none" w="med" len="med"/>
                    </a:lnR>
                    <a:lnT>
                      <a:noFill/>
                    </a:lnT>
                    <a:lnB>
                      <a:noFill/>
                    </a:lnB>
                  </a:tcPr>
                </a:tc>
                <a:tc hMerge="1">
                  <a:txBody>
                    <a:bodyPr/>
                    <a:lstStyle/>
                    <a:p>
                      <a:endParaRPr lang="es-BO"/>
                    </a:p>
                  </a:txBody>
                  <a:tcPr/>
                </a:tc>
                <a:tc hMerge="1">
                  <a:txBody>
                    <a:bodyPr/>
                    <a:lstStyle/>
                    <a:p>
                      <a:endParaRPr lang="es-BO"/>
                    </a:p>
                  </a:txBody>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tcPr>
                </a:tc>
              </a:tr>
              <a:tr h="332906">
                <a:tc gridSpan="3">
                  <a:txBody>
                    <a:bodyPr/>
                    <a:lstStyle/>
                    <a:p>
                      <a:pPr algn="l">
                        <a:lnSpc>
                          <a:spcPct val="105000"/>
                        </a:lnSpc>
                        <a:spcAft>
                          <a:spcPts val="0"/>
                        </a:spcAft>
                      </a:pPr>
                      <a:r>
                        <a:rPr lang="es-BO"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3ro fold</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w="12700" cap="flat" cmpd="sng" algn="ctr">
                      <a:solidFill>
                        <a:srgbClr val="595959"/>
                      </a:solidFill>
                      <a:prstDash val="solid"/>
                      <a:round/>
                      <a:headEnd type="none" w="med" len="med"/>
                      <a:tailEnd type="none" w="med" len="med"/>
                    </a:lnR>
                    <a:lnT>
                      <a:noFill/>
                    </a:lnT>
                    <a:lnB>
                      <a:noFill/>
                    </a:lnB>
                  </a:tcPr>
                </a:tc>
                <a:tc hMerge="1">
                  <a:txBody>
                    <a:bodyPr/>
                    <a:lstStyle/>
                    <a:p>
                      <a:endParaRPr lang="es-BO"/>
                    </a:p>
                  </a:txBody>
                  <a:tcPr/>
                </a:tc>
                <a:tc hMerge="1">
                  <a:txBody>
                    <a:bodyPr/>
                    <a:lstStyle/>
                    <a:p>
                      <a:endParaRPr lang="es-BO"/>
                    </a:p>
                  </a:txBody>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tcPr>
                </a:tc>
              </a:tr>
              <a:tr h="332906">
                <a:tc gridSpan="3">
                  <a:txBody>
                    <a:bodyPr/>
                    <a:lstStyle/>
                    <a:p>
                      <a:pPr algn="l">
                        <a:lnSpc>
                          <a:spcPct val="105000"/>
                        </a:lnSpc>
                        <a:spcAft>
                          <a:spcPts val="0"/>
                        </a:spcAft>
                      </a:pPr>
                      <a:r>
                        <a:rPr lang="es-BO"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4to fold</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w="12700" cap="flat" cmpd="sng" algn="ctr">
                      <a:solidFill>
                        <a:srgbClr val="595959"/>
                      </a:solidFill>
                      <a:prstDash val="solid"/>
                      <a:round/>
                      <a:headEnd type="none" w="med" len="med"/>
                      <a:tailEnd type="none" w="med" len="med"/>
                    </a:lnR>
                    <a:lnT>
                      <a:noFill/>
                    </a:lnT>
                    <a:lnB>
                      <a:noFill/>
                    </a:lnB>
                  </a:tcPr>
                </a:tc>
                <a:tc hMerge="1">
                  <a:txBody>
                    <a:bodyPr/>
                    <a:lstStyle/>
                    <a:p>
                      <a:endParaRPr lang="es-BO"/>
                    </a:p>
                  </a:txBody>
                  <a:tcPr/>
                </a:tc>
                <a:tc hMerge="1">
                  <a:txBody>
                    <a:bodyPr/>
                    <a:lstStyle/>
                    <a:p>
                      <a:endParaRPr lang="es-BO"/>
                    </a:p>
                  </a:txBody>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tcPr>
                </a:tc>
              </a:tr>
              <a:tr h="332906">
                <a:tc gridSpan="3">
                  <a:txBody>
                    <a:bodyPr/>
                    <a:lstStyle/>
                    <a:p>
                      <a:pPr algn="l">
                        <a:lnSpc>
                          <a:spcPct val="105000"/>
                        </a:lnSpc>
                        <a:spcAft>
                          <a:spcPts val="0"/>
                        </a:spcAft>
                      </a:pPr>
                      <a:r>
                        <a:rPr lang="es-BO"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5to fold</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w="12700" cap="flat" cmpd="sng" algn="ctr">
                      <a:solidFill>
                        <a:srgbClr val="595959"/>
                      </a:solidFill>
                      <a:prstDash val="solid"/>
                      <a:round/>
                      <a:headEnd type="none" w="med" len="med"/>
                      <a:tailEnd type="none" w="med" len="med"/>
                    </a:lnR>
                    <a:lnT>
                      <a:noFill/>
                    </a:lnT>
                    <a:lnB>
                      <a:noFill/>
                    </a:lnB>
                  </a:tcPr>
                </a:tc>
                <a:tc hMerge="1">
                  <a:txBody>
                    <a:bodyPr/>
                    <a:lstStyle/>
                    <a:p>
                      <a:endParaRPr lang="es-BO"/>
                    </a:p>
                  </a:txBody>
                  <a:tcPr/>
                </a:tc>
                <a:tc hMerge="1">
                  <a:txBody>
                    <a:bodyPr/>
                    <a:lstStyle/>
                    <a:p>
                      <a:endParaRPr lang="es-BO"/>
                    </a:p>
                  </a:txBody>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r>
              <a:tr h="360289">
                <a:tc>
                  <a:txBody>
                    <a:bodyPr/>
                    <a:lstStyle/>
                    <a:p>
                      <a:pPr algn="just">
                        <a:lnSpc>
                          <a:spcPct val="105000"/>
                        </a:lnSpc>
                      </a:pPr>
                      <a:endParaRPr lang="es-BO" sz="1100">
                        <a:effectLst/>
                        <a:latin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a:txBody>
                    <a:bodyPr/>
                    <a:lstStyle/>
                    <a:p>
                      <a:pPr algn="just">
                        <a:lnSpc>
                          <a:spcPct val="105000"/>
                        </a:lnSpc>
                      </a:pPr>
                      <a:endParaRPr lang="es-BO" sz="1100">
                        <a:effectLst/>
                        <a:latin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a:txBody>
                    <a:bodyPr/>
                    <a:lstStyle/>
                    <a:p>
                      <a:pPr algn="just">
                        <a:lnSpc>
                          <a:spcPct val="105000"/>
                        </a:lnSpc>
                      </a:pPr>
                      <a:endParaRPr lang="es-BO" sz="1100">
                        <a:effectLst/>
                        <a:latin typeface="Calibri" panose="020F0502020204030204" pitchFamily="34" charset="0"/>
                        <a:cs typeface="Times New Roman" panose="02020603050405020304" pitchFamily="18" charset="0"/>
                      </a:endParaRPr>
                    </a:p>
                  </a:txBody>
                  <a:tcPr marL="44450" marR="44450" marT="0" marB="0" anchor="b">
                    <a:lnL>
                      <a:noFill/>
                    </a:lnL>
                    <a:lnR w="12700" cap="flat" cmpd="sng" algn="ctr">
                      <a:solidFill>
                        <a:srgbClr val="BFBFBF"/>
                      </a:solidFill>
                      <a:prstDash val="solid"/>
                      <a:round/>
                      <a:headEnd type="none" w="med" len="med"/>
                      <a:tailEnd type="none" w="med" len="med"/>
                    </a:lnR>
                    <a:lnT>
                      <a:noFill/>
                    </a:lnT>
                    <a:lnB>
                      <a:noFill/>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BFBFBF"/>
                      </a:solidFill>
                      <a:prstDash val="solid"/>
                      <a:round/>
                      <a:headEnd type="none" w="med" len="med"/>
                      <a:tailEnd type="none" w="med" len="med"/>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gridSpan="4">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Tiempo</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s-BO"/>
                    </a:p>
                  </a:txBody>
                  <a:tcPr/>
                </a:tc>
                <a:tc hMerge="1">
                  <a:txBody>
                    <a:bodyPr/>
                    <a:lstStyle/>
                    <a:p>
                      <a:endParaRPr lang="es-BO"/>
                    </a:p>
                  </a:txBody>
                  <a:tcPr/>
                </a:tc>
                <a:tc hMerge="1">
                  <a:txBody>
                    <a:bodyPr/>
                    <a:lstStyle/>
                    <a:p>
                      <a:endParaRPr lang="es-BO"/>
                    </a:p>
                  </a:txBody>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w="12700" cap="flat" cmpd="sng" algn="ctr">
                      <a:solidFill>
                        <a:srgbClr val="BFBFBF"/>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760349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5</a:t>
            </a:r>
            <a:r>
              <a:rPr lang="es-MX" dirty="0">
                <a:solidFill>
                  <a:schemeClr val="bg1"/>
                </a:solidFill>
              </a:rPr>
              <a:t>. Fase IV: </a:t>
            </a:r>
            <a:r>
              <a:rPr lang="es-MX" dirty="0" smtClean="0">
                <a:solidFill>
                  <a:schemeClr val="bg1"/>
                </a:solidFill>
              </a:rPr>
              <a:t>Modelado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32</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Generar el plan de </a:t>
            </a:r>
            <a:r>
              <a:rPr lang="es-MX" b="1" kern="0" dirty="0" smtClean="0">
                <a:solidFill>
                  <a:srgbClr val="25516C"/>
                </a:solidFill>
              </a:rPr>
              <a:t>prueba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5" name="Rectángulo 14"/>
          <p:cNvSpPr/>
          <p:nvPr/>
        </p:nvSpPr>
        <p:spPr>
          <a:xfrm>
            <a:off x="429698" y="1812737"/>
            <a:ext cx="4815402" cy="646331"/>
          </a:xfrm>
          <a:prstGeom prst="rect">
            <a:avLst/>
          </a:prstGeom>
        </p:spPr>
        <p:txBody>
          <a:bodyPr wrap="square">
            <a:spAutoFit/>
          </a:bodyPr>
          <a:lstStyle/>
          <a:p>
            <a:r>
              <a:rPr lang="es-MX" b="1" kern="0" dirty="0">
                <a:solidFill>
                  <a:schemeClr val="tx2"/>
                </a:solidFill>
              </a:rPr>
              <a:t>c</a:t>
            </a:r>
            <a:r>
              <a:rPr lang="es-MX" b="1" kern="0" dirty="0" smtClean="0">
                <a:solidFill>
                  <a:schemeClr val="tx2"/>
                </a:solidFill>
              </a:rPr>
              <a:t>) Proceso para encontrar el mejor modelo predictivo para una serie de tiempo</a:t>
            </a:r>
            <a:endParaRPr lang="es-MX" b="1" kern="0" dirty="0" smtClean="0">
              <a:solidFill>
                <a:schemeClr val="tx2"/>
              </a:solidFill>
            </a:endParaRP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552" y="1168317"/>
            <a:ext cx="542291" cy="526860"/>
          </a:xfrm>
          <a:prstGeom prst="rect">
            <a:avLst/>
          </a:prstGeom>
        </p:spPr>
      </p:pic>
      <p:pic>
        <p:nvPicPr>
          <p:cNvPr id="14" name="Imagen 13"/>
          <p:cNvPicPr/>
          <p:nvPr/>
        </p:nvPicPr>
        <p:blipFill>
          <a:blip r:embed="rId3">
            <a:extLst>
              <a:ext uri="{28A0092B-C50C-407E-A947-70E740481C1C}">
                <a14:useLocalDpi xmlns:a14="http://schemas.microsoft.com/office/drawing/2010/main" val="0"/>
              </a:ext>
            </a:extLst>
          </a:blip>
          <a:stretch>
            <a:fillRect/>
          </a:stretch>
        </p:blipFill>
        <p:spPr>
          <a:xfrm>
            <a:off x="7442200" y="3175"/>
            <a:ext cx="4749800" cy="6681788"/>
          </a:xfrm>
          <a:prstGeom prst="rect">
            <a:avLst/>
          </a:prstGeom>
        </p:spPr>
      </p:pic>
      <p:sp>
        <p:nvSpPr>
          <p:cNvPr id="16" name="Rectángulo 15"/>
          <p:cNvSpPr/>
          <p:nvPr/>
        </p:nvSpPr>
        <p:spPr>
          <a:xfrm>
            <a:off x="776519" y="3221047"/>
            <a:ext cx="4468581" cy="2031325"/>
          </a:xfrm>
          <a:prstGeom prst="rect">
            <a:avLst/>
          </a:prstGeom>
        </p:spPr>
        <p:txBody>
          <a:bodyPr wrap="square">
            <a:spAutoFit/>
          </a:bodyPr>
          <a:lstStyle/>
          <a:p>
            <a:pPr algn="just"/>
            <a:r>
              <a:rPr lang="es-MX" b="1" kern="0" dirty="0" smtClean="0"/>
              <a:t>Una vez establecido el criterio para seleccionar los mejores parámetros para un modelo y definir cuáles serán las series de entrenamiento y testeo de un modelo, se establece un proceso para seleccionar el mejor modelo predictivo para una serie de tiempo.</a:t>
            </a:r>
            <a:endParaRPr lang="es-BO" b="1" dirty="0"/>
          </a:p>
        </p:txBody>
      </p:sp>
      <p:sp>
        <p:nvSpPr>
          <p:cNvPr id="17" name="Flecha derecha 16"/>
          <p:cNvSpPr/>
          <p:nvPr/>
        </p:nvSpPr>
        <p:spPr>
          <a:xfrm>
            <a:off x="6374896" y="3743198"/>
            <a:ext cx="637145" cy="505698"/>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solidFill>
                <a:schemeClr val="tx2"/>
              </a:solidFill>
            </a:endParaRPr>
          </a:p>
        </p:txBody>
      </p:sp>
    </p:spTree>
    <p:extLst>
      <p:ext uri="{BB962C8B-B14F-4D97-AF65-F5344CB8AC3E}">
        <p14:creationId xmlns:p14="http://schemas.microsoft.com/office/powerpoint/2010/main" val="387514270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BO" dirty="0" smtClean="0">
                <a:solidFill>
                  <a:schemeClr val="bg1"/>
                </a:solidFill>
              </a:rPr>
              <a:t>Contenido</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33</a:t>
            </a:fld>
            <a:endParaRPr lang="en-US">
              <a:solidFill>
                <a:srgbClr val="0074AF"/>
              </a:solidFill>
            </a:endParaRPr>
          </a:p>
        </p:txBody>
      </p:sp>
    </p:spTree>
    <p:extLst>
      <p:ext uri="{BB962C8B-B14F-4D97-AF65-F5344CB8AC3E}">
        <p14:creationId xmlns:p14="http://schemas.microsoft.com/office/powerpoint/2010/main" val="249025170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BO" dirty="0">
                <a:solidFill>
                  <a:schemeClr val="bg1"/>
                </a:solidFill>
              </a:rPr>
              <a:t>1. </a:t>
            </a:r>
            <a:r>
              <a:rPr lang="es-BO" dirty="0" smtClean="0">
                <a:solidFill>
                  <a:schemeClr val="bg1"/>
                </a:solidFill>
              </a:rPr>
              <a:t>Introducción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4</a:t>
            </a:fld>
            <a:endParaRPr lang="en-US">
              <a:solidFill>
                <a:srgbClr val="0074AF"/>
              </a:solidFill>
            </a:endParaRPr>
          </a:p>
        </p:txBody>
      </p:sp>
      <p:pic>
        <p:nvPicPr>
          <p:cNvPr id="2050" name="Picture 2" descr="Infografía Mostrando Barras De Porcentaje De Progreso En Múltiples Barras  De Color Ilustraciones Vectoriales, Clip Art Vectorizado Libre De Derechos.  Image 902498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0550" y="2327275"/>
            <a:ext cx="1930400" cy="1930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iversidad Gente Casual Planificación Ideas Crecimiento Estrategia Concepto Foto de archivo - 389780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9275" y="1943100"/>
            <a:ext cx="2871011" cy="269875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1283026" y="4641850"/>
            <a:ext cx="3450977" cy="923330"/>
          </a:xfrm>
          <a:prstGeom prst="rect">
            <a:avLst/>
          </a:prstGeom>
        </p:spPr>
        <p:txBody>
          <a:bodyPr wrap="square">
            <a:spAutoFit/>
          </a:bodyPr>
          <a:lstStyle/>
          <a:p>
            <a:pPr algn="ctr"/>
            <a:r>
              <a:rPr lang="es-MX" b="1" kern="0" dirty="0" smtClean="0">
                <a:solidFill>
                  <a:srgbClr val="25516C"/>
                </a:solidFill>
              </a:rPr>
              <a:t>Objetivo de la empresa</a:t>
            </a:r>
          </a:p>
          <a:p>
            <a:pPr algn="ctr"/>
            <a:r>
              <a:rPr lang="es-MX" kern="0" dirty="0" smtClean="0">
                <a:solidFill>
                  <a:srgbClr val="25516C"/>
                </a:solidFill>
              </a:rPr>
              <a:t>Que los promotores de ventas alcancen sus ventas asignadas</a:t>
            </a:r>
            <a:endParaRPr lang="es-BO" dirty="0"/>
          </a:p>
        </p:txBody>
      </p:sp>
      <p:sp>
        <p:nvSpPr>
          <p:cNvPr id="7" name="Rectángulo 6"/>
          <p:cNvSpPr/>
          <p:nvPr/>
        </p:nvSpPr>
        <p:spPr>
          <a:xfrm>
            <a:off x="6400800" y="4641850"/>
            <a:ext cx="4124403" cy="1754326"/>
          </a:xfrm>
          <a:prstGeom prst="rect">
            <a:avLst/>
          </a:prstGeom>
        </p:spPr>
        <p:txBody>
          <a:bodyPr wrap="square">
            <a:spAutoFit/>
          </a:bodyPr>
          <a:lstStyle/>
          <a:p>
            <a:pPr algn="ctr"/>
            <a:r>
              <a:rPr lang="es-MX" b="1" kern="0" dirty="0" smtClean="0">
                <a:solidFill>
                  <a:srgbClr val="25516C"/>
                </a:solidFill>
              </a:rPr>
              <a:t>Promotores de venta</a:t>
            </a:r>
          </a:p>
          <a:p>
            <a:pPr algn="ctr"/>
            <a:r>
              <a:rPr lang="es-MX" kern="0" dirty="0" smtClean="0">
                <a:solidFill>
                  <a:srgbClr val="25516C"/>
                </a:solidFill>
              </a:rPr>
              <a:t>¿Por qué el esfuerzo de venta es realizada en la ultima semana del mes?</a:t>
            </a:r>
          </a:p>
          <a:p>
            <a:pPr algn="ctr"/>
            <a:endParaRPr lang="es-MX" kern="0" dirty="0" smtClean="0">
              <a:solidFill>
                <a:srgbClr val="25516C"/>
              </a:solidFill>
            </a:endParaRPr>
          </a:p>
          <a:p>
            <a:pPr algn="ctr"/>
            <a:r>
              <a:rPr lang="es-MX" kern="0" dirty="0" smtClean="0">
                <a:solidFill>
                  <a:srgbClr val="25516C"/>
                </a:solidFill>
              </a:rPr>
              <a:t>¿Por qué no pueden llegar al objetivo de ventas asignados?</a:t>
            </a:r>
            <a:endParaRPr lang="es-BO" dirty="0"/>
          </a:p>
        </p:txBody>
      </p:sp>
      <p:sp>
        <p:nvSpPr>
          <p:cNvPr id="4" name="Flecha derecha 3"/>
          <p:cNvSpPr/>
          <p:nvPr/>
        </p:nvSpPr>
        <p:spPr>
          <a:xfrm>
            <a:off x="5327435" y="329247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9" name="Rectángulo 8"/>
          <p:cNvSpPr/>
          <p:nvPr/>
        </p:nvSpPr>
        <p:spPr>
          <a:xfrm>
            <a:off x="3989551" y="2923143"/>
            <a:ext cx="3450977" cy="369332"/>
          </a:xfrm>
          <a:prstGeom prst="rect">
            <a:avLst/>
          </a:prstGeom>
        </p:spPr>
        <p:txBody>
          <a:bodyPr wrap="square">
            <a:spAutoFit/>
          </a:bodyPr>
          <a:lstStyle/>
          <a:p>
            <a:pPr algn="ctr"/>
            <a:r>
              <a:rPr lang="es-MX" b="1" kern="0" dirty="0" smtClean="0">
                <a:solidFill>
                  <a:srgbClr val="25516C"/>
                </a:solidFill>
              </a:rPr>
              <a:t>Pregunta</a:t>
            </a:r>
          </a:p>
        </p:txBody>
      </p:sp>
    </p:spTree>
    <p:extLst>
      <p:ext uri="{BB962C8B-B14F-4D97-AF65-F5344CB8AC3E}">
        <p14:creationId xmlns:p14="http://schemas.microsoft.com/office/powerpoint/2010/main" val="68463844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a:solidFill>
                  <a:schemeClr val="bg1"/>
                </a:solidFill>
              </a:rPr>
              <a:t>2. Fase I: Comprensión del negocio</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5</a:t>
            </a:fld>
            <a:endParaRPr lang="en-US" dirty="0">
              <a:solidFill>
                <a:srgbClr val="0074AF"/>
              </a:solidFill>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795" y="1219200"/>
            <a:ext cx="490003" cy="476060"/>
          </a:xfrm>
          <a:prstGeom prst="rect">
            <a:avLst/>
          </a:prstGeom>
        </p:spPr>
      </p:pic>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noProof="0" dirty="0" smtClean="0">
                <a:solidFill>
                  <a:srgbClr val="25516C"/>
                </a:solidFill>
              </a:rPr>
              <a:t>Determinar los objetivos del negocio</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6" name="Rectángulo 5"/>
          <p:cNvSpPr/>
          <p:nvPr/>
        </p:nvSpPr>
        <p:spPr>
          <a:xfrm>
            <a:off x="165295" y="1863702"/>
            <a:ext cx="3085447" cy="369332"/>
          </a:xfrm>
          <a:prstGeom prst="rect">
            <a:avLst/>
          </a:prstGeom>
        </p:spPr>
        <p:txBody>
          <a:bodyPr wrap="square">
            <a:spAutoFit/>
          </a:bodyPr>
          <a:lstStyle/>
          <a:p>
            <a:pPr algn="ctr"/>
            <a:r>
              <a:rPr lang="es-MX" b="1" kern="0" dirty="0" smtClean="0">
                <a:solidFill>
                  <a:schemeClr val="tx2"/>
                </a:solidFill>
              </a:rPr>
              <a:t>a) Escenario actual</a:t>
            </a:r>
            <a:endParaRPr lang="es-MX" b="1" kern="0" dirty="0" smtClean="0">
              <a:solidFill>
                <a:schemeClr val="tx2"/>
              </a:solidFill>
            </a:endParaRPr>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94" y="2349408"/>
            <a:ext cx="3910461" cy="3473050"/>
          </a:xfrm>
          <a:prstGeom prst="rect">
            <a:avLst/>
          </a:prstGeom>
        </p:spPr>
      </p:pic>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6375" y="2233034"/>
            <a:ext cx="1751079" cy="747652"/>
          </a:xfrm>
          <a:prstGeom prst="rect">
            <a:avLst/>
          </a:prstGeom>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6375" y="3112558"/>
            <a:ext cx="1751079" cy="747652"/>
          </a:xfrm>
          <a:prstGeom prst="rect">
            <a:avLst/>
          </a:prstGeom>
        </p:spPr>
      </p:pic>
      <p:pic>
        <p:nvPicPr>
          <p:cNvPr id="11" name="Imagen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6375" y="3992082"/>
            <a:ext cx="1751079" cy="747652"/>
          </a:xfrm>
          <a:prstGeom prst="rect">
            <a:avLst/>
          </a:prstGeom>
        </p:spPr>
      </p:pic>
      <p:pic>
        <p:nvPicPr>
          <p:cNvPr id="12" name="Imagen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1775" y="4884306"/>
            <a:ext cx="1751079" cy="747652"/>
          </a:xfrm>
          <a:prstGeom prst="rect">
            <a:avLst/>
          </a:prstGeom>
        </p:spPr>
      </p:pic>
      <p:pic>
        <p:nvPicPr>
          <p:cNvPr id="13"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52768" y="1898604"/>
            <a:ext cx="293087" cy="930845"/>
          </a:xfrm>
          <a:prstGeom prst="rect">
            <a:avLst/>
          </a:prstGeom>
        </p:spPr>
      </p:pic>
      <p:pic>
        <p:nvPicPr>
          <p:cNvPr id="14" name="Imagen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44818" y="2930247"/>
            <a:ext cx="300832" cy="947859"/>
          </a:xfrm>
          <a:prstGeom prst="rect">
            <a:avLst/>
          </a:prstGeom>
        </p:spPr>
      </p:pic>
      <p:pic>
        <p:nvPicPr>
          <p:cNvPr id="16" name="Imagen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52768" y="3911652"/>
            <a:ext cx="293087" cy="930845"/>
          </a:xfrm>
          <a:prstGeom prst="rect">
            <a:avLst/>
          </a:prstGeom>
        </p:spPr>
      </p:pic>
      <p:pic>
        <p:nvPicPr>
          <p:cNvPr id="17" name="Imagen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52768" y="4867095"/>
            <a:ext cx="300832" cy="947859"/>
          </a:xfrm>
          <a:prstGeom prst="rect">
            <a:avLst/>
          </a:prstGeom>
        </p:spPr>
      </p:pic>
      <p:sp>
        <p:nvSpPr>
          <p:cNvPr id="18" name="Rectángulo 17"/>
          <p:cNvSpPr/>
          <p:nvPr/>
        </p:nvSpPr>
        <p:spPr>
          <a:xfrm>
            <a:off x="570494" y="5822458"/>
            <a:ext cx="3085447" cy="923330"/>
          </a:xfrm>
          <a:prstGeom prst="rect">
            <a:avLst/>
          </a:prstGeom>
        </p:spPr>
        <p:txBody>
          <a:bodyPr wrap="square">
            <a:spAutoFit/>
          </a:bodyPr>
          <a:lstStyle/>
          <a:p>
            <a:pPr algn="ctr"/>
            <a:r>
              <a:rPr lang="es-MX" b="1" kern="0" dirty="0" smtClean="0">
                <a:solidFill>
                  <a:srgbClr val="25516C"/>
                </a:solidFill>
              </a:rPr>
              <a:t>Marketing</a:t>
            </a:r>
          </a:p>
          <a:p>
            <a:pPr algn="ctr"/>
            <a:r>
              <a:rPr lang="es-MX" kern="0" dirty="0" smtClean="0">
                <a:solidFill>
                  <a:srgbClr val="25516C"/>
                </a:solidFill>
              </a:rPr>
              <a:t>Planificación de los objetivos de ventas mensual</a:t>
            </a:r>
            <a:endParaRPr lang="es-BO" dirty="0"/>
          </a:p>
        </p:txBody>
      </p:sp>
      <p:sp>
        <p:nvSpPr>
          <p:cNvPr id="19" name="Rectángulo 18"/>
          <p:cNvSpPr/>
          <p:nvPr/>
        </p:nvSpPr>
        <p:spPr>
          <a:xfrm>
            <a:off x="4619190" y="5785349"/>
            <a:ext cx="3085447" cy="923330"/>
          </a:xfrm>
          <a:prstGeom prst="rect">
            <a:avLst/>
          </a:prstGeom>
        </p:spPr>
        <p:txBody>
          <a:bodyPr wrap="square">
            <a:spAutoFit/>
          </a:bodyPr>
          <a:lstStyle/>
          <a:p>
            <a:pPr algn="ctr"/>
            <a:r>
              <a:rPr lang="es-MX" b="1" kern="0" dirty="0" smtClean="0">
                <a:solidFill>
                  <a:srgbClr val="25516C"/>
                </a:solidFill>
              </a:rPr>
              <a:t>Distribución</a:t>
            </a:r>
          </a:p>
          <a:p>
            <a:pPr algn="ctr"/>
            <a:r>
              <a:rPr lang="es-MX" kern="0" dirty="0" smtClean="0">
                <a:solidFill>
                  <a:srgbClr val="25516C"/>
                </a:solidFill>
              </a:rPr>
              <a:t>Objetivos de ventas y clientes</a:t>
            </a:r>
            <a:endParaRPr lang="es-BO" dirty="0"/>
          </a:p>
        </p:txBody>
      </p:sp>
      <p:sp>
        <p:nvSpPr>
          <p:cNvPr id="15" name="Flecha derecha 14"/>
          <p:cNvSpPr/>
          <p:nvPr/>
        </p:nvSpPr>
        <p:spPr>
          <a:xfrm>
            <a:off x="4300617" y="3725269"/>
            <a:ext cx="637145" cy="50569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solidFill>
                <a:schemeClr val="tx2"/>
              </a:solidFill>
            </a:endParaRPr>
          </a:p>
        </p:txBody>
      </p:sp>
      <p:sp>
        <p:nvSpPr>
          <p:cNvPr id="21" name="Flecha derecha 20"/>
          <p:cNvSpPr/>
          <p:nvPr/>
        </p:nvSpPr>
        <p:spPr>
          <a:xfrm>
            <a:off x="7340953" y="2489341"/>
            <a:ext cx="1493948" cy="23159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solidFill>
                <a:schemeClr val="tx2"/>
              </a:solidFill>
            </a:endParaRPr>
          </a:p>
        </p:txBody>
      </p:sp>
      <p:sp>
        <p:nvSpPr>
          <p:cNvPr id="22" name="Flecha derecha 21"/>
          <p:cNvSpPr/>
          <p:nvPr/>
        </p:nvSpPr>
        <p:spPr>
          <a:xfrm>
            <a:off x="7305014" y="3472691"/>
            <a:ext cx="1493948" cy="23159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solidFill>
                <a:schemeClr val="tx2"/>
              </a:solidFill>
            </a:endParaRPr>
          </a:p>
        </p:txBody>
      </p:sp>
      <p:sp>
        <p:nvSpPr>
          <p:cNvPr id="23" name="Flecha derecha 22"/>
          <p:cNvSpPr/>
          <p:nvPr/>
        </p:nvSpPr>
        <p:spPr>
          <a:xfrm>
            <a:off x="7328441" y="4357580"/>
            <a:ext cx="1493948" cy="23159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solidFill>
                <a:schemeClr val="tx2"/>
              </a:solidFill>
            </a:endParaRPr>
          </a:p>
        </p:txBody>
      </p:sp>
      <p:sp>
        <p:nvSpPr>
          <p:cNvPr id="24" name="Flecha derecha 23"/>
          <p:cNvSpPr/>
          <p:nvPr/>
        </p:nvSpPr>
        <p:spPr>
          <a:xfrm>
            <a:off x="7353841" y="5258132"/>
            <a:ext cx="1493948" cy="23159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solidFill>
                <a:schemeClr val="tx2"/>
              </a:solidFill>
            </a:endParaRPr>
          </a:p>
        </p:txBody>
      </p:sp>
      <p:sp>
        <p:nvSpPr>
          <p:cNvPr id="25" name="Rectángulo 24"/>
          <p:cNvSpPr/>
          <p:nvPr/>
        </p:nvSpPr>
        <p:spPr>
          <a:xfrm>
            <a:off x="7898126" y="5785349"/>
            <a:ext cx="3633474" cy="923330"/>
          </a:xfrm>
          <a:prstGeom prst="rect">
            <a:avLst/>
          </a:prstGeom>
        </p:spPr>
        <p:txBody>
          <a:bodyPr wrap="square">
            <a:spAutoFit/>
          </a:bodyPr>
          <a:lstStyle/>
          <a:p>
            <a:pPr algn="ctr"/>
            <a:r>
              <a:rPr lang="es-MX" b="1" kern="0" dirty="0" smtClean="0">
                <a:solidFill>
                  <a:srgbClr val="25516C"/>
                </a:solidFill>
              </a:rPr>
              <a:t>Promotores de ventas</a:t>
            </a:r>
          </a:p>
          <a:p>
            <a:pPr algn="ctr"/>
            <a:r>
              <a:rPr lang="es-MX" kern="0" dirty="0" smtClean="0">
                <a:solidFill>
                  <a:srgbClr val="25516C"/>
                </a:solidFill>
              </a:rPr>
              <a:t>Objetivos de ventas que alcanzar y clientes que visitar</a:t>
            </a:r>
            <a:endParaRPr lang="es-BO" dirty="0"/>
          </a:p>
        </p:txBody>
      </p:sp>
    </p:spTree>
    <p:extLst>
      <p:ext uri="{BB962C8B-B14F-4D97-AF65-F5344CB8AC3E}">
        <p14:creationId xmlns:p14="http://schemas.microsoft.com/office/powerpoint/2010/main" val="281015018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a:solidFill>
                  <a:schemeClr val="bg1"/>
                </a:solidFill>
              </a:rPr>
              <a:t>2. Fase I: Comprensión del </a:t>
            </a:r>
            <a:r>
              <a:rPr lang="es-MX" dirty="0" smtClean="0">
                <a:solidFill>
                  <a:schemeClr val="bg1"/>
                </a:solidFill>
              </a:rPr>
              <a:t>negocio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6</a:t>
            </a:fld>
            <a:endParaRPr lang="en-US" dirty="0">
              <a:solidFill>
                <a:srgbClr val="0074AF"/>
              </a:solidFill>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395" y="1219200"/>
            <a:ext cx="490003" cy="476060"/>
          </a:xfrm>
          <a:prstGeom prst="rect">
            <a:avLst/>
          </a:prstGeom>
        </p:spPr>
      </p:pic>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noProof="0" dirty="0" smtClean="0">
                <a:solidFill>
                  <a:srgbClr val="25516C"/>
                </a:solidFill>
              </a:rPr>
              <a:t>Determinar los objetivos del negocio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6" name="Rectángulo 5"/>
          <p:cNvSpPr/>
          <p:nvPr/>
        </p:nvSpPr>
        <p:spPr>
          <a:xfrm>
            <a:off x="533595" y="1863702"/>
            <a:ext cx="3085447" cy="369332"/>
          </a:xfrm>
          <a:prstGeom prst="rect">
            <a:avLst/>
          </a:prstGeom>
        </p:spPr>
        <p:txBody>
          <a:bodyPr wrap="square">
            <a:spAutoFit/>
          </a:bodyPr>
          <a:lstStyle/>
          <a:p>
            <a:pPr algn="ctr"/>
            <a:r>
              <a:rPr lang="es-MX" b="1" kern="0" dirty="0" smtClean="0">
                <a:solidFill>
                  <a:schemeClr val="tx2"/>
                </a:solidFill>
              </a:rPr>
              <a:t>b) Objetivos del negocio</a:t>
            </a:r>
            <a:endParaRPr lang="es-MX" b="1" kern="0" dirty="0" smtClean="0">
              <a:solidFill>
                <a:schemeClr val="tx2"/>
              </a:solidFill>
            </a:endParaRPr>
          </a:p>
        </p:txBody>
      </p:sp>
      <p:pic>
        <p:nvPicPr>
          <p:cNvPr id="4098" name="Picture 2" descr="100 por ciento de la gráfica circular - Descargar PNG/SVG transparen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873" y="3260055"/>
            <a:ext cx="1319213" cy="1319213"/>
          </a:xfrm>
          <a:prstGeom prst="rect">
            <a:avLst/>
          </a:prstGeom>
          <a:noFill/>
          <a:extLst>
            <a:ext uri="{909E8E84-426E-40DD-AFC4-6F175D3DCCD1}">
              <a14:hiddenFill xmlns:a14="http://schemas.microsoft.com/office/drawing/2010/main">
                <a:solidFill>
                  <a:srgbClr val="FFFFFF"/>
                </a:solidFill>
              </a14:hiddenFill>
            </a:ext>
          </a:extLst>
        </p:spPr>
      </p:pic>
      <p:sp>
        <p:nvSpPr>
          <p:cNvPr id="27" name="Rectángulo 26"/>
          <p:cNvSpPr/>
          <p:nvPr/>
        </p:nvSpPr>
        <p:spPr>
          <a:xfrm>
            <a:off x="1672757" y="4606214"/>
            <a:ext cx="3085447" cy="1754326"/>
          </a:xfrm>
          <a:prstGeom prst="rect">
            <a:avLst/>
          </a:prstGeom>
        </p:spPr>
        <p:txBody>
          <a:bodyPr wrap="square">
            <a:spAutoFit/>
          </a:bodyPr>
          <a:lstStyle/>
          <a:p>
            <a:pPr algn="ctr"/>
            <a:r>
              <a:rPr lang="es-MX" b="1" kern="0" dirty="0" smtClean="0">
                <a:solidFill>
                  <a:srgbClr val="25516C"/>
                </a:solidFill>
              </a:rPr>
              <a:t>Objetivo</a:t>
            </a:r>
          </a:p>
          <a:p>
            <a:pPr algn="ctr"/>
            <a:endParaRPr lang="es-MX" b="1" kern="0" dirty="0" smtClean="0">
              <a:solidFill>
                <a:srgbClr val="25516C"/>
              </a:solidFill>
            </a:endParaRPr>
          </a:p>
          <a:p>
            <a:pPr algn="ctr"/>
            <a:r>
              <a:rPr lang="es-MX" kern="0" dirty="0" smtClean="0">
                <a:solidFill>
                  <a:srgbClr val="25516C"/>
                </a:solidFill>
              </a:rPr>
              <a:t>Alcanzar el objetivo de venta mensual planificado de cada uno de los producto en cada regional</a:t>
            </a:r>
            <a:endParaRPr lang="es-BO" dirty="0"/>
          </a:p>
        </p:txBody>
      </p:sp>
      <p:pic>
        <p:nvPicPr>
          <p:cNvPr id="28" name="Imagen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8669" y="2737083"/>
            <a:ext cx="585412" cy="1859270"/>
          </a:xfrm>
          <a:prstGeom prst="rect">
            <a:avLst/>
          </a:prstGeom>
        </p:spPr>
      </p:pic>
      <p:pic>
        <p:nvPicPr>
          <p:cNvPr id="29" name="Imagen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57819" y="2703099"/>
            <a:ext cx="600882" cy="1893254"/>
          </a:xfrm>
          <a:prstGeom prst="rect">
            <a:avLst/>
          </a:prstGeom>
        </p:spPr>
      </p:pic>
      <p:pic>
        <p:nvPicPr>
          <p:cNvPr id="30" name="Picture 2" descr="100 por ciento de la gráfica circular - Descargar PNG/SVG transparen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4838" y="2059662"/>
            <a:ext cx="639573" cy="63957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100 por ciento de la gráfica circular - Descargar PNG/SVG transparen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7309" y="2046441"/>
            <a:ext cx="639573" cy="639573"/>
          </a:xfrm>
          <a:prstGeom prst="rect">
            <a:avLst/>
          </a:prstGeom>
          <a:noFill/>
          <a:extLst>
            <a:ext uri="{909E8E84-426E-40DD-AFC4-6F175D3DCCD1}">
              <a14:hiddenFill xmlns:a14="http://schemas.microsoft.com/office/drawing/2010/main">
                <a:solidFill>
                  <a:srgbClr val="FFFFFF"/>
                </a:solidFill>
              </a14:hiddenFill>
            </a:ext>
          </a:extLst>
        </p:spPr>
      </p:pic>
      <p:pic>
        <p:nvPicPr>
          <p:cNvPr id="32" name="Imagen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35812" y="2719998"/>
            <a:ext cx="585412" cy="1859270"/>
          </a:xfrm>
          <a:prstGeom prst="rect">
            <a:avLst/>
          </a:prstGeom>
        </p:spPr>
      </p:pic>
      <p:pic>
        <p:nvPicPr>
          <p:cNvPr id="33" name="Imagen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54962" y="2686014"/>
            <a:ext cx="600882" cy="1893254"/>
          </a:xfrm>
          <a:prstGeom prst="rect">
            <a:avLst/>
          </a:prstGeom>
        </p:spPr>
      </p:pic>
      <p:pic>
        <p:nvPicPr>
          <p:cNvPr id="34" name="Picture 2" descr="100 por ciento de la gráfica circular - Descargar PNG/SVG transparen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71981" y="2042577"/>
            <a:ext cx="639573" cy="63957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100 por ciento de la gráfica circular - Descargar PNG/SVG transparen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4452" y="2029356"/>
            <a:ext cx="639573" cy="639573"/>
          </a:xfrm>
          <a:prstGeom prst="rect">
            <a:avLst/>
          </a:prstGeom>
          <a:noFill/>
          <a:extLst>
            <a:ext uri="{909E8E84-426E-40DD-AFC4-6F175D3DCCD1}">
              <a14:hiddenFill xmlns:a14="http://schemas.microsoft.com/office/drawing/2010/main">
                <a:solidFill>
                  <a:srgbClr val="FFFFFF"/>
                </a:solidFill>
              </a14:hiddenFill>
            </a:ext>
          </a:extLst>
        </p:spPr>
      </p:pic>
      <p:sp>
        <p:nvSpPr>
          <p:cNvPr id="36" name="Rectángulo 35"/>
          <p:cNvSpPr/>
          <p:nvPr/>
        </p:nvSpPr>
        <p:spPr>
          <a:xfrm>
            <a:off x="7238669" y="4639058"/>
            <a:ext cx="3085447" cy="1477328"/>
          </a:xfrm>
          <a:prstGeom prst="rect">
            <a:avLst/>
          </a:prstGeom>
        </p:spPr>
        <p:txBody>
          <a:bodyPr wrap="square">
            <a:spAutoFit/>
          </a:bodyPr>
          <a:lstStyle/>
          <a:p>
            <a:pPr algn="ctr"/>
            <a:r>
              <a:rPr lang="es-MX" b="1" kern="0" dirty="0" smtClean="0">
                <a:solidFill>
                  <a:srgbClr val="25516C"/>
                </a:solidFill>
              </a:rPr>
              <a:t>Objetivo</a:t>
            </a:r>
          </a:p>
          <a:p>
            <a:pPr algn="ctr"/>
            <a:endParaRPr lang="es-MX" b="1" kern="0" dirty="0" smtClean="0">
              <a:solidFill>
                <a:srgbClr val="25516C"/>
              </a:solidFill>
            </a:endParaRPr>
          </a:p>
          <a:p>
            <a:pPr algn="ctr"/>
            <a:r>
              <a:rPr lang="es-MX" kern="0" dirty="0" smtClean="0">
                <a:solidFill>
                  <a:srgbClr val="25516C"/>
                </a:solidFill>
              </a:rPr>
              <a:t>Que los promotores de venta alcancen sus montos de ventas asignados</a:t>
            </a:r>
            <a:endParaRPr lang="es-BO" dirty="0"/>
          </a:p>
        </p:txBody>
      </p:sp>
    </p:spTree>
    <p:extLst>
      <p:ext uri="{BB962C8B-B14F-4D97-AF65-F5344CB8AC3E}">
        <p14:creationId xmlns:p14="http://schemas.microsoft.com/office/powerpoint/2010/main" val="40944458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a:solidFill>
                  <a:schemeClr val="bg1"/>
                </a:solidFill>
              </a:rPr>
              <a:t>2. Fase I: Comprensión del </a:t>
            </a:r>
            <a:r>
              <a:rPr lang="es-MX" dirty="0" smtClean="0">
                <a:solidFill>
                  <a:schemeClr val="bg1"/>
                </a:solidFill>
              </a:rPr>
              <a:t>negocio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7</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Evaluación de la situación</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6" name="Rectángulo 5"/>
          <p:cNvSpPr/>
          <p:nvPr/>
        </p:nvSpPr>
        <p:spPr>
          <a:xfrm>
            <a:off x="533595" y="1863702"/>
            <a:ext cx="3085447" cy="369332"/>
          </a:xfrm>
          <a:prstGeom prst="rect">
            <a:avLst/>
          </a:prstGeom>
        </p:spPr>
        <p:txBody>
          <a:bodyPr wrap="square">
            <a:spAutoFit/>
          </a:bodyPr>
          <a:lstStyle/>
          <a:p>
            <a:pPr algn="ctr"/>
            <a:r>
              <a:rPr lang="es-MX" b="1" kern="0" dirty="0" smtClean="0">
                <a:solidFill>
                  <a:schemeClr val="tx2"/>
                </a:solidFill>
              </a:rPr>
              <a:t>a) Inventario de Recursos</a:t>
            </a:r>
            <a:endParaRPr lang="es-MX" b="1" kern="0" dirty="0" smtClean="0">
              <a:solidFill>
                <a:schemeClr val="tx2"/>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54" y="1244600"/>
            <a:ext cx="447421" cy="434690"/>
          </a:xfrm>
          <a:prstGeom prst="rect">
            <a:avLst/>
          </a:prstGeom>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762" y="2375394"/>
            <a:ext cx="3053413" cy="2097087"/>
          </a:xfrm>
          <a:prstGeom prst="rect">
            <a:avLst/>
          </a:prstGeom>
        </p:spPr>
      </p:pic>
      <p:sp>
        <p:nvSpPr>
          <p:cNvPr id="20" name="Rectángulo 19"/>
          <p:cNvSpPr/>
          <p:nvPr/>
        </p:nvSpPr>
        <p:spPr>
          <a:xfrm>
            <a:off x="176742" y="4614841"/>
            <a:ext cx="4054943" cy="1754326"/>
          </a:xfrm>
          <a:prstGeom prst="rect">
            <a:avLst/>
          </a:prstGeom>
        </p:spPr>
        <p:txBody>
          <a:bodyPr wrap="square">
            <a:spAutoFit/>
          </a:bodyPr>
          <a:lstStyle/>
          <a:p>
            <a:pPr algn="ctr"/>
            <a:r>
              <a:rPr lang="es-MX" b="1" kern="0" dirty="0" smtClean="0">
                <a:solidFill>
                  <a:srgbClr val="25516C"/>
                </a:solidFill>
              </a:rPr>
              <a:t>Recurso humano</a:t>
            </a:r>
          </a:p>
          <a:p>
            <a:pPr algn="ctr"/>
            <a:endParaRPr lang="es-MX" b="1" kern="0" dirty="0" smtClean="0">
              <a:solidFill>
                <a:srgbClr val="25516C"/>
              </a:solidFill>
            </a:endParaRPr>
          </a:p>
          <a:p>
            <a:r>
              <a:rPr lang="es-MX" kern="0" dirty="0" smtClean="0">
                <a:solidFill>
                  <a:srgbClr val="25516C"/>
                </a:solidFill>
              </a:rPr>
              <a:t>- Implemente metodología CRISP-DM.</a:t>
            </a:r>
          </a:p>
          <a:p>
            <a:r>
              <a:rPr lang="es-MX" kern="0" dirty="0" smtClean="0">
                <a:solidFill>
                  <a:srgbClr val="25516C"/>
                </a:solidFill>
              </a:rPr>
              <a:t>- Evalué los resultados obtenidos.</a:t>
            </a:r>
          </a:p>
          <a:p>
            <a:r>
              <a:rPr lang="es-MX" kern="0" dirty="0" smtClean="0">
                <a:solidFill>
                  <a:srgbClr val="25516C"/>
                </a:solidFill>
              </a:rPr>
              <a:t>- Prepare la documentación final.</a:t>
            </a:r>
          </a:p>
          <a:p>
            <a:endParaRPr lang="es-BO" dirty="0"/>
          </a:p>
        </p:txBody>
      </p:sp>
      <p:pic>
        <p:nvPicPr>
          <p:cNvPr id="5122" name="Picture 2" descr="Lenguaje R, ¿qué es y por qué es tan usado en Big Data? – Somos Puro-Gee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7899" y="2375394"/>
            <a:ext cx="3081867" cy="2097087"/>
          </a:xfrm>
          <a:prstGeom prst="rect">
            <a:avLst/>
          </a:prstGeom>
          <a:noFill/>
          <a:extLst>
            <a:ext uri="{909E8E84-426E-40DD-AFC4-6F175D3DCCD1}">
              <a14:hiddenFill xmlns:a14="http://schemas.microsoft.com/office/drawing/2010/main">
                <a:solidFill>
                  <a:srgbClr val="FFFFFF"/>
                </a:solidFill>
              </a14:hiddenFill>
            </a:ext>
          </a:extLst>
        </p:spPr>
      </p:pic>
      <p:sp>
        <p:nvSpPr>
          <p:cNvPr id="22" name="Rectángulo 21"/>
          <p:cNvSpPr/>
          <p:nvPr/>
        </p:nvSpPr>
        <p:spPr>
          <a:xfrm>
            <a:off x="4301360" y="4614841"/>
            <a:ext cx="4054943" cy="1477328"/>
          </a:xfrm>
          <a:prstGeom prst="rect">
            <a:avLst/>
          </a:prstGeom>
        </p:spPr>
        <p:txBody>
          <a:bodyPr wrap="square">
            <a:spAutoFit/>
          </a:bodyPr>
          <a:lstStyle/>
          <a:p>
            <a:pPr algn="ctr"/>
            <a:r>
              <a:rPr lang="es-MX" b="1" kern="0" dirty="0" smtClean="0">
                <a:solidFill>
                  <a:srgbClr val="25516C"/>
                </a:solidFill>
              </a:rPr>
              <a:t>Aplicación o software</a:t>
            </a:r>
          </a:p>
          <a:p>
            <a:pPr algn="just"/>
            <a:endParaRPr lang="es-MX" b="1" kern="0" dirty="0">
              <a:solidFill>
                <a:srgbClr val="25516C"/>
              </a:solidFill>
            </a:endParaRPr>
          </a:p>
          <a:p>
            <a:pPr algn="just"/>
            <a:r>
              <a:rPr lang="es-MX" kern="0" dirty="0" smtClean="0">
                <a:solidFill>
                  <a:srgbClr val="25516C"/>
                </a:solidFill>
              </a:rPr>
              <a:t>Aplicación encargada del modelado y de la ejecución de los algoritmos seleccionados y algoritmos complejos.</a:t>
            </a:r>
            <a:endParaRPr lang="es-BO" dirty="0"/>
          </a:p>
        </p:txBody>
      </p:sp>
      <p:pic>
        <p:nvPicPr>
          <p:cNvPr id="9" name="Imagen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5369" y="2353232"/>
            <a:ext cx="2667932" cy="2261609"/>
          </a:xfrm>
          <a:prstGeom prst="rect">
            <a:avLst/>
          </a:prstGeom>
        </p:spPr>
      </p:pic>
      <p:sp>
        <p:nvSpPr>
          <p:cNvPr id="25" name="Rectángulo 24"/>
          <p:cNvSpPr/>
          <p:nvPr/>
        </p:nvSpPr>
        <p:spPr>
          <a:xfrm>
            <a:off x="8424628" y="4614841"/>
            <a:ext cx="4054943" cy="923330"/>
          </a:xfrm>
          <a:prstGeom prst="rect">
            <a:avLst/>
          </a:prstGeom>
        </p:spPr>
        <p:txBody>
          <a:bodyPr wrap="square">
            <a:spAutoFit/>
          </a:bodyPr>
          <a:lstStyle/>
          <a:p>
            <a:pPr algn="ctr"/>
            <a:r>
              <a:rPr lang="es-MX" b="1" kern="0" dirty="0" smtClean="0">
                <a:solidFill>
                  <a:srgbClr val="25516C"/>
                </a:solidFill>
              </a:rPr>
              <a:t>Fuente de información</a:t>
            </a:r>
          </a:p>
          <a:p>
            <a:pPr algn="just"/>
            <a:endParaRPr lang="es-MX" b="1" kern="0" dirty="0">
              <a:solidFill>
                <a:srgbClr val="25516C"/>
              </a:solidFill>
            </a:endParaRPr>
          </a:p>
          <a:p>
            <a:pPr algn="just"/>
            <a:r>
              <a:rPr lang="es-MX" kern="0" dirty="0" smtClean="0">
                <a:solidFill>
                  <a:srgbClr val="25516C"/>
                </a:solidFill>
              </a:rPr>
              <a:t>Base de datos con ventas históricas</a:t>
            </a:r>
            <a:endParaRPr lang="es-BO" dirty="0"/>
          </a:p>
        </p:txBody>
      </p:sp>
    </p:spTree>
    <p:extLst>
      <p:ext uri="{BB962C8B-B14F-4D97-AF65-F5344CB8AC3E}">
        <p14:creationId xmlns:p14="http://schemas.microsoft.com/office/powerpoint/2010/main" val="304588823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a:solidFill>
                  <a:schemeClr val="bg1"/>
                </a:solidFill>
              </a:rPr>
              <a:t>2. Fase I: Comprensión del </a:t>
            </a:r>
            <a:r>
              <a:rPr lang="es-MX" dirty="0" smtClean="0">
                <a:solidFill>
                  <a:schemeClr val="bg1"/>
                </a:solidFill>
              </a:rPr>
              <a:t>negocio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8</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Evaluación de la </a:t>
            </a:r>
            <a:r>
              <a:rPr lang="es-MX" b="1" kern="0" dirty="0" smtClean="0">
                <a:solidFill>
                  <a:srgbClr val="25516C"/>
                </a:solidFill>
              </a:rPr>
              <a:t>situación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6" name="Rectángulo 5"/>
          <p:cNvSpPr/>
          <p:nvPr/>
        </p:nvSpPr>
        <p:spPr>
          <a:xfrm>
            <a:off x="637975" y="1750216"/>
            <a:ext cx="2247442" cy="369332"/>
          </a:xfrm>
          <a:prstGeom prst="rect">
            <a:avLst/>
          </a:prstGeom>
        </p:spPr>
        <p:txBody>
          <a:bodyPr wrap="square">
            <a:spAutoFit/>
          </a:bodyPr>
          <a:lstStyle/>
          <a:p>
            <a:r>
              <a:rPr lang="es-MX" b="1" kern="0" dirty="0" smtClean="0">
                <a:solidFill>
                  <a:schemeClr val="tx2"/>
                </a:solidFill>
              </a:rPr>
              <a:t>b) Requisitos</a:t>
            </a:r>
            <a:endParaRPr lang="es-MX" b="1" kern="0" dirty="0" smtClean="0">
              <a:solidFill>
                <a:schemeClr val="tx2"/>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54" y="1244600"/>
            <a:ext cx="447421" cy="434690"/>
          </a:xfrm>
          <a:prstGeom prst="rect">
            <a:avLst/>
          </a:prstGeom>
        </p:spPr>
      </p:pic>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74" y="3306596"/>
            <a:ext cx="2975393" cy="758825"/>
          </a:xfrm>
          <a:prstGeom prst="rect">
            <a:avLst/>
          </a:prstGeom>
        </p:spPr>
      </p:pic>
      <p:sp>
        <p:nvSpPr>
          <p:cNvPr id="15" name="Rectángulo 14"/>
          <p:cNvSpPr/>
          <p:nvPr/>
        </p:nvSpPr>
        <p:spPr>
          <a:xfrm>
            <a:off x="637975" y="4513805"/>
            <a:ext cx="3733800" cy="1477328"/>
          </a:xfrm>
          <a:prstGeom prst="rect">
            <a:avLst/>
          </a:prstGeom>
        </p:spPr>
        <p:txBody>
          <a:bodyPr wrap="square">
            <a:spAutoFit/>
          </a:bodyPr>
          <a:lstStyle/>
          <a:p>
            <a:pPr algn="ctr"/>
            <a:r>
              <a:rPr lang="es-MX" b="1" kern="0" dirty="0" smtClean="0">
                <a:solidFill>
                  <a:srgbClr val="25516C"/>
                </a:solidFill>
              </a:rPr>
              <a:t>Historial de ventas</a:t>
            </a:r>
          </a:p>
          <a:p>
            <a:pPr algn="ctr"/>
            <a:endParaRPr lang="es-MX" b="1" kern="0" dirty="0" smtClean="0">
              <a:solidFill>
                <a:srgbClr val="25516C"/>
              </a:solidFill>
            </a:endParaRPr>
          </a:p>
          <a:p>
            <a:r>
              <a:rPr lang="es-MX" kern="0" dirty="0" smtClean="0">
                <a:solidFill>
                  <a:srgbClr val="25516C"/>
                </a:solidFill>
              </a:rPr>
              <a:t>La información del histórico de ventas de los clientes debe ser confiable.</a:t>
            </a:r>
            <a:endParaRPr lang="es-BO" dirty="0"/>
          </a:p>
        </p:txBody>
      </p:sp>
      <p:pic>
        <p:nvPicPr>
          <p:cNvPr id="11" name="Imagen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0610" y="2521577"/>
            <a:ext cx="2841322" cy="1570037"/>
          </a:xfrm>
          <a:prstGeom prst="rect">
            <a:avLst/>
          </a:prstGeom>
        </p:spPr>
      </p:pic>
      <p:sp>
        <p:nvSpPr>
          <p:cNvPr id="17" name="Rectángulo 16"/>
          <p:cNvSpPr/>
          <p:nvPr/>
        </p:nvSpPr>
        <p:spPr>
          <a:xfrm>
            <a:off x="4194371" y="4513805"/>
            <a:ext cx="3733800" cy="1477328"/>
          </a:xfrm>
          <a:prstGeom prst="rect">
            <a:avLst/>
          </a:prstGeom>
        </p:spPr>
        <p:txBody>
          <a:bodyPr wrap="square">
            <a:spAutoFit/>
          </a:bodyPr>
          <a:lstStyle/>
          <a:p>
            <a:pPr algn="ctr"/>
            <a:r>
              <a:rPr lang="es-MX" b="1" kern="0" dirty="0" smtClean="0">
                <a:solidFill>
                  <a:srgbClr val="25516C"/>
                </a:solidFill>
              </a:rPr>
              <a:t>Experto</a:t>
            </a:r>
          </a:p>
          <a:p>
            <a:pPr algn="ctr"/>
            <a:endParaRPr lang="es-MX" b="1" kern="0" dirty="0" smtClean="0">
              <a:solidFill>
                <a:srgbClr val="25516C"/>
              </a:solidFill>
            </a:endParaRPr>
          </a:p>
          <a:p>
            <a:r>
              <a:rPr lang="es-MX" kern="0" dirty="0" smtClean="0">
                <a:solidFill>
                  <a:srgbClr val="25516C"/>
                </a:solidFill>
              </a:rPr>
              <a:t>El conocimiento del experto en el proceso de ventas de la empresa es un factor importante</a:t>
            </a:r>
            <a:endParaRPr lang="es-BO" dirty="0"/>
          </a:p>
        </p:txBody>
      </p:sp>
      <p:pic>
        <p:nvPicPr>
          <p:cNvPr id="18" name="Picture 2" descr="Lenguaje R, ¿qué es y por qué es tan usado en Big Data? – Somos Puro-Gee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80901" y="2201931"/>
            <a:ext cx="2777067" cy="1889683"/>
          </a:xfrm>
          <a:prstGeom prst="rect">
            <a:avLst/>
          </a:prstGeom>
          <a:noFill/>
          <a:extLst>
            <a:ext uri="{909E8E84-426E-40DD-AFC4-6F175D3DCCD1}">
              <a14:hiddenFill xmlns:a14="http://schemas.microsoft.com/office/drawing/2010/main">
                <a:solidFill>
                  <a:srgbClr val="FFFFFF"/>
                </a:solidFill>
              </a14:hiddenFill>
            </a:ext>
          </a:extLst>
        </p:spPr>
      </p:pic>
      <p:sp>
        <p:nvSpPr>
          <p:cNvPr id="19" name="Rectángulo 18"/>
          <p:cNvSpPr/>
          <p:nvPr/>
        </p:nvSpPr>
        <p:spPr>
          <a:xfrm>
            <a:off x="8102534" y="4513805"/>
            <a:ext cx="3733800" cy="1754326"/>
          </a:xfrm>
          <a:prstGeom prst="rect">
            <a:avLst/>
          </a:prstGeom>
        </p:spPr>
        <p:txBody>
          <a:bodyPr wrap="square">
            <a:spAutoFit/>
          </a:bodyPr>
          <a:lstStyle/>
          <a:p>
            <a:pPr algn="ctr"/>
            <a:r>
              <a:rPr lang="es-MX" b="1" kern="0" dirty="0" smtClean="0">
                <a:solidFill>
                  <a:srgbClr val="25516C"/>
                </a:solidFill>
              </a:rPr>
              <a:t>Software y equipo</a:t>
            </a:r>
          </a:p>
          <a:p>
            <a:pPr algn="ctr"/>
            <a:endParaRPr lang="es-MX" b="1" kern="0" dirty="0" smtClean="0">
              <a:solidFill>
                <a:srgbClr val="25516C"/>
              </a:solidFill>
            </a:endParaRPr>
          </a:p>
          <a:p>
            <a:r>
              <a:rPr lang="es-MX" kern="0" dirty="0" smtClean="0">
                <a:solidFill>
                  <a:srgbClr val="25516C"/>
                </a:solidFill>
              </a:rPr>
              <a:t>Contar con un software con gran capacidad de procesamiento y flexibilidad para lograr un análisis consistente</a:t>
            </a:r>
            <a:endParaRPr lang="es-BO" dirty="0"/>
          </a:p>
        </p:txBody>
      </p:sp>
    </p:spTree>
    <p:extLst>
      <p:ext uri="{BB962C8B-B14F-4D97-AF65-F5344CB8AC3E}">
        <p14:creationId xmlns:p14="http://schemas.microsoft.com/office/powerpoint/2010/main" val="22090733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a:solidFill>
                  <a:schemeClr val="bg1"/>
                </a:solidFill>
              </a:rPr>
              <a:t>2. Fase I: Comprensión del </a:t>
            </a:r>
            <a:r>
              <a:rPr lang="es-MX" dirty="0" smtClean="0">
                <a:solidFill>
                  <a:schemeClr val="bg1"/>
                </a:solidFill>
              </a:rPr>
              <a:t>negocio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9</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Evaluación de la </a:t>
            </a:r>
            <a:r>
              <a:rPr lang="es-MX" b="1" kern="0" dirty="0" smtClean="0">
                <a:solidFill>
                  <a:srgbClr val="25516C"/>
                </a:solidFill>
              </a:rPr>
              <a:t>situación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6" name="Rectángulo 5"/>
          <p:cNvSpPr/>
          <p:nvPr/>
        </p:nvSpPr>
        <p:spPr>
          <a:xfrm>
            <a:off x="637975" y="1750216"/>
            <a:ext cx="3245492" cy="369332"/>
          </a:xfrm>
          <a:prstGeom prst="rect">
            <a:avLst/>
          </a:prstGeom>
        </p:spPr>
        <p:txBody>
          <a:bodyPr wrap="square">
            <a:spAutoFit/>
          </a:bodyPr>
          <a:lstStyle/>
          <a:p>
            <a:r>
              <a:rPr lang="es-MX" b="1" kern="0" dirty="0" smtClean="0">
                <a:solidFill>
                  <a:schemeClr val="tx2"/>
                </a:solidFill>
              </a:rPr>
              <a:t>c) Riesgos y Contingencias</a:t>
            </a:r>
            <a:endParaRPr lang="es-MX" b="1" kern="0" dirty="0" smtClean="0">
              <a:solidFill>
                <a:schemeClr val="tx2"/>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54" y="1244600"/>
            <a:ext cx="447421" cy="434690"/>
          </a:xfrm>
          <a:prstGeom prst="rect">
            <a:avLst/>
          </a:prstGeom>
        </p:spPr>
      </p:pic>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graphicFrame>
        <p:nvGraphicFramePr>
          <p:cNvPr id="8" name="Tabla 7"/>
          <p:cNvGraphicFramePr>
            <a:graphicFrameLocks noGrp="1"/>
          </p:cNvGraphicFramePr>
          <p:nvPr>
            <p:extLst>
              <p:ext uri="{D42A27DB-BD31-4B8C-83A1-F6EECF244321}">
                <p14:modId xmlns:p14="http://schemas.microsoft.com/office/powerpoint/2010/main" val="3725288641"/>
              </p:ext>
            </p:extLst>
          </p:nvPr>
        </p:nvGraphicFramePr>
        <p:xfrm>
          <a:off x="1092200" y="2641596"/>
          <a:ext cx="10286999" cy="3675067"/>
        </p:xfrm>
        <a:graphic>
          <a:graphicData uri="http://schemas.openxmlformats.org/drawingml/2006/table">
            <a:tbl>
              <a:tblPr firstRow="1" firstCol="1" bandRow="1">
                <a:tableStyleId>{5940675A-B579-460E-94D1-54222C63F5DA}</a:tableStyleId>
              </a:tblPr>
              <a:tblGrid>
                <a:gridCol w="3255582"/>
                <a:gridCol w="3195315"/>
                <a:gridCol w="3836102"/>
              </a:tblGrid>
              <a:tr h="588656">
                <a:tc>
                  <a:txBody>
                    <a:bodyPr/>
                    <a:lstStyle/>
                    <a:p>
                      <a:pPr algn="ctr">
                        <a:lnSpc>
                          <a:spcPct val="200000"/>
                        </a:lnSpc>
                        <a:spcAft>
                          <a:spcPts val="0"/>
                        </a:spcAft>
                      </a:pPr>
                      <a:r>
                        <a:rPr lang="es-BO" sz="1800" b="1" dirty="0">
                          <a:solidFill>
                            <a:schemeClr val="bg1"/>
                          </a:solidFill>
                          <a:effectLst/>
                        </a:rPr>
                        <a:t>Objetivo</a:t>
                      </a:r>
                      <a:endParaRPr lang="es-BO"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531" marR="58531" marT="0" marB="0">
                    <a:solidFill>
                      <a:schemeClr val="tx1">
                        <a:lumMod val="95000"/>
                        <a:lumOff val="5000"/>
                      </a:schemeClr>
                    </a:solidFill>
                  </a:tcPr>
                </a:tc>
                <a:tc>
                  <a:txBody>
                    <a:bodyPr/>
                    <a:lstStyle/>
                    <a:p>
                      <a:pPr algn="ctr">
                        <a:lnSpc>
                          <a:spcPct val="200000"/>
                        </a:lnSpc>
                        <a:spcAft>
                          <a:spcPts val="0"/>
                        </a:spcAft>
                      </a:pPr>
                      <a:r>
                        <a:rPr lang="es-BO" sz="1800" b="1" dirty="0">
                          <a:solidFill>
                            <a:schemeClr val="bg1"/>
                          </a:solidFill>
                          <a:effectLst/>
                        </a:rPr>
                        <a:t>Riesgo</a:t>
                      </a:r>
                      <a:endParaRPr lang="es-BO"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531" marR="58531" marT="0" marB="0">
                    <a:solidFill>
                      <a:schemeClr val="tx1">
                        <a:lumMod val="95000"/>
                        <a:lumOff val="5000"/>
                      </a:schemeClr>
                    </a:solidFill>
                  </a:tcPr>
                </a:tc>
                <a:tc>
                  <a:txBody>
                    <a:bodyPr/>
                    <a:lstStyle/>
                    <a:p>
                      <a:pPr algn="ctr">
                        <a:lnSpc>
                          <a:spcPct val="200000"/>
                        </a:lnSpc>
                        <a:spcAft>
                          <a:spcPts val="0"/>
                        </a:spcAft>
                      </a:pPr>
                      <a:r>
                        <a:rPr lang="es-BO" sz="1800" b="1" dirty="0">
                          <a:solidFill>
                            <a:schemeClr val="bg1"/>
                          </a:solidFill>
                          <a:effectLst/>
                        </a:rPr>
                        <a:t>Plan de contingencia</a:t>
                      </a:r>
                      <a:endParaRPr lang="es-BO"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531" marR="58531" marT="0" marB="0">
                    <a:solidFill>
                      <a:schemeClr val="tx1">
                        <a:lumMod val="95000"/>
                        <a:lumOff val="5000"/>
                      </a:schemeClr>
                    </a:solidFill>
                  </a:tcPr>
                </a:tc>
              </a:tr>
              <a:tr h="1369930">
                <a:tc>
                  <a:txBody>
                    <a:bodyPr/>
                    <a:lstStyle/>
                    <a:p>
                      <a:pPr algn="just">
                        <a:lnSpc>
                          <a:spcPct val="105000"/>
                        </a:lnSpc>
                        <a:spcAft>
                          <a:spcPts val="0"/>
                        </a:spcAft>
                      </a:pPr>
                      <a:r>
                        <a:rPr lang="es-BO" sz="1600">
                          <a:effectLst/>
                        </a:rPr>
                        <a:t>Conectar la herramienta de análisis de datos a la base de datos, para obtener el histórico de ventas.</a:t>
                      </a:r>
                      <a:endParaRPr lang="es-BO" sz="1600" b="0">
                        <a:effectLst/>
                        <a:latin typeface="Calibri" panose="020F0502020204030204" pitchFamily="34" charset="0"/>
                        <a:ea typeface="Times New Roman" panose="02020603050405020304" pitchFamily="18" charset="0"/>
                        <a:cs typeface="Times New Roman" panose="02020603050405020304" pitchFamily="18" charset="0"/>
                      </a:endParaRPr>
                    </a:p>
                  </a:txBody>
                  <a:tcPr marL="58531" marR="58531" marT="0" marB="0"/>
                </a:tc>
                <a:tc>
                  <a:txBody>
                    <a:bodyPr/>
                    <a:lstStyle/>
                    <a:p>
                      <a:pPr algn="just">
                        <a:lnSpc>
                          <a:spcPct val="105000"/>
                        </a:lnSpc>
                        <a:spcAft>
                          <a:spcPts val="0"/>
                        </a:spcAft>
                      </a:pPr>
                      <a:r>
                        <a:rPr lang="es-BO" sz="1600" dirty="0">
                          <a:effectLst/>
                        </a:rPr>
                        <a:t>No se puede conectar la herramienta de análisis a la base de datos </a:t>
                      </a:r>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31" marR="58531" marT="0" marB="0"/>
                </a:tc>
                <a:tc>
                  <a:txBody>
                    <a:bodyPr/>
                    <a:lstStyle/>
                    <a:p>
                      <a:pPr algn="just">
                        <a:lnSpc>
                          <a:spcPct val="105000"/>
                        </a:lnSpc>
                        <a:spcAft>
                          <a:spcPts val="0"/>
                        </a:spcAft>
                      </a:pPr>
                      <a:r>
                        <a:rPr lang="es-BO" sz="1600">
                          <a:effectLst/>
                        </a:rPr>
                        <a:t>Exportar los datos históricos de ventas desde la base de datos a planillas Excel.</a:t>
                      </a:r>
                      <a:endParaRPr lang="es-BO"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531" marR="58531" marT="0" marB="0"/>
                </a:tc>
              </a:tr>
              <a:tr h="1716481">
                <a:tc>
                  <a:txBody>
                    <a:bodyPr/>
                    <a:lstStyle/>
                    <a:p>
                      <a:pPr algn="just">
                        <a:lnSpc>
                          <a:spcPct val="105000"/>
                        </a:lnSpc>
                        <a:spcAft>
                          <a:spcPts val="0"/>
                        </a:spcAft>
                      </a:pPr>
                      <a:r>
                        <a:rPr lang="es-BO" sz="1600" dirty="0">
                          <a:effectLst/>
                        </a:rPr>
                        <a:t>Guardar la predicción obtenida desde la herramienta de análisis a la una tabla de la base de datos. </a:t>
                      </a:r>
                      <a:endParaRPr lang="es-BO"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31" marR="58531" marT="0" marB="0"/>
                </a:tc>
                <a:tc>
                  <a:txBody>
                    <a:bodyPr/>
                    <a:lstStyle/>
                    <a:p>
                      <a:pPr algn="just">
                        <a:lnSpc>
                          <a:spcPct val="105000"/>
                        </a:lnSpc>
                        <a:spcAft>
                          <a:spcPts val="0"/>
                        </a:spcAft>
                      </a:pPr>
                      <a:r>
                        <a:rPr lang="es-BO" sz="1600" dirty="0">
                          <a:effectLst/>
                        </a:rPr>
                        <a:t>No se puede conectar la herramienta de análisis a la base de datos</a:t>
                      </a:r>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31" marR="58531" marT="0" marB="0"/>
                </a:tc>
                <a:tc>
                  <a:txBody>
                    <a:bodyPr/>
                    <a:lstStyle/>
                    <a:p>
                      <a:pPr algn="just">
                        <a:lnSpc>
                          <a:spcPct val="105000"/>
                        </a:lnSpc>
                        <a:spcAft>
                          <a:spcPts val="0"/>
                        </a:spcAft>
                      </a:pPr>
                      <a:r>
                        <a:rPr lang="es-BO" sz="1600" dirty="0">
                          <a:effectLst/>
                        </a:rPr>
                        <a:t>Exportar los resultados de la predicción desde la herramienta de análisis a una planilla de Excel.</a:t>
                      </a:r>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31" marR="58531" marT="0" marB="0"/>
                </a:tc>
              </a:tr>
            </a:tbl>
          </a:graphicData>
        </a:graphic>
      </p:graphicFrame>
    </p:spTree>
    <p:extLst>
      <p:ext uri="{BB962C8B-B14F-4D97-AF65-F5344CB8AC3E}">
        <p14:creationId xmlns:p14="http://schemas.microsoft.com/office/powerpoint/2010/main" val="195984478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mart Graphics Sampler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8F0ED03E-47FC-4860-B2C9-DA5C377EAA2D}" vid="{600A14AD-66E6-4CC8-A6FA-E99B17BED4C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1994</Words>
  <Application>Microsoft Office PowerPoint</Application>
  <PresentationFormat>Panorámica</PresentationFormat>
  <Paragraphs>513</Paragraphs>
  <Slides>33</Slides>
  <Notes>1</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0</vt:i4>
      </vt:variant>
      <vt:variant>
        <vt:lpstr>Títulos de diapositiva</vt:lpstr>
      </vt:variant>
      <vt:variant>
        <vt:i4>33</vt:i4>
      </vt:variant>
    </vt:vector>
  </HeadingPairs>
  <TitlesOfParts>
    <vt:vector size="42" baseType="lpstr">
      <vt:lpstr>Arial</vt:lpstr>
      <vt:lpstr>Calibri</vt:lpstr>
      <vt:lpstr>Cambria Math</vt:lpstr>
      <vt:lpstr>Segoe UI</vt:lpstr>
      <vt:lpstr>Segoe UI Light</vt:lpstr>
      <vt:lpstr>Segoe UI Semibold</vt:lpstr>
      <vt:lpstr>Source Sans Pro</vt:lpstr>
      <vt:lpstr>Times New Roman</vt:lpstr>
      <vt:lpstr>1_Smart Graphics Sampler Neal Creative</vt:lpstr>
      <vt:lpstr>Presentación de PowerPoint</vt:lpstr>
      <vt:lpstr>Contenido</vt:lpstr>
      <vt:lpstr>1. Introducción</vt:lpstr>
      <vt:lpstr>1. Introducción (Cont.)</vt:lpstr>
      <vt:lpstr>2. Fase I: Comprensión del negocio</vt:lpstr>
      <vt:lpstr>2. Fase I: Comprensión del negocio (cont.)</vt:lpstr>
      <vt:lpstr>2. Fase I: Comprensión del negocio (cont.)</vt:lpstr>
      <vt:lpstr>2. Fase I: Comprensión del negocio (cont.)</vt:lpstr>
      <vt:lpstr>2. Fase I: Comprensión del negocio (cont.)</vt:lpstr>
      <vt:lpstr>2. Fase I: Comprensión del negocio (cont.)</vt:lpstr>
      <vt:lpstr>2. Fase I: Comprensión del negocio (cont.)</vt:lpstr>
      <vt:lpstr>2. Fase I: Comprensión del negocio (cont.)</vt:lpstr>
      <vt:lpstr>2. Fase I: Comprensión del negocio (cont.)</vt:lpstr>
      <vt:lpstr>3. Fase II: Comprensión de los datos</vt:lpstr>
      <vt:lpstr>3. Fase II: Comprensión de los datos (cont.)</vt:lpstr>
      <vt:lpstr>3. Fase II: Comprensión de los datos (cont.)</vt:lpstr>
      <vt:lpstr>3. Fase II: Comprensión de los datos (cont.)</vt:lpstr>
      <vt:lpstr>3. Fase II: Comprensión de los datos (cont.)</vt:lpstr>
      <vt:lpstr>3. Fase II: Comprensión de los datos (cont.)</vt:lpstr>
      <vt:lpstr>3. Fase II: Comprensión de los datos (cont.)</vt:lpstr>
      <vt:lpstr>3. Fase II: Comprensión de los datos (cont.)</vt:lpstr>
      <vt:lpstr>3. Fase II: Comprensión de los datos (cont.)</vt:lpstr>
      <vt:lpstr>4. Fase III: Preparación de los datos</vt:lpstr>
      <vt:lpstr>4. Fase III: Preparación de los datos (cont.)</vt:lpstr>
      <vt:lpstr>4. Fase III: Preparación de los datos (cont.)</vt:lpstr>
      <vt:lpstr>4. Fase III: Preparación de los datos (cont.)</vt:lpstr>
      <vt:lpstr>4. Fase III: Preparación de los datos (cont.)</vt:lpstr>
      <vt:lpstr>5. Fase IV: Modelado</vt:lpstr>
      <vt:lpstr>5. Fase IV: Modelado (cont.)</vt:lpstr>
      <vt:lpstr>5. Fase IV: Modelado (cont.)</vt:lpstr>
      <vt:lpstr>5. Fase IV: Modelado (cont.)</vt:lpstr>
      <vt:lpstr>5. Fase IV: Modelado (cont.)</vt:lpstr>
      <vt:lpstr>Contenido</vt:lpstr>
    </vt:vector>
  </TitlesOfParts>
  <Company>HP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Quispe Coila, Simon</dc:creator>
  <cp:lastModifiedBy>Quispe Coila, Simon</cp:lastModifiedBy>
  <cp:revision>83</cp:revision>
  <dcterms:created xsi:type="dcterms:W3CDTF">2020-10-10T15:36:17Z</dcterms:created>
  <dcterms:modified xsi:type="dcterms:W3CDTF">2020-10-10T23:10:46Z</dcterms:modified>
</cp:coreProperties>
</file>