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0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66" r:id="rId1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2">
                  <a:lumMod val="75000"/>
                </a:schemeClr>
              </a:solidFill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2">
                    <a:lumMod val="75000"/>
                  </a:schemeClr>
                </a:solidFill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0219344"/>
        <c:axId val="1610212816"/>
      </c:lineChart>
      <c:catAx>
        <c:axId val="1610219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0212816"/>
        <c:crosses val="autoZero"/>
        <c:auto val="1"/>
        <c:lblAlgn val="ctr"/>
        <c:lblOffset val="100"/>
        <c:noMultiLvlLbl val="0"/>
      </c:catAx>
      <c:valAx>
        <c:axId val="1610212816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161021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B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7DF2-9FA4-4128-BB0D-B4158BF48CE2}" type="datetimeFigureOut">
              <a:rPr lang="es-BO" smtClean="0"/>
              <a:t>10/10/2020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C7F83-CF82-428A-A70F-26384DE71EC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803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0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‹Nº›</a:t>
            </a:fld>
            <a:endParaRPr lang="en-US">
              <a:solidFill>
                <a:srgbClr val="0074AF"/>
              </a:solidFill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xmlns="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Neal Creative  | click &amp; </a:t>
            </a:r>
            <a:r>
              <a:rPr lang="en-US" sz="1200" b="1" kern="0" dirty="0">
                <a:solidFill>
                  <a:srgbClr val="000000"/>
                </a:solidFill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FF">
                    <a:lumMod val="75000"/>
                  </a:srgbClr>
                </a:solidFill>
              </a:rPr>
              <a:t>Neal Creative </a:t>
            </a:r>
            <a:r>
              <a:rPr lang="en-US" sz="1000" baseline="30000" dirty="0">
                <a:solidFill>
                  <a:srgbClr val="FFFFFF">
                    <a:lumMod val="75000"/>
                  </a:srgb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06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‹Nº›</a:t>
            </a:fld>
            <a:endParaRPr lang="en-US">
              <a:solidFill>
                <a:srgbClr val="0074A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2968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Neal Creative  | </a:t>
            </a:r>
            <a:r>
              <a:rPr lang="en-US" sz="1100" b="1" dirty="0">
                <a:solidFill>
                  <a:srgbClr val="FFFFFF"/>
                </a:solidFill>
              </a:rPr>
              <a:t>Learn 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FF">
                    <a:lumMod val="75000"/>
                  </a:srgbClr>
                </a:solidFill>
              </a:rPr>
              <a:t>Neal Creative </a:t>
            </a:r>
            <a:r>
              <a:rPr lang="en-US" sz="1000" baseline="30000" dirty="0">
                <a:solidFill>
                  <a:srgbClr val="FFFFFF">
                    <a:lumMod val="75000"/>
                  </a:srgb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6095202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tabLst>
                <a:tab pos="10579100" algn="l"/>
              </a:tabLst>
            </a:pPr>
            <a:endParaRPr lang="en-US" sz="3400" spc="160">
              <a:gradFill>
                <a:gsLst>
                  <a:gs pos="0">
                    <a:srgbClr val="0074AF"/>
                  </a:gs>
                  <a:gs pos="100000">
                    <a:srgbClr val="0074A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‹Nº›</a:t>
            </a:fld>
            <a:endParaRPr lang="en-US">
              <a:solidFill>
                <a:srgbClr val="0074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2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www.nealanalytics.com/templat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xmlns="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846826"/>
              </p:ext>
            </p:extLst>
          </p:nvPr>
        </p:nvGraphicFramePr>
        <p:xfrm>
          <a:off x="5373045" y="4175912"/>
          <a:ext cx="1776929" cy="211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xmlns="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5227708" y="4920784"/>
            <a:ext cx="2051697" cy="161467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D59475-CD66-4751-83EF-FEC02A44E31A}"/>
              </a:ext>
            </a:extLst>
          </p:cNvPr>
          <p:cNvSpPr txBox="1"/>
          <p:nvPr/>
        </p:nvSpPr>
        <p:spPr>
          <a:xfrm>
            <a:off x="2994521" y="2021622"/>
            <a:ext cx="6533979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s-BO" sz="2800" b="1" dirty="0">
                <a:solidFill>
                  <a:schemeClr val="bg1">
                    <a:lumMod val="50000"/>
                  </a:schemeClr>
                </a:solidFill>
              </a:rPr>
              <a:t>PREDICCIÓN DE VENTAS CON SERIES DE TIEMPO</a:t>
            </a:r>
            <a:endParaRPr lang="en-US" sz="2800" b="1" spc="-2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hlinkClick r:id="rId4"/>
            <a:extLst>
              <a:ext uri="{FF2B5EF4-FFF2-40B4-BE49-F238E27FC236}">
                <a16:creationId xmlns:a16="http://schemas.microsoft.com/office/drawing/2014/main" xmlns="" id="{99A55A7B-4454-4118-9F77-E5D037F50583}"/>
              </a:ext>
            </a:extLst>
          </p:cNvPr>
          <p:cNvSpPr txBox="1"/>
          <p:nvPr/>
        </p:nvSpPr>
        <p:spPr>
          <a:xfrm>
            <a:off x="4921116" y="3399183"/>
            <a:ext cx="2664879" cy="32934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>
              <a:defRPr/>
            </a:pPr>
            <a:r>
              <a:rPr lang="es-BO" sz="1200" b="1" dirty="0"/>
              <a:t>Simón Quispe Coila</a:t>
            </a:r>
            <a:endParaRPr lang="en-US" sz="1200" b="1" kern="0" dirty="0">
              <a:solidFill>
                <a:srgbClr val="FFFFFF"/>
              </a:solidFill>
            </a:endParaRPr>
          </a:p>
        </p:txBody>
      </p:sp>
      <p:pic>
        <p:nvPicPr>
          <p:cNvPr id="34" name="Imagen 33" descr="Logo-Promidat-Horizontal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87" y="296476"/>
            <a:ext cx="3226509" cy="1241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38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</a:t>
            </a:r>
            <a:r>
              <a:rPr lang="es-MX" dirty="0" smtClean="0">
                <a:solidFill>
                  <a:schemeClr val="bg1"/>
                </a:solidFill>
              </a:rPr>
              <a:t>negocio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10</a:t>
            </a:fld>
            <a:endParaRPr lang="en-US" dirty="0">
              <a:solidFill>
                <a:srgbClr val="0074AF"/>
              </a:solidFill>
            </a:endParaRPr>
          </a:p>
        </p:txBody>
      </p:sp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dirty="0">
                <a:solidFill>
                  <a:srgbClr val="25516C"/>
                </a:solidFill>
              </a:rPr>
              <a:t>Evaluación de la </a:t>
            </a:r>
            <a:r>
              <a:rPr lang="es-MX" b="1" kern="0" dirty="0" smtClean="0">
                <a:solidFill>
                  <a:srgbClr val="25516C"/>
                </a:solidFill>
              </a:rPr>
              <a:t>situación (cont.)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7975" y="1750216"/>
            <a:ext cx="3245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 smtClean="0">
                <a:solidFill>
                  <a:schemeClr val="tx2"/>
                </a:solidFill>
              </a:rPr>
              <a:t>d) Costo-beneficio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4" y="1244600"/>
            <a:ext cx="447421" cy="434690"/>
          </a:xfrm>
          <a:prstGeom prst="rect">
            <a:avLst/>
          </a:prstGeom>
        </p:spPr>
      </p:pic>
      <p:sp>
        <p:nvSpPr>
          <p:cNvPr id="4" name="AutoShape 2" descr="Cómo hacer una línea de tiempo en Word | Tecnología - ComputerHoy.co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2" y="2679700"/>
            <a:ext cx="4275137" cy="167288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37975" y="2347116"/>
            <a:ext cx="62581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 smtClean="0">
                <a:solidFill>
                  <a:srgbClr val="25516C"/>
                </a:solidFill>
              </a:rPr>
              <a:t>Costo</a:t>
            </a:r>
          </a:p>
          <a:p>
            <a:pPr algn="just"/>
            <a:endParaRPr lang="es-MX" b="1" kern="0" dirty="0" smtClean="0">
              <a:solidFill>
                <a:srgbClr val="25516C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kern="0" dirty="0" smtClean="0">
                <a:solidFill>
                  <a:srgbClr val="25516C"/>
                </a:solidFill>
              </a:rPr>
              <a:t>Los datos no suponen ningún coste adicional para el proyecto ya que estos datos pertenecen a la empresa.</a:t>
            </a:r>
          </a:p>
          <a:p>
            <a:pPr algn="just"/>
            <a:r>
              <a:rPr lang="es-MX" kern="0" dirty="0" smtClean="0">
                <a:solidFill>
                  <a:srgbClr val="25516C"/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kern="0" dirty="0" smtClean="0">
                <a:solidFill>
                  <a:srgbClr val="25516C"/>
                </a:solidFill>
              </a:rPr>
              <a:t>En términos de infraestructura tampoco suponen ningún coste adicional ya que se cuenta con ambientes y equipos necesarios para desarrollar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BO" dirty="0"/>
          </a:p>
        </p:txBody>
      </p:sp>
      <p:sp>
        <p:nvSpPr>
          <p:cNvPr id="12" name="Rectángulo 11"/>
          <p:cNvSpPr/>
          <p:nvPr/>
        </p:nvSpPr>
        <p:spPr>
          <a:xfrm>
            <a:off x="637974" y="4836316"/>
            <a:ext cx="6258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>
                <a:solidFill>
                  <a:srgbClr val="25516C"/>
                </a:solidFill>
              </a:rPr>
              <a:t>B</a:t>
            </a:r>
            <a:r>
              <a:rPr lang="es-MX" b="1" kern="0" dirty="0" smtClean="0">
                <a:solidFill>
                  <a:srgbClr val="25516C"/>
                </a:solidFill>
              </a:rPr>
              <a:t>eneficio</a:t>
            </a:r>
          </a:p>
          <a:p>
            <a:pPr algn="ctr"/>
            <a:endParaRPr lang="es-MX" b="1" kern="0" dirty="0" smtClean="0">
              <a:solidFill>
                <a:srgbClr val="25516C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kern="0" dirty="0" smtClean="0">
                <a:solidFill>
                  <a:srgbClr val="25516C"/>
                </a:solidFill>
              </a:rPr>
              <a:t>Se puede suponer un beneficio indirectamente ya que el resultado de este proyecto ayudara a que los promotores de venta puedan realizar mejor su planificación y visita a los clientes para alcanzar sus objetivos de ventas.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51540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</a:t>
            </a:r>
            <a:r>
              <a:rPr lang="es-MX" dirty="0" smtClean="0">
                <a:solidFill>
                  <a:schemeClr val="bg1"/>
                </a:solidFill>
              </a:rPr>
              <a:t>negocio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11</a:t>
            </a:fld>
            <a:endParaRPr lang="en-US" dirty="0">
              <a:solidFill>
                <a:srgbClr val="0074AF"/>
              </a:solidFill>
            </a:endParaRPr>
          </a:p>
        </p:txBody>
      </p:sp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dirty="0">
                <a:solidFill>
                  <a:srgbClr val="25516C"/>
                </a:solidFill>
              </a:rPr>
              <a:t>Determinar los objetivos de minería de datos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7975" y="1953416"/>
            <a:ext cx="3245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 smtClean="0">
                <a:solidFill>
                  <a:schemeClr val="tx2"/>
                </a:solidFill>
              </a:rPr>
              <a:t>a) Objetivo general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sp>
        <p:nvSpPr>
          <p:cNvPr id="4" name="AutoShape 2" descr="Cómo hacer una línea de tiempo en Word | Tecnología - ComputerHoy.co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119738"/>
            <a:ext cx="700319" cy="68039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37975" y="2550316"/>
            <a:ext cx="10868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kern="0" dirty="0" smtClean="0"/>
              <a:t>Obtener el mejor modelo predictivo de ventas para cada cliente, que ayude a pronosticar las ventas de los clientes en un determinado mes.</a:t>
            </a:r>
            <a:endParaRPr lang="es-BO" b="1" dirty="0"/>
          </a:p>
        </p:txBody>
      </p:sp>
      <p:sp>
        <p:nvSpPr>
          <p:cNvPr id="14" name="Rectángulo 13"/>
          <p:cNvSpPr/>
          <p:nvPr/>
        </p:nvSpPr>
        <p:spPr>
          <a:xfrm>
            <a:off x="637975" y="3640115"/>
            <a:ext cx="3245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>
                <a:solidFill>
                  <a:schemeClr val="tx2"/>
                </a:solidFill>
              </a:rPr>
              <a:t>b</a:t>
            </a:r>
            <a:r>
              <a:rPr lang="es-MX" b="1" kern="0" dirty="0" smtClean="0">
                <a:solidFill>
                  <a:schemeClr val="tx2"/>
                </a:solidFill>
              </a:rPr>
              <a:t>) Objetivo específicos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63375" y="4237015"/>
            <a:ext cx="10842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kern="0" dirty="0" smtClean="0"/>
              <a:t>• Generar un proceso que permita evaluar y encontrar el mejor modelo predictivo de series de tiempo para cada cliente.</a:t>
            </a:r>
          </a:p>
          <a:p>
            <a:pPr algn="just"/>
            <a:endParaRPr lang="es-MX" b="1" kern="0" dirty="0" smtClean="0"/>
          </a:p>
          <a:p>
            <a:pPr algn="just"/>
            <a:r>
              <a:rPr lang="es-MX" b="1" kern="0" dirty="0" smtClean="0"/>
              <a:t>• Predecir la venta mensual de un cliente. </a:t>
            </a:r>
          </a:p>
          <a:p>
            <a:pPr algn="just"/>
            <a:endParaRPr lang="es-MX" b="1" kern="0" dirty="0" smtClean="0"/>
          </a:p>
          <a:p>
            <a:pPr algn="just"/>
            <a:r>
              <a:rPr lang="es-MX" b="1" kern="0" dirty="0" smtClean="0"/>
              <a:t>• Disminuir los tiempos de ejecución computación para la evaluación de cada modelo predictivo.</a:t>
            </a:r>
          </a:p>
        </p:txBody>
      </p:sp>
    </p:spTree>
    <p:extLst>
      <p:ext uri="{BB962C8B-B14F-4D97-AF65-F5344CB8AC3E}">
        <p14:creationId xmlns:p14="http://schemas.microsoft.com/office/powerpoint/2010/main" val="3646025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</a:t>
            </a:r>
            <a:r>
              <a:rPr lang="es-MX" dirty="0" smtClean="0">
                <a:solidFill>
                  <a:schemeClr val="bg1"/>
                </a:solidFill>
              </a:rPr>
              <a:t>negocio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12</a:t>
            </a:fld>
            <a:endParaRPr lang="en-US" dirty="0">
              <a:solidFill>
                <a:srgbClr val="0074AF"/>
              </a:solidFill>
            </a:endParaRPr>
          </a:p>
        </p:txBody>
      </p:sp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dirty="0">
                <a:solidFill>
                  <a:srgbClr val="25516C"/>
                </a:solidFill>
              </a:rPr>
              <a:t>Determinar los objetivos de minería de </a:t>
            </a:r>
            <a:r>
              <a:rPr lang="es-MX" b="1" kern="0" dirty="0" smtClean="0">
                <a:solidFill>
                  <a:srgbClr val="25516C"/>
                </a:solidFill>
              </a:rPr>
              <a:t>datos (cont.)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7975" y="1946478"/>
            <a:ext cx="67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 smtClean="0">
                <a:solidFill>
                  <a:schemeClr val="tx2"/>
                </a:solidFill>
              </a:rPr>
              <a:t>c) Criterios de éxito en el proceso de minería de datos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sp>
        <p:nvSpPr>
          <p:cNvPr id="4" name="AutoShape 2" descr="Cómo hacer una línea de tiempo en Word | Tecnología - ComputerHoy.co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119738"/>
            <a:ext cx="700319" cy="68039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37975" y="2880516"/>
            <a:ext cx="10868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kern="0" dirty="0" smtClean="0"/>
              <a:t>Encontrar un modelo predictivo de venta para cada cliente en un determinado 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b="1" kern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 smtClean="0"/>
              <a:t>El grado de fiabilidad de la predicción lo determinará el mejor modelo predictivo encontrado para cada cliente.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3552465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</a:t>
            </a:r>
            <a:r>
              <a:rPr lang="es-MX" dirty="0" smtClean="0">
                <a:solidFill>
                  <a:schemeClr val="bg1"/>
                </a:solidFill>
              </a:rPr>
              <a:t>negocio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13</a:t>
            </a:fld>
            <a:endParaRPr lang="en-US" dirty="0">
              <a:solidFill>
                <a:srgbClr val="0074AF"/>
              </a:solidFill>
            </a:endParaRPr>
          </a:p>
        </p:txBody>
      </p:sp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dirty="0">
                <a:solidFill>
                  <a:srgbClr val="25516C"/>
                </a:solidFill>
              </a:rPr>
              <a:t>Plan del Proyecto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7974" y="4772816"/>
            <a:ext cx="67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>
                <a:solidFill>
                  <a:schemeClr val="tx2"/>
                </a:solidFill>
              </a:rPr>
              <a:t>a</a:t>
            </a:r>
            <a:r>
              <a:rPr lang="es-MX" b="1" kern="0" dirty="0" smtClean="0">
                <a:solidFill>
                  <a:schemeClr val="tx2"/>
                </a:solidFill>
              </a:rPr>
              <a:t>) Valoración inicial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sp>
        <p:nvSpPr>
          <p:cNvPr id="4" name="AutoShape 2" descr="Cómo hacer una línea de tiempo en Word | Tecnología - ComputerHoy.co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13" name="Rectángulo 12"/>
          <p:cNvSpPr/>
          <p:nvPr/>
        </p:nvSpPr>
        <p:spPr>
          <a:xfrm>
            <a:off x="637975" y="5255416"/>
            <a:ext cx="10868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kern="0" dirty="0" smtClean="0"/>
              <a:t>Como herramienta de acceso y generación del modelo se utilizara se utilizara </a:t>
            </a:r>
            <a:r>
              <a:rPr lang="es-MX" b="1" kern="0" dirty="0" err="1" smtClean="0"/>
              <a:t>RStudio</a:t>
            </a:r>
            <a:r>
              <a:rPr lang="es-MX" b="1" kern="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b="1" kern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 smtClean="0"/>
              <a:t>Se utilizar SQL Server como herramienta de base de datos.</a:t>
            </a:r>
            <a:endParaRPr lang="es-BO" b="1" dirty="0"/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51" y="1736119"/>
            <a:ext cx="5600700" cy="263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5" y="1214566"/>
            <a:ext cx="561044" cy="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BO" dirty="0" smtClean="0">
                <a:solidFill>
                  <a:schemeClr val="bg1"/>
                </a:solidFill>
              </a:rPr>
              <a:t>Contenido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14</a:t>
            </a:fld>
            <a:endParaRPr lang="en-US">
              <a:solidFill>
                <a:srgbClr val="0074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1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BO" dirty="0" smtClean="0">
                <a:solidFill>
                  <a:schemeClr val="bg1"/>
                </a:solidFill>
              </a:rPr>
              <a:t>Contenido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2</a:t>
            </a:fld>
            <a:endParaRPr lang="en-US">
              <a:solidFill>
                <a:srgbClr val="0074AF"/>
              </a:solidFill>
            </a:endParaRPr>
          </a:p>
        </p:txBody>
      </p:sp>
      <p:sp>
        <p:nvSpPr>
          <p:cNvPr id="5" name="Google Shape;90;p15"/>
          <p:cNvSpPr txBox="1">
            <a:spLocks/>
          </p:cNvSpPr>
          <p:nvPr/>
        </p:nvSpPr>
        <p:spPr>
          <a:xfrm>
            <a:off x="827319" y="1842913"/>
            <a:ext cx="7880582" cy="39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sz="2800" b="1" kern="0" dirty="0" smtClean="0">
                <a:solidFill>
                  <a:srgbClr val="25516C"/>
                </a:solidFill>
              </a:rPr>
              <a:t>1</a:t>
            </a:r>
            <a:r>
              <a:rPr lang="es-MX" sz="2800" b="1" kern="0" dirty="0">
                <a:solidFill>
                  <a:srgbClr val="25516C"/>
                </a:solidFill>
              </a:rPr>
              <a:t>. Introducción	</a:t>
            </a:r>
          </a:p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sz="2800" b="1" kern="0" dirty="0">
                <a:solidFill>
                  <a:srgbClr val="25516C"/>
                </a:solidFill>
              </a:rPr>
              <a:t>2. Fase I: Comprensión del negocio	</a:t>
            </a:r>
          </a:p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sz="2800" b="1" kern="0" dirty="0">
                <a:solidFill>
                  <a:srgbClr val="25516C"/>
                </a:solidFill>
              </a:rPr>
              <a:t>3. Fase II: Comprensión de los datos	</a:t>
            </a:r>
          </a:p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sz="2800" b="1" kern="0" dirty="0">
                <a:solidFill>
                  <a:srgbClr val="25516C"/>
                </a:solidFill>
              </a:rPr>
              <a:t>4. Fase III: Preparación de los datos	</a:t>
            </a:r>
          </a:p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sz="2800" b="1" kern="0" dirty="0">
                <a:solidFill>
                  <a:srgbClr val="25516C"/>
                </a:solidFill>
              </a:rPr>
              <a:t>5. Fase IV: Modelado	</a:t>
            </a:r>
          </a:p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sz="2800" b="1" kern="0" dirty="0">
                <a:solidFill>
                  <a:srgbClr val="25516C"/>
                </a:solidFill>
              </a:rPr>
              <a:t>6. Fase V: Evaluación	</a:t>
            </a:r>
          </a:p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sz="2800" b="1" kern="0" dirty="0">
                <a:solidFill>
                  <a:srgbClr val="25516C"/>
                </a:solidFill>
              </a:rPr>
              <a:t>7. Fase VI: Implementación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37033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BO" dirty="0" smtClean="0">
                <a:solidFill>
                  <a:schemeClr val="bg1"/>
                </a:solidFill>
              </a:rPr>
              <a:t>1. Introducción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3</a:t>
            </a:fld>
            <a:endParaRPr lang="en-US">
              <a:solidFill>
                <a:srgbClr val="0074AF"/>
              </a:solidFill>
            </a:endParaRPr>
          </a:p>
        </p:txBody>
      </p:sp>
      <p:pic>
        <p:nvPicPr>
          <p:cNvPr id="1026" name="Picture 2" descr="Paso a paso preparación de medicamentos naturales en laboratorio | Vector  Prem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8" y="1918871"/>
            <a:ext cx="3085447" cy="23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versidad Casual Personas Estrategia Marketing Ideas Reunión Concepto  Fotos, Retratos, Imágenes Y Fotografía De Archivo Libres De Derecho. Image  46354125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6" y="1918871"/>
            <a:ext cx="3061600" cy="25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086193"/>
              </p:ext>
            </p:extLst>
          </p:nvPr>
        </p:nvGraphicFramePr>
        <p:xfrm>
          <a:off x="8379697" y="1918871"/>
          <a:ext cx="2703307" cy="240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5" imgW="5676120" imgH="5041080" progId="">
                  <p:embed/>
                </p:oleObj>
              </mc:Choice>
              <mc:Fallback>
                <p:oleObj r:id="rId5" imgW="5676120" imgH="5041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9697" y="1918871"/>
                        <a:ext cx="2703307" cy="2400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886507" y="4438804"/>
            <a:ext cx="3085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Empresa</a:t>
            </a: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Laboratorio Farmacéutico</a:t>
            </a:r>
            <a:endParaRPr lang="es-BO" dirty="0"/>
          </a:p>
        </p:txBody>
      </p:sp>
      <p:sp>
        <p:nvSpPr>
          <p:cNvPr id="9" name="Rectángulo 8"/>
          <p:cNvSpPr/>
          <p:nvPr/>
        </p:nvSpPr>
        <p:spPr>
          <a:xfrm>
            <a:off x="4553276" y="4438804"/>
            <a:ext cx="3085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Departamento de Marketing</a:t>
            </a: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Planifica los objetivos de ventas a alcanzar</a:t>
            </a:r>
            <a:endParaRPr lang="es-BO" dirty="0"/>
          </a:p>
        </p:txBody>
      </p:sp>
      <p:sp>
        <p:nvSpPr>
          <p:cNvPr id="10" name="Rectángulo 9"/>
          <p:cNvSpPr/>
          <p:nvPr/>
        </p:nvSpPr>
        <p:spPr>
          <a:xfrm>
            <a:off x="8220045" y="4438804"/>
            <a:ext cx="3085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Promotores de ventas</a:t>
            </a: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Fuerza de ventas de la empresa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93595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BO" dirty="0">
                <a:solidFill>
                  <a:schemeClr val="bg1"/>
                </a:solidFill>
              </a:rPr>
              <a:t>1. </a:t>
            </a:r>
            <a:r>
              <a:rPr lang="es-BO" dirty="0" smtClean="0">
                <a:solidFill>
                  <a:schemeClr val="bg1"/>
                </a:solidFill>
              </a:rPr>
              <a:t>Introducción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4</a:t>
            </a:fld>
            <a:endParaRPr lang="en-US">
              <a:solidFill>
                <a:srgbClr val="0074AF"/>
              </a:solidFill>
            </a:endParaRPr>
          </a:p>
        </p:txBody>
      </p:sp>
      <p:pic>
        <p:nvPicPr>
          <p:cNvPr id="2050" name="Picture 2" descr="Infografía Mostrando Barras De Porcentaje De Progreso En Múltiples Barras  De Color Ilustraciones Vectoriales, Clip Art Vectorizado Libre De Derechos.  Image 90249893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2327275"/>
            <a:ext cx="19304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versidad Gente Casual Planificación Ideas Crecimiento Estrategia Concepto Foto de archivo - 38978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1943100"/>
            <a:ext cx="2871011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283026" y="4641850"/>
            <a:ext cx="3450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Objetivo de la empresa</a:t>
            </a: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Que los promotores de ventas alcancen sus ventas asignadas</a:t>
            </a:r>
            <a:endParaRPr lang="es-BO" dirty="0"/>
          </a:p>
        </p:txBody>
      </p:sp>
      <p:sp>
        <p:nvSpPr>
          <p:cNvPr id="7" name="Rectángulo 6"/>
          <p:cNvSpPr/>
          <p:nvPr/>
        </p:nvSpPr>
        <p:spPr>
          <a:xfrm>
            <a:off x="6400800" y="4641850"/>
            <a:ext cx="41244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Promotores de venta</a:t>
            </a: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¿Por qué el esfuerzo de venta es realizada en la ultima semana del mes?</a:t>
            </a:r>
          </a:p>
          <a:p>
            <a:pPr algn="ctr"/>
            <a:endParaRPr lang="es-MX" kern="0" dirty="0" smtClean="0">
              <a:solidFill>
                <a:srgbClr val="25516C"/>
              </a:solidFill>
            </a:endParaRP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¿Por qué no pueden llegar al objetivo de ventas asignados?</a:t>
            </a:r>
            <a:endParaRPr lang="es-BO" dirty="0"/>
          </a:p>
        </p:txBody>
      </p:sp>
      <p:sp>
        <p:nvSpPr>
          <p:cNvPr id="4" name="Flecha derecha 3"/>
          <p:cNvSpPr/>
          <p:nvPr/>
        </p:nvSpPr>
        <p:spPr>
          <a:xfrm>
            <a:off x="5327435" y="32924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ángulo 8"/>
          <p:cNvSpPr/>
          <p:nvPr/>
        </p:nvSpPr>
        <p:spPr>
          <a:xfrm>
            <a:off x="3989551" y="2923143"/>
            <a:ext cx="3450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Pregunta</a:t>
            </a:r>
          </a:p>
        </p:txBody>
      </p:sp>
    </p:spTree>
    <p:extLst>
      <p:ext uri="{BB962C8B-B14F-4D97-AF65-F5344CB8AC3E}">
        <p14:creationId xmlns:p14="http://schemas.microsoft.com/office/powerpoint/2010/main" val="684638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negocio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5</a:t>
            </a:fld>
            <a:endParaRPr lang="en-US" dirty="0">
              <a:solidFill>
                <a:srgbClr val="0074A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" y="1219200"/>
            <a:ext cx="490003" cy="476060"/>
          </a:xfrm>
          <a:prstGeom prst="rect">
            <a:avLst/>
          </a:prstGeom>
        </p:spPr>
      </p:pic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noProof="0" dirty="0" smtClean="0">
                <a:solidFill>
                  <a:srgbClr val="25516C"/>
                </a:solidFill>
              </a:rPr>
              <a:t>Determinar los objetivos del negocio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5295" y="1863702"/>
            <a:ext cx="3085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chemeClr val="tx2"/>
                </a:solidFill>
              </a:rPr>
              <a:t>a) Escenario actual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" y="2349408"/>
            <a:ext cx="3910461" cy="34730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233034"/>
            <a:ext cx="1751079" cy="7476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3112558"/>
            <a:ext cx="1751079" cy="74765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3992082"/>
            <a:ext cx="1751079" cy="74765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75" y="4884306"/>
            <a:ext cx="1751079" cy="74765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68" y="1898604"/>
            <a:ext cx="293087" cy="93084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18" y="2930247"/>
            <a:ext cx="300832" cy="94785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68" y="3911652"/>
            <a:ext cx="293087" cy="9308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68" y="4867095"/>
            <a:ext cx="300832" cy="94785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570494" y="5822458"/>
            <a:ext cx="3085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Marketing</a:t>
            </a: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Planificación de los objetivos de ventas mensual</a:t>
            </a:r>
            <a:endParaRPr lang="es-BO" dirty="0"/>
          </a:p>
        </p:txBody>
      </p:sp>
      <p:sp>
        <p:nvSpPr>
          <p:cNvPr id="19" name="Rectángulo 18"/>
          <p:cNvSpPr/>
          <p:nvPr/>
        </p:nvSpPr>
        <p:spPr>
          <a:xfrm>
            <a:off x="4619190" y="5785349"/>
            <a:ext cx="3085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Distribución</a:t>
            </a: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Objetivos de ventas y clientes</a:t>
            </a:r>
            <a:endParaRPr lang="es-BO" dirty="0"/>
          </a:p>
        </p:txBody>
      </p:sp>
      <p:sp>
        <p:nvSpPr>
          <p:cNvPr id="15" name="Flecha derecha 14"/>
          <p:cNvSpPr/>
          <p:nvPr/>
        </p:nvSpPr>
        <p:spPr>
          <a:xfrm>
            <a:off x="4300617" y="3725269"/>
            <a:ext cx="637145" cy="505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2"/>
              </a:solidFill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7340953" y="2489341"/>
            <a:ext cx="1493948" cy="2315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2"/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7305014" y="3472691"/>
            <a:ext cx="1493948" cy="2315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2"/>
              </a:solidFill>
            </a:endParaRPr>
          </a:p>
        </p:txBody>
      </p:sp>
      <p:sp>
        <p:nvSpPr>
          <p:cNvPr id="23" name="Flecha derecha 22"/>
          <p:cNvSpPr/>
          <p:nvPr/>
        </p:nvSpPr>
        <p:spPr>
          <a:xfrm>
            <a:off x="7328441" y="4357580"/>
            <a:ext cx="1493948" cy="2315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2"/>
              </a:solidFill>
            </a:endParaRPr>
          </a:p>
        </p:txBody>
      </p:sp>
      <p:sp>
        <p:nvSpPr>
          <p:cNvPr id="24" name="Flecha derecha 23"/>
          <p:cNvSpPr/>
          <p:nvPr/>
        </p:nvSpPr>
        <p:spPr>
          <a:xfrm>
            <a:off x="7353841" y="5258132"/>
            <a:ext cx="1493948" cy="2315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2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898126" y="5785349"/>
            <a:ext cx="3633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Promotores de ventas</a:t>
            </a: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Objetivos de ventas que alcanzar y clientes que visitar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10150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</a:t>
            </a:r>
            <a:r>
              <a:rPr lang="es-MX" dirty="0" smtClean="0">
                <a:solidFill>
                  <a:schemeClr val="bg1"/>
                </a:solidFill>
              </a:rPr>
              <a:t>negocio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6</a:t>
            </a:fld>
            <a:endParaRPr lang="en-US" dirty="0">
              <a:solidFill>
                <a:srgbClr val="0074A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5" y="1219200"/>
            <a:ext cx="490003" cy="476060"/>
          </a:xfrm>
          <a:prstGeom prst="rect">
            <a:avLst/>
          </a:prstGeom>
        </p:spPr>
      </p:pic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noProof="0" dirty="0" smtClean="0">
                <a:solidFill>
                  <a:srgbClr val="25516C"/>
                </a:solidFill>
              </a:rPr>
              <a:t>Determinar los objetivos del negocio (cont.)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3595" y="1863702"/>
            <a:ext cx="3085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chemeClr val="tx2"/>
                </a:solidFill>
              </a:rPr>
              <a:t>b) Objetivos del negocio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pic>
        <p:nvPicPr>
          <p:cNvPr id="4098" name="Picture 2" descr="100 por ciento de la gráfica circular - Descargar PNG/SVG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3" y="3260055"/>
            <a:ext cx="1319213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/>
          <p:cNvSpPr/>
          <p:nvPr/>
        </p:nvSpPr>
        <p:spPr>
          <a:xfrm>
            <a:off x="1672757" y="4606214"/>
            <a:ext cx="3085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Objetivo</a:t>
            </a:r>
          </a:p>
          <a:p>
            <a:pPr algn="ctr"/>
            <a:endParaRPr lang="es-MX" b="1" kern="0" dirty="0" smtClean="0">
              <a:solidFill>
                <a:srgbClr val="25516C"/>
              </a:solidFill>
            </a:endParaRP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Alcanzar el objetivo de venta mensual planificado de cada uno de los producto en cada regional</a:t>
            </a:r>
            <a:endParaRPr lang="es-BO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69" y="2737083"/>
            <a:ext cx="585412" cy="185927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19" y="2703099"/>
            <a:ext cx="600882" cy="1893254"/>
          </a:xfrm>
          <a:prstGeom prst="rect">
            <a:avLst/>
          </a:prstGeom>
        </p:spPr>
      </p:pic>
      <p:pic>
        <p:nvPicPr>
          <p:cNvPr id="30" name="Picture 2" descr="100 por ciento de la gráfica circular - Descargar PNG/SVG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38" y="2059662"/>
            <a:ext cx="639573" cy="63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100 por ciento de la gráfica circular - Descargar PNG/SVG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09" y="2046441"/>
            <a:ext cx="639573" cy="63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12" y="2719998"/>
            <a:ext cx="585412" cy="185927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62" y="2686014"/>
            <a:ext cx="600882" cy="1893254"/>
          </a:xfrm>
          <a:prstGeom prst="rect">
            <a:avLst/>
          </a:prstGeom>
        </p:spPr>
      </p:pic>
      <p:pic>
        <p:nvPicPr>
          <p:cNvPr id="34" name="Picture 2" descr="100 por ciento de la gráfica circular - Descargar PNG/SVG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81" y="2042577"/>
            <a:ext cx="639573" cy="63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100 por ciento de la gráfica circular - Descargar PNG/SVG transpar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52" y="2029356"/>
            <a:ext cx="639573" cy="63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35"/>
          <p:cNvSpPr/>
          <p:nvPr/>
        </p:nvSpPr>
        <p:spPr>
          <a:xfrm>
            <a:off x="7238669" y="4639058"/>
            <a:ext cx="30854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Objetivo</a:t>
            </a:r>
          </a:p>
          <a:p>
            <a:pPr algn="ctr"/>
            <a:endParaRPr lang="es-MX" b="1" kern="0" dirty="0" smtClean="0">
              <a:solidFill>
                <a:srgbClr val="25516C"/>
              </a:solidFill>
            </a:endParaRPr>
          </a:p>
          <a:p>
            <a:pPr algn="ctr"/>
            <a:r>
              <a:rPr lang="es-MX" kern="0" dirty="0" smtClean="0">
                <a:solidFill>
                  <a:srgbClr val="25516C"/>
                </a:solidFill>
              </a:rPr>
              <a:t>Que los promotores de venta alcancen sus montos de ventas asignados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9444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</a:t>
            </a:r>
            <a:r>
              <a:rPr lang="es-MX" dirty="0" smtClean="0">
                <a:solidFill>
                  <a:schemeClr val="bg1"/>
                </a:solidFill>
              </a:rPr>
              <a:t>negocio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7</a:t>
            </a:fld>
            <a:endParaRPr lang="en-US" dirty="0">
              <a:solidFill>
                <a:srgbClr val="0074AF"/>
              </a:solidFill>
            </a:endParaRPr>
          </a:p>
        </p:txBody>
      </p:sp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dirty="0">
                <a:solidFill>
                  <a:srgbClr val="25516C"/>
                </a:solidFill>
              </a:rPr>
              <a:t>Evaluación de la situación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3595" y="1863702"/>
            <a:ext cx="3085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chemeClr val="tx2"/>
                </a:solidFill>
              </a:rPr>
              <a:t>a) Inventario de Recursos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4" y="1244600"/>
            <a:ext cx="447421" cy="4346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2" y="2375394"/>
            <a:ext cx="3053413" cy="2097087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76742" y="4614841"/>
            <a:ext cx="40549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Recurso humano</a:t>
            </a:r>
          </a:p>
          <a:p>
            <a:pPr algn="ctr"/>
            <a:endParaRPr lang="es-MX" b="1" kern="0" dirty="0" smtClean="0">
              <a:solidFill>
                <a:srgbClr val="25516C"/>
              </a:solidFill>
            </a:endParaRPr>
          </a:p>
          <a:p>
            <a:r>
              <a:rPr lang="es-MX" kern="0" dirty="0" smtClean="0">
                <a:solidFill>
                  <a:srgbClr val="25516C"/>
                </a:solidFill>
              </a:rPr>
              <a:t>- Implemente metodología CRISP-DM.</a:t>
            </a:r>
          </a:p>
          <a:p>
            <a:r>
              <a:rPr lang="es-MX" kern="0" dirty="0" smtClean="0">
                <a:solidFill>
                  <a:srgbClr val="25516C"/>
                </a:solidFill>
              </a:rPr>
              <a:t>- Evalué los resultados obtenidos.</a:t>
            </a:r>
          </a:p>
          <a:p>
            <a:r>
              <a:rPr lang="es-MX" kern="0" dirty="0" smtClean="0">
                <a:solidFill>
                  <a:srgbClr val="25516C"/>
                </a:solidFill>
              </a:rPr>
              <a:t>- Prepare la documentación final.</a:t>
            </a:r>
          </a:p>
          <a:p>
            <a:endParaRPr lang="es-BO" dirty="0"/>
          </a:p>
        </p:txBody>
      </p:sp>
      <p:pic>
        <p:nvPicPr>
          <p:cNvPr id="5122" name="Picture 2" descr="Lenguaje R, ¿qué es y por qué es tan usado en Big Data? – Somos Puro-Gee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99" y="2375394"/>
            <a:ext cx="3081867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4301360" y="4614841"/>
            <a:ext cx="4054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Aplicación o software</a:t>
            </a:r>
          </a:p>
          <a:p>
            <a:pPr algn="just"/>
            <a:endParaRPr lang="es-MX" b="1" kern="0" dirty="0">
              <a:solidFill>
                <a:srgbClr val="25516C"/>
              </a:solidFill>
            </a:endParaRPr>
          </a:p>
          <a:p>
            <a:pPr algn="just"/>
            <a:r>
              <a:rPr lang="es-MX" kern="0" dirty="0" smtClean="0">
                <a:solidFill>
                  <a:srgbClr val="25516C"/>
                </a:solidFill>
              </a:rPr>
              <a:t>Aplicación encargada del modelado y de la ejecución de los algoritmos seleccionados y algoritmos complejos.</a:t>
            </a:r>
            <a:endParaRPr lang="es-B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369" y="2353232"/>
            <a:ext cx="2667932" cy="2261609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424628" y="4614841"/>
            <a:ext cx="4054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Fuente de información</a:t>
            </a:r>
          </a:p>
          <a:p>
            <a:pPr algn="just"/>
            <a:endParaRPr lang="es-MX" b="1" kern="0" dirty="0">
              <a:solidFill>
                <a:srgbClr val="25516C"/>
              </a:solidFill>
            </a:endParaRPr>
          </a:p>
          <a:p>
            <a:pPr algn="just"/>
            <a:r>
              <a:rPr lang="es-MX" kern="0" dirty="0" smtClean="0">
                <a:solidFill>
                  <a:srgbClr val="25516C"/>
                </a:solidFill>
              </a:rPr>
              <a:t>Base de datos con ventas históricas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5888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</a:t>
            </a:r>
            <a:r>
              <a:rPr lang="es-MX" dirty="0" smtClean="0">
                <a:solidFill>
                  <a:schemeClr val="bg1"/>
                </a:solidFill>
              </a:rPr>
              <a:t>negocio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8</a:t>
            </a:fld>
            <a:endParaRPr lang="en-US" dirty="0">
              <a:solidFill>
                <a:srgbClr val="0074AF"/>
              </a:solidFill>
            </a:endParaRPr>
          </a:p>
        </p:txBody>
      </p:sp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dirty="0">
                <a:solidFill>
                  <a:srgbClr val="25516C"/>
                </a:solidFill>
              </a:rPr>
              <a:t>Evaluación de la </a:t>
            </a:r>
            <a:r>
              <a:rPr lang="es-MX" b="1" kern="0" dirty="0" smtClean="0">
                <a:solidFill>
                  <a:srgbClr val="25516C"/>
                </a:solidFill>
              </a:rPr>
              <a:t>situación (cont.)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7975" y="1750216"/>
            <a:ext cx="2247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 smtClean="0">
                <a:solidFill>
                  <a:schemeClr val="tx2"/>
                </a:solidFill>
              </a:rPr>
              <a:t>b) Requisitos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4" y="1244600"/>
            <a:ext cx="447421" cy="434690"/>
          </a:xfrm>
          <a:prstGeom prst="rect">
            <a:avLst/>
          </a:prstGeom>
        </p:spPr>
      </p:pic>
      <p:sp>
        <p:nvSpPr>
          <p:cNvPr id="4" name="AutoShape 2" descr="Cómo hacer una línea de tiempo en Word | Tecnología - ComputerHoy.co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4" y="3306596"/>
            <a:ext cx="2975393" cy="7588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37975" y="4513805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Historial de ventas</a:t>
            </a:r>
          </a:p>
          <a:p>
            <a:pPr algn="ctr"/>
            <a:endParaRPr lang="es-MX" b="1" kern="0" dirty="0" smtClean="0">
              <a:solidFill>
                <a:srgbClr val="25516C"/>
              </a:solidFill>
            </a:endParaRPr>
          </a:p>
          <a:p>
            <a:r>
              <a:rPr lang="es-MX" kern="0" dirty="0" smtClean="0">
                <a:solidFill>
                  <a:srgbClr val="25516C"/>
                </a:solidFill>
              </a:rPr>
              <a:t>La información del histórico de ventas de los clientes debe ser confiable.</a:t>
            </a:r>
            <a:endParaRPr lang="es-B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10" y="2521577"/>
            <a:ext cx="2841322" cy="1570037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194371" y="4513805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Experto</a:t>
            </a:r>
          </a:p>
          <a:p>
            <a:pPr algn="ctr"/>
            <a:endParaRPr lang="es-MX" b="1" kern="0" dirty="0" smtClean="0">
              <a:solidFill>
                <a:srgbClr val="25516C"/>
              </a:solidFill>
            </a:endParaRPr>
          </a:p>
          <a:p>
            <a:r>
              <a:rPr lang="es-MX" kern="0" dirty="0" smtClean="0">
                <a:solidFill>
                  <a:srgbClr val="25516C"/>
                </a:solidFill>
              </a:rPr>
              <a:t>El conocimiento del experto en el proceso de ventas de la empresa es un factor importante</a:t>
            </a:r>
            <a:endParaRPr lang="es-BO" dirty="0"/>
          </a:p>
        </p:txBody>
      </p:sp>
      <p:pic>
        <p:nvPicPr>
          <p:cNvPr id="18" name="Picture 2" descr="Lenguaje R, ¿qué es y por qué es tan usado en Big Data? – Somos Puro-Gee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901" y="2201931"/>
            <a:ext cx="2777067" cy="18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8102534" y="4513805"/>
            <a:ext cx="373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kern="0" dirty="0" smtClean="0">
                <a:solidFill>
                  <a:srgbClr val="25516C"/>
                </a:solidFill>
              </a:rPr>
              <a:t>Software y equipo</a:t>
            </a:r>
          </a:p>
          <a:p>
            <a:pPr algn="ctr"/>
            <a:endParaRPr lang="es-MX" b="1" kern="0" dirty="0" smtClean="0">
              <a:solidFill>
                <a:srgbClr val="25516C"/>
              </a:solidFill>
            </a:endParaRPr>
          </a:p>
          <a:p>
            <a:r>
              <a:rPr lang="es-MX" kern="0" dirty="0" smtClean="0">
                <a:solidFill>
                  <a:srgbClr val="25516C"/>
                </a:solidFill>
              </a:rPr>
              <a:t>Contar con un software con gran capacidad de procesamiento y flexibilidad para lograr un análisis consistente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090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2. Fase I: Comprensión del </a:t>
            </a:r>
            <a:r>
              <a:rPr lang="es-MX" dirty="0" smtClean="0">
                <a:solidFill>
                  <a:schemeClr val="bg1"/>
                </a:solidFill>
              </a:rPr>
              <a:t>negocio (cont.)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>
                <a:solidFill>
                  <a:srgbClr val="0074AF"/>
                </a:solidFill>
              </a:rPr>
              <a:pPr/>
              <a:t>9</a:t>
            </a:fld>
            <a:endParaRPr lang="en-US" dirty="0">
              <a:solidFill>
                <a:srgbClr val="0074AF"/>
              </a:solidFill>
            </a:endParaRPr>
          </a:p>
        </p:txBody>
      </p:sp>
      <p:sp>
        <p:nvSpPr>
          <p:cNvPr id="5" name="Google Shape;90;p15"/>
          <p:cNvSpPr txBox="1">
            <a:spLocks/>
          </p:cNvSpPr>
          <p:nvPr/>
        </p:nvSpPr>
        <p:spPr>
          <a:xfrm>
            <a:off x="700319" y="1114330"/>
            <a:ext cx="78805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buClr>
                <a:srgbClr val="25516C"/>
              </a:buClr>
              <a:buSzPts val="1100"/>
              <a:buNone/>
            </a:pPr>
            <a:r>
              <a:rPr lang="es-MX" b="1" kern="0" dirty="0">
                <a:solidFill>
                  <a:srgbClr val="25516C"/>
                </a:solidFill>
              </a:rPr>
              <a:t>Evaluación de la </a:t>
            </a:r>
            <a:r>
              <a:rPr lang="es-MX" b="1" kern="0" dirty="0" smtClean="0">
                <a:solidFill>
                  <a:srgbClr val="25516C"/>
                </a:solidFill>
              </a:rPr>
              <a:t>situación (cont.)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5516C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7975" y="1750216"/>
            <a:ext cx="3245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kern="0" dirty="0" smtClean="0">
                <a:solidFill>
                  <a:schemeClr val="tx2"/>
                </a:solidFill>
              </a:rPr>
              <a:t>c) Riesgos y Contingencias</a:t>
            </a:r>
            <a:endParaRPr lang="es-MX" b="1" kern="0" dirty="0" smtClean="0">
              <a:solidFill>
                <a:schemeClr val="tx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4" y="1244600"/>
            <a:ext cx="447421" cy="434690"/>
          </a:xfrm>
          <a:prstGeom prst="rect">
            <a:avLst/>
          </a:prstGeom>
        </p:spPr>
      </p:pic>
      <p:sp>
        <p:nvSpPr>
          <p:cNvPr id="4" name="AutoShape 2" descr="Cómo hacer una línea de tiempo en Word | Tecnología - ComputerHoy.co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88641"/>
              </p:ext>
            </p:extLst>
          </p:nvPr>
        </p:nvGraphicFramePr>
        <p:xfrm>
          <a:off x="1092200" y="2641596"/>
          <a:ext cx="10286999" cy="36750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55582"/>
                <a:gridCol w="3195315"/>
                <a:gridCol w="3836102"/>
              </a:tblGrid>
              <a:tr h="5886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solidFill>
                            <a:schemeClr val="bg1"/>
                          </a:solidFill>
                          <a:effectLst/>
                        </a:rPr>
                        <a:t>Objetivo</a:t>
                      </a:r>
                      <a:endParaRPr lang="es-BO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solidFill>
                            <a:schemeClr val="bg1"/>
                          </a:solidFill>
                          <a:effectLst/>
                        </a:rPr>
                        <a:t>Riesgo</a:t>
                      </a:r>
                      <a:endParaRPr lang="es-BO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BO" sz="1800" b="1" dirty="0">
                          <a:solidFill>
                            <a:schemeClr val="bg1"/>
                          </a:solidFill>
                          <a:effectLst/>
                        </a:rPr>
                        <a:t>Plan de contingencia</a:t>
                      </a:r>
                      <a:endParaRPr lang="es-BO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1369930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Conectar la herramienta de análisis de datos a la base de datos, para obtener el histórico de ventas.</a:t>
                      </a:r>
                      <a:endParaRPr lang="es-BO" sz="16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No se puede conectar la herramienta de análisis a la base de datos 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BO" sz="1600">
                          <a:effectLst/>
                        </a:rPr>
                        <a:t>Exportar los datos históricos de ventas desde la base de datos a planillas Excel.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/>
                </a:tc>
              </a:tr>
              <a:tr h="1716481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Guardar la predicción obtenida desde la herramienta de análisis a la una tabla de la base de datos. </a:t>
                      </a:r>
                      <a:endParaRPr lang="es-BO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No se puede conectar la herramienta de análisis a la base de datos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BO" sz="1600" dirty="0">
                          <a:effectLst/>
                        </a:rPr>
                        <a:t>Exportar los resultados de la predicción desde la herramienta de análisis a una planilla de Excel.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1" marR="585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844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790</Words>
  <Application>Microsoft Office PowerPoint</Application>
  <PresentationFormat>Panorámica</PresentationFormat>
  <Paragraphs>131</Paragraphs>
  <Slides>14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Source Sans Pro</vt:lpstr>
      <vt:lpstr>Times New Roman</vt:lpstr>
      <vt:lpstr>1_Smart Graphics Sampler Neal Creative</vt:lpstr>
      <vt:lpstr>Presentación de PowerPoint</vt:lpstr>
      <vt:lpstr>Contenido</vt:lpstr>
      <vt:lpstr>1. Introducción</vt:lpstr>
      <vt:lpstr>1. Introducción (Cont.)</vt:lpstr>
      <vt:lpstr>2. Fase I: Comprensión del negocio</vt:lpstr>
      <vt:lpstr>2. Fase I: Comprensión del negocio (cont.)</vt:lpstr>
      <vt:lpstr>2. Fase I: Comprensión del negocio (cont.)</vt:lpstr>
      <vt:lpstr>2. Fase I: Comprensión del negocio (cont.)</vt:lpstr>
      <vt:lpstr>2. Fase I: Comprensión del negocio (cont.)</vt:lpstr>
      <vt:lpstr>2. Fase I: Comprensión del negocio (cont.)</vt:lpstr>
      <vt:lpstr>2. Fase I: Comprensión del negocio (cont.)</vt:lpstr>
      <vt:lpstr>2. Fase I: Comprensión del negocio (cont.)</vt:lpstr>
      <vt:lpstr>2. Fase I: Comprensión del negocio (cont.)</vt:lpstr>
      <vt:lpstr>Contenido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Quispe Coila, Simon</dc:creator>
  <cp:lastModifiedBy>Quispe Coila, Simon</cp:lastModifiedBy>
  <cp:revision>49</cp:revision>
  <dcterms:created xsi:type="dcterms:W3CDTF">2020-10-10T15:36:17Z</dcterms:created>
  <dcterms:modified xsi:type="dcterms:W3CDTF">2020-10-10T20:36:04Z</dcterms:modified>
</cp:coreProperties>
</file>