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1" r:id="rId10"/>
    <p:sldId id="268" r:id="rId11"/>
    <p:sldId id="271" r:id="rId12"/>
    <p:sldId id="262" r:id="rId13"/>
    <p:sldId id="269" r:id="rId14"/>
    <p:sldId id="270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7" autoAdjust="0"/>
    <p:restoredTop sz="86381" autoAdjust="0"/>
  </p:normalViewPr>
  <p:slideViewPr>
    <p:cSldViewPr>
      <p:cViewPr varScale="1">
        <p:scale>
          <a:sx n="63" d="100"/>
          <a:sy n="63" d="100"/>
        </p:scale>
        <p:origin x="-18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A3A9E-893E-4012-B7A3-EBEB8500C373}" type="doc">
      <dgm:prSet loTypeId="urn:microsoft.com/office/officeart/2005/8/layout/cycle6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CO"/>
        </a:p>
      </dgm:t>
    </dgm:pt>
    <dgm:pt modelId="{EED00126-77BB-4585-9FD2-EB83F27B341F}">
      <dgm:prSet phldrT="[Text]"/>
      <dgm:spPr/>
      <dgm:t>
        <a:bodyPr/>
        <a:lstStyle/>
        <a:p>
          <a:r>
            <a:rPr lang="en-US" dirty="0" smtClean="0"/>
            <a:t>R&amp;D</a:t>
          </a:r>
          <a:endParaRPr lang="es-CO" dirty="0"/>
        </a:p>
      </dgm:t>
    </dgm:pt>
    <dgm:pt modelId="{CBE0D919-6E3E-43CF-B314-17167C63FE4A}" type="parTrans" cxnId="{04D91F2C-CC22-4BD7-8DC5-2FBC9F106A5F}">
      <dgm:prSet/>
      <dgm:spPr/>
      <dgm:t>
        <a:bodyPr/>
        <a:lstStyle/>
        <a:p>
          <a:endParaRPr lang="es-CO"/>
        </a:p>
      </dgm:t>
    </dgm:pt>
    <dgm:pt modelId="{846A4C92-E348-48A4-833D-F5CCEDECF8D2}" type="sibTrans" cxnId="{04D91F2C-CC22-4BD7-8DC5-2FBC9F106A5F}">
      <dgm:prSet/>
      <dgm:spPr/>
      <dgm:t>
        <a:bodyPr/>
        <a:lstStyle/>
        <a:p>
          <a:endParaRPr lang="es-CO"/>
        </a:p>
      </dgm:t>
    </dgm:pt>
    <dgm:pt modelId="{FC46E0E7-3DFD-4E34-B306-8AD6374950E6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s-CO" dirty="0"/>
        </a:p>
      </dgm:t>
    </dgm:pt>
    <dgm:pt modelId="{68D971ED-6FBA-46B0-8503-7C44C60D169D}" type="parTrans" cxnId="{4A3468FD-4581-4C92-88B3-B0F9AC8C4782}">
      <dgm:prSet/>
      <dgm:spPr/>
      <dgm:t>
        <a:bodyPr/>
        <a:lstStyle/>
        <a:p>
          <a:endParaRPr lang="es-CO"/>
        </a:p>
      </dgm:t>
    </dgm:pt>
    <dgm:pt modelId="{C733F71B-8F5F-4C08-A6BB-0AC2945F4ACA}" type="sibTrans" cxnId="{4A3468FD-4581-4C92-88B3-B0F9AC8C4782}">
      <dgm:prSet/>
      <dgm:spPr/>
      <dgm:t>
        <a:bodyPr/>
        <a:lstStyle/>
        <a:p>
          <a:endParaRPr lang="es-CO"/>
        </a:p>
      </dgm:t>
    </dgm:pt>
    <dgm:pt modelId="{082ABE53-CFB9-4BE2-93B1-F9376C8B630F}">
      <dgm:prSet phldrT="[Text]"/>
      <dgm:spPr/>
      <dgm:t>
        <a:bodyPr/>
        <a:lstStyle/>
        <a:p>
          <a:r>
            <a:rPr lang="en-US" dirty="0" err="1" smtClean="0"/>
            <a:t>Producción</a:t>
          </a:r>
          <a:endParaRPr lang="es-CO" dirty="0"/>
        </a:p>
      </dgm:t>
    </dgm:pt>
    <dgm:pt modelId="{9F4F4621-1F61-4DD7-A702-D82981B81705}" type="parTrans" cxnId="{059D33EF-DD16-4A10-A6DD-80B0ADB55B1B}">
      <dgm:prSet/>
      <dgm:spPr/>
      <dgm:t>
        <a:bodyPr/>
        <a:lstStyle/>
        <a:p>
          <a:endParaRPr lang="es-CO"/>
        </a:p>
      </dgm:t>
    </dgm:pt>
    <dgm:pt modelId="{4A11DB4A-BBAA-48B8-9DDC-C61DD541EF1F}" type="sibTrans" cxnId="{059D33EF-DD16-4A10-A6DD-80B0ADB55B1B}">
      <dgm:prSet/>
      <dgm:spPr/>
      <dgm:t>
        <a:bodyPr/>
        <a:lstStyle/>
        <a:p>
          <a:endParaRPr lang="es-CO"/>
        </a:p>
      </dgm:t>
    </dgm:pt>
    <dgm:pt modelId="{248CA08D-4A1A-4F21-85F8-BA9519BA3604}">
      <dgm:prSet phldrT="[Text]"/>
      <dgm:spPr/>
      <dgm:t>
        <a:bodyPr/>
        <a:lstStyle/>
        <a:p>
          <a:r>
            <a:rPr lang="en-US" dirty="0" err="1" smtClean="0"/>
            <a:t>Finanzas</a:t>
          </a:r>
          <a:endParaRPr lang="es-CO" dirty="0"/>
        </a:p>
      </dgm:t>
    </dgm:pt>
    <dgm:pt modelId="{E0B8D3BA-1F4F-482B-BB6B-B9B70012B76C}" type="parTrans" cxnId="{86B141C4-50B3-4669-B222-6CB41CA0886C}">
      <dgm:prSet/>
      <dgm:spPr/>
      <dgm:t>
        <a:bodyPr/>
        <a:lstStyle/>
        <a:p>
          <a:endParaRPr lang="es-CO"/>
        </a:p>
      </dgm:t>
    </dgm:pt>
    <dgm:pt modelId="{8E91ADD4-1ADD-44D8-A100-B2525A67AA17}" type="sibTrans" cxnId="{86B141C4-50B3-4669-B222-6CB41CA0886C}">
      <dgm:prSet/>
      <dgm:spPr/>
      <dgm:t>
        <a:bodyPr/>
        <a:lstStyle/>
        <a:p>
          <a:endParaRPr lang="es-CO"/>
        </a:p>
      </dgm:t>
    </dgm:pt>
    <dgm:pt modelId="{6CE32D7D-152B-4D14-B7CC-D82DBDD926A3}">
      <dgm:prSet phldrT="[Text]"/>
      <dgm:spPr/>
      <dgm:t>
        <a:bodyPr/>
        <a:lstStyle/>
        <a:p>
          <a:r>
            <a:rPr lang="en-US" dirty="0" err="1" smtClean="0"/>
            <a:t>Publicidad</a:t>
          </a:r>
          <a:endParaRPr lang="es-CO" dirty="0"/>
        </a:p>
      </dgm:t>
    </dgm:pt>
    <dgm:pt modelId="{EBE01EC2-B447-4FB6-B09B-5789984246ED}" type="parTrans" cxnId="{B2AD407A-93E6-401B-B490-C3DA6D5FA4F7}">
      <dgm:prSet/>
      <dgm:spPr/>
      <dgm:t>
        <a:bodyPr/>
        <a:lstStyle/>
        <a:p>
          <a:endParaRPr lang="es-CO"/>
        </a:p>
      </dgm:t>
    </dgm:pt>
    <dgm:pt modelId="{1CB8521A-2088-496F-93E7-F5AF4BEDD111}" type="sibTrans" cxnId="{B2AD407A-93E6-401B-B490-C3DA6D5FA4F7}">
      <dgm:prSet/>
      <dgm:spPr/>
      <dgm:t>
        <a:bodyPr/>
        <a:lstStyle/>
        <a:p>
          <a:endParaRPr lang="es-CO"/>
        </a:p>
      </dgm:t>
    </dgm:pt>
    <dgm:pt modelId="{C89CD0F2-1938-4B20-B563-C1BA696329B6}" type="pres">
      <dgm:prSet presAssocID="{A39A3A9E-893E-4012-B7A3-EBEB8500C373}" presName="cycle" presStyleCnt="0">
        <dgm:presLayoutVars>
          <dgm:dir/>
          <dgm:resizeHandles val="exact"/>
        </dgm:presLayoutVars>
      </dgm:prSet>
      <dgm:spPr/>
    </dgm:pt>
    <dgm:pt modelId="{DD13513B-3536-45F0-B0A4-914AA4A656D4}" type="pres">
      <dgm:prSet presAssocID="{EED00126-77BB-4585-9FD2-EB83F27B341F}" presName="node" presStyleLbl="node1" presStyleIdx="0" presStyleCnt="5">
        <dgm:presLayoutVars>
          <dgm:bulletEnabled val="1"/>
        </dgm:presLayoutVars>
      </dgm:prSet>
      <dgm:spPr/>
    </dgm:pt>
    <dgm:pt modelId="{078F3354-A7B1-4D50-A8A7-9903B347F554}" type="pres">
      <dgm:prSet presAssocID="{EED00126-77BB-4585-9FD2-EB83F27B341F}" presName="spNode" presStyleCnt="0"/>
      <dgm:spPr/>
    </dgm:pt>
    <dgm:pt modelId="{F3470A69-59C7-45F9-AF7F-C598BCDF4A09}" type="pres">
      <dgm:prSet presAssocID="{846A4C92-E348-48A4-833D-F5CCEDECF8D2}" presName="sibTrans" presStyleLbl="sibTrans1D1" presStyleIdx="0" presStyleCnt="5"/>
      <dgm:spPr/>
    </dgm:pt>
    <dgm:pt modelId="{F30DEF32-5BC4-4151-BBB5-6364AC999D78}" type="pres">
      <dgm:prSet presAssocID="{FC46E0E7-3DFD-4E34-B306-8AD6374950E6}" presName="node" presStyleLbl="node1" presStyleIdx="1" presStyleCnt="5">
        <dgm:presLayoutVars>
          <dgm:bulletEnabled val="1"/>
        </dgm:presLayoutVars>
      </dgm:prSet>
      <dgm:spPr/>
    </dgm:pt>
    <dgm:pt modelId="{B2E2F0F9-9586-427A-A279-1FDCDE7CC46B}" type="pres">
      <dgm:prSet presAssocID="{FC46E0E7-3DFD-4E34-B306-8AD6374950E6}" presName="spNode" presStyleCnt="0"/>
      <dgm:spPr/>
    </dgm:pt>
    <dgm:pt modelId="{3632EED8-E190-437E-8BE6-B9C703C89F37}" type="pres">
      <dgm:prSet presAssocID="{C733F71B-8F5F-4C08-A6BB-0AC2945F4ACA}" presName="sibTrans" presStyleLbl="sibTrans1D1" presStyleIdx="1" presStyleCnt="5"/>
      <dgm:spPr/>
    </dgm:pt>
    <dgm:pt modelId="{CA68DC71-1826-4425-ADA4-AE47429DBBF2}" type="pres">
      <dgm:prSet presAssocID="{082ABE53-CFB9-4BE2-93B1-F9376C8B630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C596BC-E6C7-46D5-981F-9A8900E5857D}" type="pres">
      <dgm:prSet presAssocID="{082ABE53-CFB9-4BE2-93B1-F9376C8B630F}" presName="spNode" presStyleCnt="0"/>
      <dgm:spPr/>
    </dgm:pt>
    <dgm:pt modelId="{760C922A-66FE-4DA0-9CD1-E9A9AF38D38C}" type="pres">
      <dgm:prSet presAssocID="{4A11DB4A-BBAA-48B8-9DDC-C61DD541EF1F}" presName="sibTrans" presStyleLbl="sibTrans1D1" presStyleIdx="2" presStyleCnt="5"/>
      <dgm:spPr/>
    </dgm:pt>
    <dgm:pt modelId="{F2E56863-5E0A-4C20-9818-5FA9D405C4EA}" type="pres">
      <dgm:prSet presAssocID="{248CA08D-4A1A-4F21-85F8-BA9519BA3604}" presName="node" presStyleLbl="node1" presStyleIdx="3" presStyleCnt="5">
        <dgm:presLayoutVars>
          <dgm:bulletEnabled val="1"/>
        </dgm:presLayoutVars>
      </dgm:prSet>
      <dgm:spPr/>
    </dgm:pt>
    <dgm:pt modelId="{98A65F20-7185-4A0B-A8CF-6BE2B56E5D38}" type="pres">
      <dgm:prSet presAssocID="{248CA08D-4A1A-4F21-85F8-BA9519BA3604}" presName="spNode" presStyleCnt="0"/>
      <dgm:spPr/>
    </dgm:pt>
    <dgm:pt modelId="{4EE3685B-9BE2-4582-A9E9-DDC0C9DE2D70}" type="pres">
      <dgm:prSet presAssocID="{8E91ADD4-1ADD-44D8-A100-B2525A67AA17}" presName="sibTrans" presStyleLbl="sibTrans1D1" presStyleIdx="3" presStyleCnt="5"/>
      <dgm:spPr/>
    </dgm:pt>
    <dgm:pt modelId="{90820B62-13E0-4D4F-9C19-2AEC2FE7DD7E}" type="pres">
      <dgm:prSet presAssocID="{6CE32D7D-152B-4D14-B7CC-D82DBDD926A3}" presName="node" presStyleLbl="node1" presStyleIdx="4" presStyleCnt="5">
        <dgm:presLayoutVars>
          <dgm:bulletEnabled val="1"/>
        </dgm:presLayoutVars>
      </dgm:prSet>
      <dgm:spPr/>
    </dgm:pt>
    <dgm:pt modelId="{6E4D1CE4-3875-4F1B-923C-B96C9DD82C25}" type="pres">
      <dgm:prSet presAssocID="{6CE32D7D-152B-4D14-B7CC-D82DBDD926A3}" presName="spNode" presStyleCnt="0"/>
      <dgm:spPr/>
    </dgm:pt>
    <dgm:pt modelId="{4099A425-77CC-4549-AEA0-3D536B58BDCE}" type="pres">
      <dgm:prSet presAssocID="{1CB8521A-2088-496F-93E7-F5AF4BEDD111}" presName="sibTrans" presStyleLbl="sibTrans1D1" presStyleIdx="4" presStyleCnt="5"/>
      <dgm:spPr/>
    </dgm:pt>
  </dgm:ptLst>
  <dgm:cxnLst>
    <dgm:cxn modelId="{04D91F2C-CC22-4BD7-8DC5-2FBC9F106A5F}" srcId="{A39A3A9E-893E-4012-B7A3-EBEB8500C373}" destId="{EED00126-77BB-4585-9FD2-EB83F27B341F}" srcOrd="0" destOrd="0" parTransId="{CBE0D919-6E3E-43CF-B314-17167C63FE4A}" sibTransId="{846A4C92-E348-48A4-833D-F5CCEDECF8D2}"/>
    <dgm:cxn modelId="{86B141C4-50B3-4669-B222-6CB41CA0886C}" srcId="{A39A3A9E-893E-4012-B7A3-EBEB8500C373}" destId="{248CA08D-4A1A-4F21-85F8-BA9519BA3604}" srcOrd="3" destOrd="0" parTransId="{E0B8D3BA-1F4F-482B-BB6B-B9B70012B76C}" sibTransId="{8E91ADD4-1ADD-44D8-A100-B2525A67AA17}"/>
    <dgm:cxn modelId="{C03639BE-18C9-478A-B632-352F8DCCBDC2}" type="presOf" srcId="{C733F71B-8F5F-4C08-A6BB-0AC2945F4ACA}" destId="{3632EED8-E190-437E-8BE6-B9C703C89F37}" srcOrd="0" destOrd="0" presId="urn:microsoft.com/office/officeart/2005/8/layout/cycle6"/>
    <dgm:cxn modelId="{4A3468FD-4581-4C92-88B3-B0F9AC8C4782}" srcId="{A39A3A9E-893E-4012-B7A3-EBEB8500C373}" destId="{FC46E0E7-3DFD-4E34-B306-8AD6374950E6}" srcOrd="1" destOrd="0" parTransId="{68D971ED-6FBA-46B0-8503-7C44C60D169D}" sibTransId="{C733F71B-8F5F-4C08-A6BB-0AC2945F4ACA}"/>
    <dgm:cxn modelId="{BE15A86F-6DFB-49D7-B925-CF984768ADDC}" type="presOf" srcId="{A39A3A9E-893E-4012-B7A3-EBEB8500C373}" destId="{C89CD0F2-1938-4B20-B563-C1BA696329B6}" srcOrd="0" destOrd="0" presId="urn:microsoft.com/office/officeart/2005/8/layout/cycle6"/>
    <dgm:cxn modelId="{5CA8274C-5C56-47B7-86FA-3BBE2476050E}" type="presOf" srcId="{4A11DB4A-BBAA-48B8-9DDC-C61DD541EF1F}" destId="{760C922A-66FE-4DA0-9CD1-E9A9AF38D38C}" srcOrd="0" destOrd="0" presId="urn:microsoft.com/office/officeart/2005/8/layout/cycle6"/>
    <dgm:cxn modelId="{0D51ECBB-8FD9-4433-A334-09AE7570BFFD}" type="presOf" srcId="{FC46E0E7-3DFD-4E34-B306-8AD6374950E6}" destId="{F30DEF32-5BC4-4151-BBB5-6364AC999D78}" srcOrd="0" destOrd="0" presId="urn:microsoft.com/office/officeart/2005/8/layout/cycle6"/>
    <dgm:cxn modelId="{B459770B-6E40-45CB-9AB8-807B831C8C16}" type="presOf" srcId="{EED00126-77BB-4585-9FD2-EB83F27B341F}" destId="{DD13513B-3536-45F0-B0A4-914AA4A656D4}" srcOrd="0" destOrd="0" presId="urn:microsoft.com/office/officeart/2005/8/layout/cycle6"/>
    <dgm:cxn modelId="{C5D07812-34E0-45E6-9E7C-1CEFC7A3F2A4}" type="presOf" srcId="{248CA08D-4A1A-4F21-85F8-BA9519BA3604}" destId="{F2E56863-5E0A-4C20-9818-5FA9D405C4EA}" srcOrd="0" destOrd="0" presId="urn:microsoft.com/office/officeart/2005/8/layout/cycle6"/>
    <dgm:cxn modelId="{080135EC-E167-4A2A-9BC1-9F73639387EC}" type="presOf" srcId="{1CB8521A-2088-496F-93E7-F5AF4BEDD111}" destId="{4099A425-77CC-4549-AEA0-3D536B58BDCE}" srcOrd="0" destOrd="0" presId="urn:microsoft.com/office/officeart/2005/8/layout/cycle6"/>
    <dgm:cxn modelId="{BA9BA2EA-5EE4-4D86-B0F7-21CF029EAD71}" type="presOf" srcId="{082ABE53-CFB9-4BE2-93B1-F9376C8B630F}" destId="{CA68DC71-1826-4425-ADA4-AE47429DBBF2}" srcOrd="0" destOrd="0" presId="urn:microsoft.com/office/officeart/2005/8/layout/cycle6"/>
    <dgm:cxn modelId="{CBF1BBA3-5586-490E-AF57-0E17B68B524F}" type="presOf" srcId="{6CE32D7D-152B-4D14-B7CC-D82DBDD926A3}" destId="{90820B62-13E0-4D4F-9C19-2AEC2FE7DD7E}" srcOrd="0" destOrd="0" presId="urn:microsoft.com/office/officeart/2005/8/layout/cycle6"/>
    <dgm:cxn modelId="{42473324-5D62-46A2-8ED6-A2F0A2B1E00F}" type="presOf" srcId="{8E91ADD4-1ADD-44D8-A100-B2525A67AA17}" destId="{4EE3685B-9BE2-4582-A9E9-DDC0C9DE2D70}" srcOrd="0" destOrd="0" presId="urn:microsoft.com/office/officeart/2005/8/layout/cycle6"/>
    <dgm:cxn modelId="{B2AD407A-93E6-401B-B490-C3DA6D5FA4F7}" srcId="{A39A3A9E-893E-4012-B7A3-EBEB8500C373}" destId="{6CE32D7D-152B-4D14-B7CC-D82DBDD926A3}" srcOrd="4" destOrd="0" parTransId="{EBE01EC2-B447-4FB6-B09B-5789984246ED}" sibTransId="{1CB8521A-2088-496F-93E7-F5AF4BEDD111}"/>
    <dgm:cxn modelId="{059D33EF-DD16-4A10-A6DD-80B0ADB55B1B}" srcId="{A39A3A9E-893E-4012-B7A3-EBEB8500C373}" destId="{082ABE53-CFB9-4BE2-93B1-F9376C8B630F}" srcOrd="2" destOrd="0" parTransId="{9F4F4621-1F61-4DD7-A702-D82981B81705}" sibTransId="{4A11DB4A-BBAA-48B8-9DDC-C61DD541EF1F}"/>
    <dgm:cxn modelId="{A266CD07-8C8B-4A97-893D-470A99809878}" type="presOf" srcId="{846A4C92-E348-48A4-833D-F5CCEDECF8D2}" destId="{F3470A69-59C7-45F9-AF7F-C598BCDF4A09}" srcOrd="0" destOrd="0" presId="urn:microsoft.com/office/officeart/2005/8/layout/cycle6"/>
    <dgm:cxn modelId="{C50DE1E5-D2B4-458E-BE3E-286F5AE2AA14}" type="presParOf" srcId="{C89CD0F2-1938-4B20-B563-C1BA696329B6}" destId="{DD13513B-3536-45F0-B0A4-914AA4A656D4}" srcOrd="0" destOrd="0" presId="urn:microsoft.com/office/officeart/2005/8/layout/cycle6"/>
    <dgm:cxn modelId="{AF9EDD40-4562-4C33-9559-F6F948378433}" type="presParOf" srcId="{C89CD0F2-1938-4B20-B563-C1BA696329B6}" destId="{078F3354-A7B1-4D50-A8A7-9903B347F554}" srcOrd="1" destOrd="0" presId="urn:microsoft.com/office/officeart/2005/8/layout/cycle6"/>
    <dgm:cxn modelId="{309FB42D-EF71-437D-B708-24C5BD54B9EC}" type="presParOf" srcId="{C89CD0F2-1938-4B20-B563-C1BA696329B6}" destId="{F3470A69-59C7-45F9-AF7F-C598BCDF4A09}" srcOrd="2" destOrd="0" presId="urn:microsoft.com/office/officeart/2005/8/layout/cycle6"/>
    <dgm:cxn modelId="{80F973DF-0040-4EB8-B36C-FB37E8587A1B}" type="presParOf" srcId="{C89CD0F2-1938-4B20-B563-C1BA696329B6}" destId="{F30DEF32-5BC4-4151-BBB5-6364AC999D78}" srcOrd="3" destOrd="0" presId="urn:microsoft.com/office/officeart/2005/8/layout/cycle6"/>
    <dgm:cxn modelId="{D7DDF062-5F1A-48CA-8B62-28EE744BAD7B}" type="presParOf" srcId="{C89CD0F2-1938-4B20-B563-C1BA696329B6}" destId="{B2E2F0F9-9586-427A-A279-1FDCDE7CC46B}" srcOrd="4" destOrd="0" presId="urn:microsoft.com/office/officeart/2005/8/layout/cycle6"/>
    <dgm:cxn modelId="{66BA352F-9B60-4971-B895-27041E922A50}" type="presParOf" srcId="{C89CD0F2-1938-4B20-B563-C1BA696329B6}" destId="{3632EED8-E190-437E-8BE6-B9C703C89F37}" srcOrd="5" destOrd="0" presId="urn:microsoft.com/office/officeart/2005/8/layout/cycle6"/>
    <dgm:cxn modelId="{EB56EFFC-2EE1-4614-A711-31A1592E3C52}" type="presParOf" srcId="{C89CD0F2-1938-4B20-B563-C1BA696329B6}" destId="{CA68DC71-1826-4425-ADA4-AE47429DBBF2}" srcOrd="6" destOrd="0" presId="urn:microsoft.com/office/officeart/2005/8/layout/cycle6"/>
    <dgm:cxn modelId="{938F17A6-9659-4CDC-9511-F19BB06A29D1}" type="presParOf" srcId="{C89CD0F2-1938-4B20-B563-C1BA696329B6}" destId="{94C596BC-E6C7-46D5-981F-9A8900E5857D}" srcOrd="7" destOrd="0" presId="urn:microsoft.com/office/officeart/2005/8/layout/cycle6"/>
    <dgm:cxn modelId="{977198EF-508A-409E-9B1F-3535B613F3E3}" type="presParOf" srcId="{C89CD0F2-1938-4B20-B563-C1BA696329B6}" destId="{760C922A-66FE-4DA0-9CD1-E9A9AF38D38C}" srcOrd="8" destOrd="0" presId="urn:microsoft.com/office/officeart/2005/8/layout/cycle6"/>
    <dgm:cxn modelId="{EE731D2C-F312-4CC4-959C-29CF8D6FA5E4}" type="presParOf" srcId="{C89CD0F2-1938-4B20-B563-C1BA696329B6}" destId="{F2E56863-5E0A-4C20-9818-5FA9D405C4EA}" srcOrd="9" destOrd="0" presId="urn:microsoft.com/office/officeart/2005/8/layout/cycle6"/>
    <dgm:cxn modelId="{EBB1241E-7594-40ED-92BF-63E8F27C11F6}" type="presParOf" srcId="{C89CD0F2-1938-4B20-B563-C1BA696329B6}" destId="{98A65F20-7185-4A0B-A8CF-6BE2B56E5D38}" srcOrd="10" destOrd="0" presId="urn:microsoft.com/office/officeart/2005/8/layout/cycle6"/>
    <dgm:cxn modelId="{8E53CC4F-EC18-49E9-A88F-5F0BF589C5F4}" type="presParOf" srcId="{C89CD0F2-1938-4B20-B563-C1BA696329B6}" destId="{4EE3685B-9BE2-4582-A9E9-DDC0C9DE2D70}" srcOrd="11" destOrd="0" presId="urn:microsoft.com/office/officeart/2005/8/layout/cycle6"/>
    <dgm:cxn modelId="{8C91B6A1-0F83-4A23-86E4-088B951A0B3E}" type="presParOf" srcId="{C89CD0F2-1938-4B20-B563-C1BA696329B6}" destId="{90820B62-13E0-4D4F-9C19-2AEC2FE7DD7E}" srcOrd="12" destOrd="0" presId="urn:microsoft.com/office/officeart/2005/8/layout/cycle6"/>
    <dgm:cxn modelId="{AD658B47-037D-4D5E-8D4D-D8241D99B69D}" type="presParOf" srcId="{C89CD0F2-1938-4B20-B563-C1BA696329B6}" destId="{6E4D1CE4-3875-4F1B-923C-B96C9DD82C25}" srcOrd="13" destOrd="0" presId="urn:microsoft.com/office/officeart/2005/8/layout/cycle6"/>
    <dgm:cxn modelId="{84D88CBC-0F0D-4A08-90C4-D7BDADEEF286}" type="presParOf" srcId="{C89CD0F2-1938-4B20-B563-C1BA696329B6}" destId="{4099A425-77CC-4549-AEA0-3D536B58BD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3513B-3536-45F0-B0A4-914AA4A656D4}">
      <dsp:nvSpPr>
        <dsp:cNvPr id="0" name=""/>
        <dsp:cNvSpPr/>
      </dsp:nvSpPr>
      <dsp:spPr>
        <a:xfrm>
          <a:off x="2733280" y="828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R&amp;D</a:t>
          </a:r>
          <a:endParaRPr lang="es-CO" sz="1800" kern="1200" dirty="0"/>
        </a:p>
      </dsp:txBody>
      <dsp:txXfrm>
        <a:off x="2774599" y="42147"/>
        <a:ext cx="1219553" cy="763786"/>
      </dsp:txXfrm>
    </dsp:sp>
    <dsp:sp modelId="{F3470A69-59C7-45F9-AF7F-C598BCDF4A09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349677" y="134244"/>
              </a:moveTo>
              <a:arcTo wR="1689653" hR="1689653" stAng="17579609" swAng="1959451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DEF32-5BC4-4151-BBB5-6364AC999D78}">
      <dsp:nvSpPr>
        <dsp:cNvPr id="0" name=""/>
        <dsp:cNvSpPr/>
      </dsp:nvSpPr>
      <dsp:spPr>
        <a:xfrm>
          <a:off x="4340236" y="116835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Marketing</a:t>
          </a:r>
          <a:endParaRPr lang="es-CO" sz="1800" kern="1200" dirty="0"/>
        </a:p>
      </dsp:txBody>
      <dsp:txXfrm>
        <a:off x="4381555" y="1209669"/>
        <a:ext cx="1219553" cy="763786"/>
      </dsp:txXfrm>
    </dsp:sp>
    <dsp:sp modelId="{3632EED8-E190-437E-8BE6-B9C703C89F37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3377007" y="1601527"/>
              </a:moveTo>
              <a:arcTo wR="1689653" hR="1689653" stAng="21420618" swAng="2194699"/>
            </a:path>
          </a:pathLst>
        </a:custGeom>
        <a:noFill/>
        <a:ln w="9525" cap="flat" cmpd="sng" algn="ctr">
          <a:solidFill>
            <a:schemeClr val="accent3">
              <a:shade val="90000"/>
              <a:hueOff val="-73327"/>
              <a:satOff val="-6710"/>
              <a:lumOff val="114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8DC71-1826-4425-ADA4-AE47429DBBF2}">
      <dsp:nvSpPr>
        <dsp:cNvPr id="0" name=""/>
        <dsp:cNvSpPr/>
      </dsp:nvSpPr>
      <dsp:spPr>
        <a:xfrm>
          <a:off x="3726433" y="305744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Producción</a:t>
          </a:r>
          <a:endParaRPr lang="es-CO" sz="1800" kern="1200" dirty="0"/>
        </a:p>
      </dsp:txBody>
      <dsp:txXfrm>
        <a:off x="3767752" y="3098759"/>
        <a:ext cx="1219553" cy="763786"/>
      </dsp:txXfrm>
    </dsp:sp>
    <dsp:sp modelId="{760C922A-66FE-4DA0-9CD1-E9A9AF38D38C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025009" y="3345693"/>
              </a:moveTo>
              <a:arcTo wR="1689653" hR="1689653" stAng="4713129" swAng="1373742"/>
            </a:path>
          </a:pathLst>
        </a:custGeom>
        <a:noFill/>
        <a:ln w="9525" cap="flat" cmpd="sng" algn="ctr">
          <a:solidFill>
            <a:schemeClr val="accent3">
              <a:shade val="90000"/>
              <a:hueOff val="-146653"/>
              <a:satOff val="-13421"/>
              <a:lumOff val="228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6863-5E0A-4C20-9818-5FA9D405C4EA}">
      <dsp:nvSpPr>
        <dsp:cNvPr id="0" name=""/>
        <dsp:cNvSpPr/>
      </dsp:nvSpPr>
      <dsp:spPr>
        <a:xfrm>
          <a:off x="1740126" y="305744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Finanzas</a:t>
          </a:r>
          <a:endParaRPr lang="es-CO" sz="1800" kern="1200" dirty="0"/>
        </a:p>
      </dsp:txBody>
      <dsp:txXfrm>
        <a:off x="1781445" y="3098759"/>
        <a:ext cx="1219553" cy="763786"/>
      </dsp:txXfrm>
    </dsp:sp>
    <dsp:sp modelId="{4EE3685B-9BE2-4582-A9E9-DDC0C9DE2D70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82119" y="2624414"/>
              </a:moveTo>
              <a:arcTo wR="1689653" hR="1689653" stAng="8784683" swAng="2194699"/>
            </a:path>
          </a:pathLst>
        </a:custGeom>
        <a:noFill/>
        <a:ln w="9525" cap="flat" cmpd="sng" algn="ctr">
          <a:solidFill>
            <a:schemeClr val="accent3">
              <a:shade val="90000"/>
              <a:hueOff val="-219980"/>
              <a:satOff val="-20131"/>
              <a:lumOff val="343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20B62-13E0-4D4F-9C19-2AEC2FE7DD7E}">
      <dsp:nvSpPr>
        <dsp:cNvPr id="0" name=""/>
        <dsp:cNvSpPr/>
      </dsp:nvSpPr>
      <dsp:spPr>
        <a:xfrm>
          <a:off x="1126324" y="116835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Publicidad</a:t>
          </a:r>
          <a:endParaRPr lang="es-CO" sz="1800" kern="1200" dirty="0"/>
        </a:p>
      </dsp:txBody>
      <dsp:txXfrm>
        <a:off x="1167643" y="1209669"/>
        <a:ext cx="1219553" cy="763786"/>
      </dsp:txXfrm>
    </dsp:sp>
    <dsp:sp modelId="{4099A425-77CC-4549-AEA0-3D536B58BDCE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94648" y="736296"/>
              </a:moveTo>
              <a:arcTo wR="1689653" hR="1689653" stAng="12860939" swAng="1959451"/>
            </a:path>
          </a:pathLst>
        </a:custGeom>
        <a:noFill/>
        <a:ln w="9525" cap="flat" cmpd="sng" algn="ctr">
          <a:solidFill>
            <a:schemeClr val="accent3">
              <a:shade val="90000"/>
              <a:hueOff val="-293306"/>
              <a:satOff val="-26842"/>
              <a:lumOff val="457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s-CO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020" y="1196752"/>
            <a:ext cx="7170572" cy="1470025"/>
          </a:xfrm>
        </p:spPr>
        <p:txBody>
          <a:bodyPr/>
          <a:lstStyle/>
          <a:p>
            <a:r>
              <a:rPr lang="es-CO" sz="2800" noProof="0" dirty="0" smtClean="0"/>
              <a:t>Herramienta para determinar y utilizar el porqué de la intención de compra de los clientes de una categoría</a:t>
            </a:r>
            <a:endParaRPr lang="es-CO" sz="28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3826768" cy="2769422"/>
          </a:xfrm>
        </p:spPr>
        <p:txBody>
          <a:bodyPr>
            <a:normAutofit/>
          </a:bodyPr>
          <a:lstStyle/>
          <a:p>
            <a:r>
              <a:rPr lang="es-CO" sz="2600" noProof="0" smtClean="0"/>
              <a:t>Proyecto de Grado</a:t>
            </a:r>
          </a:p>
          <a:p>
            <a:r>
              <a:rPr lang="es-CO" sz="2600" noProof="0" smtClean="0"/>
              <a:t/>
            </a:r>
            <a:br>
              <a:rPr lang="es-CO" sz="2600" noProof="0" smtClean="0"/>
            </a:br>
            <a:r>
              <a:rPr lang="es-CO" sz="2600" noProof="0" smtClean="0"/>
              <a:t>Asesor: Gonzalo Torres</a:t>
            </a:r>
            <a:r>
              <a:rPr lang="es-CO" noProof="0" smtClean="0"/>
              <a:t/>
            </a:r>
            <a:br>
              <a:rPr lang="es-CO" noProof="0" smtClean="0"/>
            </a:br>
            <a:r>
              <a:rPr lang="es-CO" noProof="0" smtClean="0"/>
              <a:t/>
            </a:r>
            <a:br>
              <a:rPr lang="es-CO" noProof="0" smtClean="0"/>
            </a:br>
            <a:endParaRPr lang="es-CO" noProof="0" smtClean="0"/>
          </a:p>
          <a:p>
            <a:r>
              <a:rPr lang="es-CO" sz="2000" noProof="0" smtClean="0"/>
              <a:t>Juan Camilo García</a:t>
            </a:r>
            <a:endParaRPr lang="es-CO" noProof="0"/>
          </a:p>
        </p:txBody>
      </p:sp>
      <p:pic>
        <p:nvPicPr>
          <p:cNvPr id="4" name="Picture 6" descr="C:\Documents and Settings\by7347\Desktop\logoUniandesPequ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807" y="116632"/>
            <a:ext cx="259878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33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Metodología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 smtClean="0"/>
              <a:t>Modelos</a:t>
            </a:r>
            <a:r>
              <a:rPr lang="es-CO" baseline="0" noProof="0" dirty="0" smtClean="0"/>
              <a:t> Estadísticos</a:t>
            </a:r>
          </a:p>
          <a:p>
            <a:pPr lvl="1"/>
            <a:r>
              <a:rPr lang="es-CO" baseline="0" noProof="0" dirty="0" smtClean="0"/>
              <a:t>MANOVA</a:t>
            </a:r>
          </a:p>
          <a:p>
            <a:pPr lvl="1"/>
            <a:r>
              <a:rPr lang="es-CO" baseline="0" noProof="0" dirty="0" smtClean="0"/>
              <a:t>Segmentación</a:t>
            </a:r>
          </a:p>
          <a:p>
            <a:pPr marL="1314450" lvl="3" indent="0">
              <a:buNone/>
            </a:pP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"EII": spherical, equal volume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"VII": spherical, unequal volume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"EEI": diagonal, equal volume and shape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"VEI": diagonal, varying volume, equal shape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"EVI": diagonal, equal volume, varying shape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"VVI": diagonal, varying volume and shape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"EEE": ellipsoidal, equal volume, shape, and orientation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"EEV": ellipsoidal, equal volume and equal shape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"VEV": ellipsoidal, equal shape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"VVV": ellipsoidal, varying volume, shape, and orientation</a:t>
            </a:r>
            <a:endParaRPr lang="en-US" sz="1600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723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Metodología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noProof="0" smtClean="0"/>
              <a:t>Programación en Visual Basic para Aplicaciones aplicada en Excel para cruzar</a:t>
            </a:r>
            <a:r>
              <a:rPr lang="es-CO" sz="2400" baseline="0" noProof="0" smtClean="0"/>
              <a:t> información de tablas.</a:t>
            </a:r>
          </a:p>
          <a:p>
            <a:endParaRPr lang="es-CO" sz="2400" baseline="0" noProof="0" smtClean="0"/>
          </a:p>
          <a:p>
            <a:r>
              <a:rPr lang="es-CO" sz="2400" noProof="0" smtClean="0"/>
              <a:t>Programación en R para correr modelos estadísticos.</a:t>
            </a:r>
          </a:p>
          <a:p>
            <a:endParaRPr lang="es-CO" sz="2400" noProof="0" smtClean="0"/>
          </a:p>
          <a:p>
            <a:r>
              <a:rPr lang="es-CO" sz="2400" noProof="0" smtClean="0"/>
              <a:t>Programación en Java para mostrar una interfaz amigable y para realizar un reporte fácil de leer a diferencia de la información de R.</a:t>
            </a:r>
            <a:endParaRPr lang="es-CO" sz="2400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43537" r="55602" b="36599"/>
          <a:stretch/>
        </p:blipFill>
        <p:spPr bwMode="auto">
          <a:xfrm>
            <a:off x="3329935" y="5198784"/>
            <a:ext cx="5113176" cy="136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2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Resultados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s-CO" sz="20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la Herramienta:</a:t>
            </a: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 quiere que la herramienta realice un informe que contenga:</a:t>
            </a:r>
            <a:endParaRPr lang="es-CO" noProof="0" dirty="0" smtClean="0">
              <a:effectLst/>
            </a:endParaRPr>
          </a:p>
          <a:p>
            <a:pPr marL="685800" lvl="1" indent="-285750" rtl="0" eaLnBrk="1" latinLnBrk="0" hangingPunct="1"/>
            <a:r>
              <a:rPr lang="es-CO" sz="16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del mercado para la categoría a analizar.</a:t>
            </a:r>
            <a:endParaRPr lang="es-CO" noProof="0" dirty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los segmentos del mercado.</a:t>
            </a:r>
            <a:endParaRPr lang="es-CO" noProof="0" dirty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Recomendación de mercados para el nuevo producto.</a:t>
            </a:r>
            <a:endParaRPr lang="es-CO" noProof="0" dirty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claves para el nuevo producto.</a:t>
            </a:r>
            <a:endParaRPr lang="es-CO" noProof="0" dirty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del estilo de vida de cada segmento.</a:t>
            </a:r>
          </a:p>
          <a:p>
            <a:pPr marL="457200" lvl="1" indent="0" rtl="0" eaLnBrk="1" latinLnBrk="0" hangingPunct="1">
              <a:buNone/>
            </a:pPr>
            <a:r>
              <a:rPr lang="es-CO" noProof="0" dirty="0" smtClean="0">
                <a:effectLst/>
              </a:rPr>
              <a:t>Amigable al usuario.</a:t>
            </a:r>
          </a:p>
          <a:p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486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noProof="0" dirty="0" smtClean="0"/>
              <a:t>Resultados</a:t>
            </a:r>
            <a:endParaRPr lang="es-CO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32"/>
          <a:stretch/>
        </p:blipFill>
        <p:spPr>
          <a:xfrm>
            <a:off x="611560" y="2060848"/>
            <a:ext cx="200604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Resultados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noProof="0" dirty="0" smtClean="0"/>
              <a:t>Beneficios:</a:t>
            </a:r>
          </a:p>
          <a:p>
            <a:pPr marL="0" indent="0">
              <a:buNone/>
            </a:pPr>
            <a:endParaRPr lang="es-CO" noProof="0" dirty="0" smtClean="0"/>
          </a:p>
          <a:p>
            <a:pPr marL="342900" indent="-342900"/>
            <a:r>
              <a:rPr lang="es-CO" noProof="0" dirty="0" smtClean="0"/>
              <a:t>Usabilidad.</a:t>
            </a:r>
          </a:p>
          <a:p>
            <a:pPr marL="342900" indent="-342900"/>
            <a:r>
              <a:rPr lang="es-CO" noProof="0" dirty="0" smtClean="0"/>
              <a:t>No</a:t>
            </a:r>
            <a:r>
              <a:rPr lang="es-CO" baseline="0" noProof="0" dirty="0" smtClean="0"/>
              <a:t> requiere conocimientos estadísticos.</a:t>
            </a:r>
          </a:p>
          <a:p>
            <a:pPr marL="342900" indent="-342900"/>
            <a:r>
              <a:rPr lang="es-CO" baseline="0" noProof="0" dirty="0" smtClean="0"/>
              <a:t>Ofrece información rápida y útil sobre una categoría.</a:t>
            </a:r>
          </a:p>
          <a:p>
            <a:pPr marL="342900" indent="-342900"/>
            <a:r>
              <a:rPr lang="es-CO" baseline="0" noProof="0" dirty="0" smtClean="0"/>
              <a:t>Información clave para el desarrollo de nuevo producto.</a:t>
            </a:r>
          </a:p>
          <a:p>
            <a:pPr marL="342900" indent="-342900"/>
            <a:r>
              <a:rPr lang="es-CO" baseline="0" noProof="0" dirty="0" smtClean="0"/>
              <a:t>Versatilidad.</a:t>
            </a:r>
          </a:p>
        </p:txBody>
      </p:sp>
    </p:spTree>
    <p:extLst>
      <p:ext uri="{BB962C8B-B14F-4D97-AF65-F5344CB8AC3E}">
        <p14:creationId xmlns:p14="http://schemas.microsoft.com/office/powerpoint/2010/main" val="2849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Agenda</a:t>
            </a:r>
            <a:endParaRPr lang="es-CO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 numCol="2"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s-CO" b="1" noProof="0" smtClean="0"/>
              <a:t>Objetivo</a:t>
            </a:r>
          </a:p>
          <a:p>
            <a:pPr lvl="1" algn="just"/>
            <a:r>
              <a:rPr lang="es-CO" b="1" noProof="0" smtClean="0"/>
              <a:t>1.1. Problema</a:t>
            </a:r>
          </a:p>
          <a:p>
            <a:pPr lvl="1" algn="just"/>
            <a:r>
              <a:rPr lang="es-CO" b="1" noProof="0" smtClean="0"/>
              <a:t>1.2. Solución</a:t>
            </a:r>
          </a:p>
          <a:p>
            <a:pPr marL="57150" lvl="0" indent="0" algn="just">
              <a:buNone/>
            </a:pPr>
            <a:r>
              <a:rPr lang="es-CO" b="1" noProof="0" smtClean="0"/>
              <a:t>2. Marco Teórico</a:t>
            </a:r>
          </a:p>
          <a:p>
            <a:pPr lvl="2" algn="just"/>
            <a:r>
              <a:rPr lang="es-CO" b="1" noProof="0" smtClean="0"/>
              <a:t>2.1. Información del Mercado</a:t>
            </a:r>
          </a:p>
          <a:p>
            <a:pPr lvl="2" algn="just"/>
            <a:r>
              <a:rPr lang="es-CO" b="1" noProof="0" smtClean="0"/>
              <a:t>2.2. Segmentación de Mercados</a:t>
            </a:r>
          </a:p>
          <a:p>
            <a:pPr lvl="2" algn="just"/>
            <a:r>
              <a:rPr lang="es-CO" b="1" noProof="0" smtClean="0"/>
              <a:t>2.3. Análisis de Intención de Compra</a:t>
            </a:r>
          </a:p>
          <a:p>
            <a:pPr lvl="2" algn="just"/>
            <a:r>
              <a:rPr lang="es-CO" b="1" noProof="0" smtClean="0"/>
              <a:t>2.4. Desarrollo de Nuevo Producto</a:t>
            </a:r>
          </a:p>
          <a:p>
            <a:pPr lvl="2" algn="just"/>
            <a:r>
              <a:rPr lang="es-CO" b="1" noProof="0" smtClean="0"/>
              <a:t>	2.4.1. Metodología Desarrollo de Nuevo Producto</a:t>
            </a:r>
          </a:p>
          <a:p>
            <a:pPr lvl="2" algn="just"/>
            <a:r>
              <a:rPr lang="es-CO" b="1" noProof="0" smtClean="0"/>
              <a:t>	2.4.2. Éxito Nuevo Producto</a:t>
            </a:r>
          </a:p>
          <a:p>
            <a:pPr marL="114300" lvl="0" indent="0" algn="just">
              <a:buFont typeface="Arial" pitchFamily="34" charset="0"/>
              <a:buNone/>
            </a:pPr>
            <a:r>
              <a:rPr lang="es-CO" b="1" noProof="0" smtClean="0"/>
              <a:t>3.</a:t>
            </a:r>
            <a:r>
              <a:rPr lang="es-CO" b="1" baseline="0" noProof="0" smtClean="0"/>
              <a:t> Metodología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noProof="0" smtClean="0"/>
              <a:t>3.1</a:t>
            </a:r>
            <a:r>
              <a:rPr lang="es-CO" b="1" baseline="0" noProof="0" smtClean="0"/>
              <a:t>. Solución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3.2. Modelos Estadísticos</a:t>
            </a:r>
          </a:p>
          <a:p>
            <a:pPr marL="114300" lvl="0" indent="0" algn="just">
              <a:buFont typeface="Arial" pitchFamily="34" charset="0"/>
              <a:buNone/>
            </a:pPr>
            <a:r>
              <a:rPr lang="es-CO" b="1" baseline="0" noProof="0" smtClean="0"/>
              <a:t>4. Resultados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4.1. Herramienta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4.2. Resultados de la Herramienta</a:t>
            </a:r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O" sz="1400" b="1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4.3. Utilización</a:t>
            </a:r>
            <a:endParaRPr lang="es-CO" noProof="0" smtClean="0">
              <a:effectLst/>
            </a:endParaRPr>
          </a:p>
          <a:p>
            <a:pPr marL="914400" lvl="2" indent="0" algn="just">
              <a:buFont typeface="Arial" pitchFamily="34" charset="0"/>
              <a:buNone/>
            </a:pPr>
            <a:endParaRPr lang="es-CO" b="1" baseline="0" noProof="0" smtClean="0"/>
          </a:p>
        </p:txBody>
      </p:sp>
      <p:pic>
        <p:nvPicPr>
          <p:cNvPr id="4" name="Picture 6" descr="C:\Documents and Settings\by7347\Desktop\logoUniandesPequ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-27383"/>
            <a:ext cx="1368153" cy="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607858" y="1981200"/>
            <a:ext cx="0" cy="4144963"/>
          </a:xfrm>
          <a:prstGeom prst="line">
            <a:avLst/>
          </a:prstGeom>
          <a:ln w="9525">
            <a:solidFill>
              <a:schemeClr val="accent2">
                <a:alpha val="48000"/>
              </a:schemeClr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noProof="0" smtClean="0"/>
              <a:t>Objetivo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Difícil acceso a modelos matemáticos para la toma de decisiones al momento de desarrollar nuevos productos.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es-CO" sz="20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Solución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Herramienta robusta para el análisis de la intención de compra de los consumidores para cualquier categoría de productos para la mejor creación de nuevos productos.</a:t>
            </a:r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4200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Marco Teórico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CO" noProof="0" smtClean="0"/>
              <a:t>Información</a:t>
            </a:r>
            <a:r>
              <a:rPr lang="es-CO" baseline="0" noProof="0" smtClean="0"/>
              <a:t> del Mercado</a:t>
            </a:r>
            <a:br>
              <a:rPr lang="es-CO" baseline="0" noProof="0" smtClean="0"/>
            </a:br>
            <a:r>
              <a:rPr lang="es-CO" baseline="0" noProof="0" smtClean="0"/>
              <a:t>Diferentes tipos de procesos de investigación con distintas finalidades.</a:t>
            </a:r>
          </a:p>
          <a:p>
            <a:pPr marL="742950" lvl="1" indent="-342900"/>
            <a:r>
              <a:rPr lang="es-CO" sz="1800" baseline="0" noProof="0" smtClean="0"/>
              <a:t>Exploratorio</a:t>
            </a:r>
            <a:br>
              <a:rPr lang="es-CO" sz="1800" baseline="0" noProof="0" smtClean="0"/>
            </a:br>
            <a:r>
              <a:rPr lang="es-CO" sz="1800" baseline="0" noProof="0" smtClean="0"/>
              <a:t>Visión global del problema con poca especificidad.</a:t>
            </a:r>
          </a:p>
          <a:p>
            <a:pPr marL="742950" lvl="1" indent="-342900"/>
            <a:endParaRPr lang="es-CO" sz="1800" baseline="0" noProof="0" smtClean="0"/>
          </a:p>
          <a:p>
            <a:pPr marL="742950" lvl="1" indent="-342900"/>
            <a:r>
              <a:rPr lang="es-CO" sz="1800" baseline="0" noProof="0" smtClean="0"/>
              <a:t>Descriptivo</a:t>
            </a:r>
            <a:br>
              <a:rPr lang="es-CO" sz="1800" baseline="0" noProof="0" smtClean="0"/>
            </a:br>
            <a:r>
              <a:rPr lang="es-CO" sz="1800" baseline="0" noProof="0" smtClean="0"/>
              <a:t>Información específica sobre el mercado.</a:t>
            </a:r>
          </a:p>
          <a:p>
            <a:pPr marL="742950" lvl="1" indent="-342900"/>
            <a:endParaRPr lang="es-CO" sz="1800" baseline="0" noProof="0" smtClean="0"/>
          </a:p>
          <a:p>
            <a:pPr marL="742950" lvl="1" indent="-342900"/>
            <a:r>
              <a:rPr lang="es-CO" sz="1800" baseline="0" noProof="0" smtClean="0"/>
              <a:t>Causal</a:t>
            </a:r>
            <a:br>
              <a:rPr lang="es-CO" sz="1800" baseline="0" noProof="0" smtClean="0"/>
            </a:br>
            <a:r>
              <a:rPr lang="es-CO" sz="1800" baseline="0" noProof="0" smtClean="0"/>
              <a:t>Causalidad de una variable sobre otra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9637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Marco Teórico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 Mercados</a:t>
            </a:r>
            <a:endParaRPr lang="es-CO" sz="28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Realización de segmentos por características.</a:t>
            </a:r>
          </a:p>
          <a:p>
            <a:pPr lvl="1" rtl="0" eaLnBrk="1" latinLnBrk="0" hangingPunct="1"/>
            <a:r>
              <a:rPr lang="es-CO" sz="2000" noProof="0" smtClean="0">
                <a:effectLst/>
              </a:rPr>
              <a:t>Ofrecer</a:t>
            </a:r>
            <a:r>
              <a:rPr lang="es-CO" sz="2000" baseline="0" noProof="0" smtClean="0">
                <a:effectLst/>
              </a:rPr>
              <a:t> mejores soluciones para necesidades similares.</a:t>
            </a:r>
          </a:p>
          <a:p>
            <a:pPr lvl="1" rtl="0" eaLnBrk="1" latinLnBrk="0" hangingPunct="1"/>
            <a:r>
              <a:rPr lang="es-CO" sz="2000" baseline="0" noProof="0" smtClean="0">
                <a:solidFill>
                  <a:srgbClr val="FF0000"/>
                </a:solidFill>
                <a:effectLst/>
              </a:rPr>
              <a:t>Error común: No es para facilitar la campaña publicitaria.</a:t>
            </a:r>
          </a:p>
          <a:p>
            <a:pPr lvl="1" rtl="0" eaLnBrk="1" latinLnBrk="0" hangingPunct="1"/>
            <a:endParaRPr lang="es-CO" sz="1800" noProof="0" smtClean="0">
              <a:solidFill>
                <a:srgbClr val="FF0000"/>
              </a:solidFill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Metodología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Minimizar varianza dentro de grupos maximizando varianza entre grupos.</a:t>
            </a:r>
            <a:endParaRPr lang="es-CO" noProof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Marco Teórico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Intención de Compra</a:t>
            </a:r>
            <a:endParaRPr lang="es-CO" sz="2000" noProof="0" smtClean="0">
              <a:effectLst/>
            </a:endParaRP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Difícil de medir y muy útil de saber.</a:t>
            </a:r>
            <a:endParaRPr lang="es-CO" noProof="0" smtClean="0">
              <a:effectLst/>
            </a:endParaRP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 consigue por medio de encuestas.</a:t>
            </a:r>
            <a:endParaRPr lang="es-CO" noProof="0" smtClean="0">
              <a:effectLst/>
            </a:endParaRPr>
          </a:p>
          <a:p>
            <a:pPr marL="400050" lvl="1" indent="0" rtl="0" eaLnBrk="1" latinLnBrk="0" hangingPunct="1">
              <a:buNone/>
            </a:pP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Beneficio de saber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 se entiende el por qué de la intención de compra de los consumidores se puede intentar ofrecer un producto que satisfaga las necesidades y por tanto el cliente deseará comprarlo.</a:t>
            </a:r>
            <a:endParaRPr lang="es-CO" noProof="0" smtClean="0">
              <a:effectLst/>
            </a:endParaRPr>
          </a:p>
          <a:p>
            <a:pPr marL="0" indent="0">
              <a:buNone/>
            </a:pPr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Marco Teórico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CO" noProof="0" smtClean="0"/>
              <a:t>Desarrollo de Nuevo Producto</a:t>
            </a:r>
          </a:p>
          <a:p>
            <a:pPr marL="400050" lvl="1" indent="0">
              <a:buNone/>
            </a:pPr>
            <a:endParaRPr lang="es-CO" noProof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5915819"/>
              </p:ext>
            </p:extLst>
          </p:nvPr>
        </p:nvGraphicFramePr>
        <p:xfrm>
          <a:off x="1043608" y="2492896"/>
          <a:ext cx="676875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Marco Teórico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144963"/>
          </a:xfrm>
        </p:spPr>
        <p:txBody>
          <a:bodyPr numCol="1"/>
          <a:lstStyle/>
          <a:p>
            <a:pPr marL="342900" indent="-342900"/>
            <a:r>
              <a:rPr lang="es-CO" noProof="0" smtClean="0"/>
              <a:t>Exito de Nuevo Producto</a:t>
            </a:r>
          </a:p>
          <a:p>
            <a:pPr marL="400050" lvl="1" indent="0">
              <a:buNone/>
            </a:pPr>
            <a:endParaRPr lang="es-CO" noProof="0" smtClean="0"/>
          </a:p>
          <a:p>
            <a:pPr marL="400050" lvl="1" indent="0">
              <a:buNone/>
            </a:pPr>
            <a:r>
              <a:rPr lang="es-CO" noProof="0" smtClean="0"/>
              <a:t>Factores de Éxito</a:t>
            </a:r>
          </a:p>
          <a:p>
            <a:pPr marL="685800" lvl="1" indent="-285750"/>
            <a:r>
              <a:rPr lang="es-CO" noProof="0" smtClean="0"/>
              <a:t>Definición de una estrategia</a:t>
            </a:r>
          </a:p>
          <a:p>
            <a:pPr marL="685800" lvl="1" indent="-285750"/>
            <a:r>
              <a:rPr lang="es-CO" u="sng" noProof="0" smtClean="0"/>
              <a:t>Aprendizaje del mercado</a:t>
            </a:r>
          </a:p>
          <a:p>
            <a:pPr marL="685800" lvl="1" indent="-285750"/>
            <a:r>
              <a:rPr lang="es-CO" u="sng" noProof="0" smtClean="0"/>
              <a:t>Población objetivo</a:t>
            </a:r>
          </a:p>
          <a:p>
            <a:pPr marL="685800" lvl="1" indent="-285750"/>
            <a:r>
              <a:rPr lang="es-CO" noProof="0" smtClean="0"/>
              <a:t>Nivel de competencia</a:t>
            </a:r>
            <a:r>
              <a:rPr lang="es-CO" baseline="0" noProof="0" smtClean="0"/>
              <a:t> del mercado</a:t>
            </a:r>
          </a:p>
          <a:p>
            <a:pPr marL="685800" lvl="1" indent="-285750"/>
            <a:r>
              <a:rPr lang="es-CO" baseline="0" noProof="0" smtClean="0"/>
              <a:t>Tiempo de desarrollo</a:t>
            </a:r>
          </a:p>
          <a:p>
            <a:pPr marL="685800" lvl="1" indent="-285750"/>
            <a:r>
              <a:rPr lang="es-CO" u="sng" baseline="0" noProof="0" smtClean="0"/>
              <a:t>Superioridad del producto</a:t>
            </a:r>
            <a:endParaRPr lang="es-CO" u="sng" noProof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5672" y="2092349"/>
            <a:ext cx="4114800" cy="4144963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00050" lvl="1" indent="0">
              <a:buFont typeface="Wingdings" pitchFamily="2" charset="2"/>
              <a:buNone/>
            </a:pPr>
            <a:endParaRPr lang="en-US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dirty="0" err="1" smtClean="0"/>
              <a:t>Factores</a:t>
            </a:r>
            <a:r>
              <a:rPr lang="en-US" dirty="0" smtClean="0"/>
              <a:t> de </a:t>
            </a:r>
            <a:r>
              <a:rPr lang="en-US" dirty="0" err="1" smtClean="0"/>
              <a:t>Fracaso</a:t>
            </a:r>
            <a:endParaRPr lang="en-US" dirty="0" smtClean="0"/>
          </a:p>
          <a:p>
            <a:pPr marL="685800" lvl="1"/>
            <a:r>
              <a:rPr lang="en-US" dirty="0" err="1" smtClean="0"/>
              <a:t>Potencial</a:t>
            </a:r>
            <a:r>
              <a:rPr lang="en-US" dirty="0" smtClean="0"/>
              <a:t> mal </a:t>
            </a:r>
            <a:r>
              <a:rPr lang="en-US" dirty="0" err="1" smtClean="0"/>
              <a:t>calculado</a:t>
            </a:r>
            <a:endParaRPr lang="en-US" dirty="0" smtClean="0"/>
          </a:p>
          <a:p>
            <a:pPr marL="685800" lvl="1"/>
            <a:r>
              <a:rPr lang="en-US" u="sng" dirty="0" smtClean="0"/>
              <a:t>“Timing” – </a:t>
            </a:r>
            <a:r>
              <a:rPr lang="en-US" u="sng" dirty="0" err="1" smtClean="0"/>
              <a:t>Cambio</a:t>
            </a:r>
            <a:r>
              <a:rPr lang="en-US" u="sng" dirty="0" smtClean="0"/>
              <a:t> </a:t>
            </a:r>
            <a:r>
              <a:rPr lang="en-US" u="sng" dirty="0" err="1" smtClean="0"/>
              <a:t>tecnológico</a:t>
            </a:r>
            <a:endParaRPr lang="en-US" u="sng" dirty="0" smtClean="0"/>
          </a:p>
          <a:p>
            <a:pPr marL="685800" lvl="1"/>
            <a:r>
              <a:rPr lang="en-US" dirty="0" smtClean="0"/>
              <a:t>Mala </a:t>
            </a:r>
            <a:r>
              <a:rPr lang="en-US" dirty="0" err="1" smtClean="0"/>
              <a:t>Calidad</a:t>
            </a:r>
            <a:endParaRPr lang="en-US" dirty="0" smtClean="0"/>
          </a:p>
          <a:p>
            <a:pPr marL="685800" lvl="1"/>
            <a:r>
              <a:rPr lang="en-US" u="sng" dirty="0" err="1" smtClean="0"/>
              <a:t>Mercadeo</a:t>
            </a:r>
            <a:endParaRPr lang="en-US" u="sng" dirty="0" smtClean="0"/>
          </a:p>
          <a:p>
            <a:pPr marL="1085850" lvl="2"/>
            <a:r>
              <a:rPr lang="en-US" dirty="0" smtClean="0"/>
              <a:t>Mala </a:t>
            </a:r>
            <a:r>
              <a:rPr lang="en-US" dirty="0" err="1" smtClean="0"/>
              <a:t>Publicidad</a:t>
            </a:r>
            <a:endParaRPr lang="en-US" dirty="0" smtClean="0"/>
          </a:p>
          <a:p>
            <a:pPr marL="1085850" lvl="2"/>
            <a:r>
              <a:rPr lang="en-US" dirty="0" err="1" smtClean="0"/>
              <a:t>Divulgación</a:t>
            </a:r>
            <a:r>
              <a:rPr lang="en-US" dirty="0" smtClean="0"/>
              <a:t>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atractiva</a:t>
            </a:r>
            <a:endParaRPr lang="en-US" dirty="0" smtClean="0"/>
          </a:p>
          <a:p>
            <a:pPr marL="1085850" lvl="2"/>
            <a:r>
              <a:rPr lang="en-US" u="sng" dirty="0" smtClean="0"/>
              <a:t>Canales de </a:t>
            </a:r>
            <a:r>
              <a:rPr lang="en-US" u="sng" dirty="0" err="1" smtClean="0"/>
              <a:t>distribución</a:t>
            </a:r>
            <a:r>
              <a:rPr lang="en-US" u="sng" dirty="0" smtClean="0"/>
              <a:t> y </a:t>
            </a:r>
            <a:r>
              <a:rPr lang="en-US" u="sng" dirty="0" err="1" smtClean="0"/>
              <a:t>comercialización</a:t>
            </a:r>
            <a:r>
              <a:rPr lang="en-US" u="sng" dirty="0" smtClean="0"/>
              <a:t> </a:t>
            </a:r>
            <a:r>
              <a:rPr lang="en-US" u="sng" dirty="0" err="1" smtClean="0"/>
              <a:t>obsoletos</a:t>
            </a:r>
            <a:r>
              <a:rPr lang="en-US" u="sng" dirty="0" smtClean="0"/>
              <a:t> o </a:t>
            </a:r>
            <a:r>
              <a:rPr lang="en-US" u="sng" dirty="0" err="1" smtClean="0"/>
              <a:t>poco</a:t>
            </a:r>
            <a:r>
              <a:rPr lang="en-US" u="sng" dirty="0" smtClean="0"/>
              <a:t> </a:t>
            </a:r>
            <a:r>
              <a:rPr lang="en-US" u="sng" dirty="0" err="1" smtClean="0"/>
              <a:t>efectivos</a:t>
            </a:r>
            <a:endParaRPr lang="en-US" u="sng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inadecuado</a:t>
            </a:r>
            <a:r>
              <a:rPr lang="en-US" dirty="0" smtClean="0"/>
              <a:t> del </a:t>
            </a:r>
            <a:r>
              <a:rPr lang="en-US" dirty="0" err="1" smtClean="0"/>
              <a:t>entorno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Metodología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Solución</a:t>
            </a: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Utilizar de la mejor manera la información de encuestas para conocer mejor el mercado y así tener mayores bases para la toma de decisiones.</a:t>
            </a:r>
            <a:endParaRPr lang="es-CO" sz="20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lvl="0" indent="-285750"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Análisis global del mercado con análisis multivariado.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del mercado por preferencias de compra.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Análisis por segmento con análisis multivariado.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identidad por segmento.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mercadeo por segmento.</a:t>
            </a:r>
          </a:p>
        </p:txBody>
      </p:sp>
    </p:spTree>
    <p:extLst>
      <p:ext uri="{BB962C8B-B14F-4D97-AF65-F5344CB8AC3E}">
        <p14:creationId xmlns:p14="http://schemas.microsoft.com/office/powerpoint/2010/main" val="24322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601</TotalTime>
  <Words>405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Macro</vt:lpstr>
      <vt:lpstr>Herramienta para determinar y utilizar el porqué de la intención de compra de los clientes de una categoría</vt:lpstr>
      <vt:lpstr>Agenda</vt:lpstr>
      <vt:lpstr>Objetivo</vt:lpstr>
      <vt:lpstr>Marco Teórico</vt:lpstr>
      <vt:lpstr>Marco Teórico</vt:lpstr>
      <vt:lpstr>Marco Teórico</vt:lpstr>
      <vt:lpstr>Marco Teórico</vt:lpstr>
      <vt:lpstr>Marco Teórico</vt:lpstr>
      <vt:lpstr>Metodología</vt:lpstr>
      <vt:lpstr>Metodología</vt:lpstr>
      <vt:lpstr>Metodología</vt:lpstr>
      <vt:lpstr>Resultados</vt:lpstr>
      <vt:lpstr>Resultados</vt:lpstr>
      <vt:lpstr>Resultados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para determinar y utilizar el porqué de la intención de compra de los clientes de una categoría</dc:title>
  <dc:creator>Juan Camilo García</dc:creator>
  <cp:lastModifiedBy>Juan Camilo García</cp:lastModifiedBy>
  <cp:revision>23</cp:revision>
  <dcterms:created xsi:type="dcterms:W3CDTF">2012-07-03T00:38:37Z</dcterms:created>
  <dcterms:modified xsi:type="dcterms:W3CDTF">2012-07-03T10:40:37Z</dcterms:modified>
</cp:coreProperties>
</file>