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</p:sldIdLst>
  <p:sldSz cx="9753600" cy="7315200"/>
  <p:notesSz cx="6858000" cy="9144000"/>
  <p:embeddedFontLst>
    <p:embeddedFont>
      <p:font typeface="Aileron Regular" charset="1" panose="00000500000000000000"/>
      <p:regular r:id="rId6"/>
    </p:embeddedFont>
    <p:embeddedFont>
      <p:font typeface="Aileron Regular Bold" charset="1" panose="00000800000000000000"/>
      <p:regular r:id="rId7"/>
    </p:embeddedFont>
    <p:embeddedFont>
      <p:font typeface="Aileron Regular Italics" charset="1" panose="00000500000000000000"/>
      <p:regular r:id="rId8"/>
    </p:embeddedFont>
    <p:embeddedFont>
      <p:font typeface="Aileron Regular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hau Philomene" charset="1" panose="02000806040000020003"/>
      <p:regular r:id="rId14"/>
    </p:embeddedFont>
    <p:embeddedFont>
      <p:font typeface="Chau Philomene Italics" charset="1" panose="020008060400000200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656C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782807">
            <a:off x="2972009" y="2103895"/>
            <a:ext cx="1932404" cy="0"/>
          </a:xfrm>
          <a:prstGeom prst="line">
            <a:avLst/>
          </a:prstGeom>
          <a:ln cap="flat" w="19050">
            <a:solidFill>
              <a:srgbClr val="F8F7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147626">
            <a:off x="1532378" y="1779399"/>
            <a:ext cx="2490838" cy="0"/>
          </a:xfrm>
          <a:prstGeom prst="line">
            <a:avLst/>
          </a:prstGeom>
          <a:ln cap="flat" w="19050">
            <a:solidFill>
              <a:srgbClr val="F8F7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6422098">
            <a:off x="5100484" y="1949092"/>
            <a:ext cx="847560" cy="0"/>
          </a:xfrm>
          <a:prstGeom prst="line">
            <a:avLst/>
          </a:prstGeom>
          <a:ln cap="flat" w="19050">
            <a:solidFill>
              <a:srgbClr val="F8F7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9606875">
            <a:off x="6311071" y="1870191"/>
            <a:ext cx="1865877" cy="0"/>
          </a:xfrm>
          <a:prstGeom prst="line">
            <a:avLst/>
          </a:prstGeom>
          <a:ln cap="flat" w="19050">
            <a:solidFill>
              <a:srgbClr val="F8F7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240760" y="472774"/>
            <a:ext cx="5090031" cy="1090766"/>
            <a:chOff x="0" y="0"/>
            <a:chExt cx="2363799" cy="506549"/>
          </a:xfrm>
        </p:grpSpPr>
        <p:sp>
          <p:nvSpPr>
            <p:cNvPr name="Freeform 7" id="7"/>
            <p:cNvSpPr/>
            <p:nvPr/>
          </p:nvSpPr>
          <p:spPr>
            <a:xfrm>
              <a:off x="92710" y="106680"/>
              <a:ext cx="2259659" cy="387169"/>
            </a:xfrm>
            <a:custGeom>
              <a:avLst/>
              <a:gdLst/>
              <a:ahLst/>
              <a:cxnLst/>
              <a:rect r="r" b="b" t="t" l="l"/>
              <a:pathLst>
                <a:path h="387169" w="2259659">
                  <a:moveTo>
                    <a:pt x="2232989" y="197939"/>
                  </a:moveTo>
                  <a:cubicBezTo>
                    <a:pt x="2232989" y="285569"/>
                    <a:pt x="2156789" y="356689"/>
                    <a:pt x="2075509" y="356689"/>
                  </a:cubicBezTo>
                  <a:lnTo>
                    <a:pt x="66040" y="356689"/>
                  </a:lnTo>
                  <a:cubicBezTo>
                    <a:pt x="43180" y="356689"/>
                    <a:pt x="20320" y="351609"/>
                    <a:pt x="0" y="342719"/>
                  </a:cubicBezTo>
                  <a:cubicBezTo>
                    <a:pt x="26670" y="370659"/>
                    <a:pt x="63500" y="387169"/>
                    <a:pt x="108529" y="387169"/>
                  </a:cubicBezTo>
                  <a:lnTo>
                    <a:pt x="2113609" y="387169"/>
                  </a:lnTo>
                  <a:cubicBezTo>
                    <a:pt x="2193619" y="387169"/>
                    <a:pt x="2259659" y="321129"/>
                    <a:pt x="2259659" y="241119"/>
                  </a:cubicBezTo>
                  <a:lnTo>
                    <a:pt x="2259659" y="95250"/>
                  </a:lnTo>
                  <a:cubicBezTo>
                    <a:pt x="2259659" y="58420"/>
                    <a:pt x="2245689" y="25400"/>
                    <a:pt x="2224099" y="0"/>
                  </a:cubicBezTo>
                  <a:cubicBezTo>
                    <a:pt x="2230449" y="16510"/>
                    <a:pt x="2232989" y="34290"/>
                    <a:pt x="2232989" y="52070"/>
                  </a:cubicBezTo>
                  <a:lnTo>
                    <a:pt x="2232989" y="197939"/>
                  </a:lnTo>
                  <a:lnTo>
                    <a:pt x="2232989" y="197939"/>
                  </a:lnTo>
                  <a:close/>
                </a:path>
              </a:pathLst>
            </a:custGeom>
            <a:solidFill>
              <a:srgbClr val="D049D0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12700" y="12700"/>
              <a:ext cx="2299029" cy="437969"/>
            </a:xfrm>
            <a:custGeom>
              <a:avLst/>
              <a:gdLst/>
              <a:ahLst/>
              <a:cxnLst/>
              <a:rect r="r" b="b" t="t" l="l"/>
              <a:pathLst>
                <a:path h="437969" w="2299029">
                  <a:moveTo>
                    <a:pt x="146050" y="437969"/>
                  </a:moveTo>
                  <a:lnTo>
                    <a:pt x="2152979" y="437969"/>
                  </a:lnTo>
                  <a:cubicBezTo>
                    <a:pt x="2232989" y="437969"/>
                    <a:pt x="2299029" y="371929"/>
                    <a:pt x="2299029" y="291919"/>
                  </a:cubicBezTo>
                  <a:lnTo>
                    <a:pt x="2299029" y="146050"/>
                  </a:lnTo>
                  <a:cubicBezTo>
                    <a:pt x="2299029" y="66040"/>
                    <a:pt x="2232989" y="0"/>
                    <a:pt x="215297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91919"/>
                  </a:lnTo>
                  <a:cubicBezTo>
                    <a:pt x="0" y="373199"/>
                    <a:pt x="66040" y="437969"/>
                    <a:pt x="146050" y="437969"/>
                  </a:cubicBezTo>
                  <a:close/>
                </a:path>
              </a:pathLst>
            </a:custGeom>
            <a:solidFill>
              <a:srgbClr val="F8F7F8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2363799" cy="506549"/>
            </a:xfrm>
            <a:custGeom>
              <a:avLst/>
              <a:gdLst/>
              <a:ahLst/>
              <a:cxnLst/>
              <a:rect r="r" b="b" t="t" l="l"/>
              <a:pathLst>
                <a:path h="506549" w="2363799">
                  <a:moveTo>
                    <a:pt x="2300299" y="74930"/>
                  </a:moveTo>
                  <a:cubicBezTo>
                    <a:pt x="2272359" y="30480"/>
                    <a:pt x="2222829" y="0"/>
                    <a:pt x="216567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04619"/>
                  </a:lnTo>
                  <a:cubicBezTo>
                    <a:pt x="0" y="356689"/>
                    <a:pt x="25400" y="402409"/>
                    <a:pt x="63500" y="431619"/>
                  </a:cubicBezTo>
                  <a:cubicBezTo>
                    <a:pt x="91440" y="476069"/>
                    <a:pt x="140970" y="506549"/>
                    <a:pt x="203194" y="506549"/>
                  </a:cubicBezTo>
                  <a:lnTo>
                    <a:pt x="2205049" y="506549"/>
                  </a:lnTo>
                  <a:cubicBezTo>
                    <a:pt x="2292679" y="506549"/>
                    <a:pt x="2363799" y="435429"/>
                    <a:pt x="2363799" y="347799"/>
                  </a:cubicBezTo>
                  <a:lnTo>
                    <a:pt x="2363799" y="201930"/>
                  </a:lnTo>
                  <a:cubicBezTo>
                    <a:pt x="2363799" y="149860"/>
                    <a:pt x="2338399" y="104140"/>
                    <a:pt x="2300299" y="74930"/>
                  </a:cubicBezTo>
                  <a:close/>
                  <a:moveTo>
                    <a:pt x="12700" y="304619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65679" y="12700"/>
                  </a:lnTo>
                  <a:cubicBezTo>
                    <a:pt x="2245689" y="12700"/>
                    <a:pt x="2311729" y="78740"/>
                    <a:pt x="2311729" y="158750"/>
                  </a:cubicBezTo>
                  <a:lnTo>
                    <a:pt x="2311729" y="304619"/>
                  </a:lnTo>
                  <a:cubicBezTo>
                    <a:pt x="2311729" y="384629"/>
                    <a:pt x="2245689" y="450669"/>
                    <a:pt x="2165679" y="450669"/>
                  </a:cubicBezTo>
                  <a:lnTo>
                    <a:pt x="158750" y="450669"/>
                  </a:lnTo>
                  <a:cubicBezTo>
                    <a:pt x="78740" y="450669"/>
                    <a:pt x="12700" y="385899"/>
                    <a:pt x="12700" y="304619"/>
                  </a:cubicBezTo>
                  <a:close/>
                  <a:moveTo>
                    <a:pt x="2352369" y="347799"/>
                  </a:moveTo>
                  <a:cubicBezTo>
                    <a:pt x="2352369" y="427809"/>
                    <a:pt x="2285059" y="493849"/>
                    <a:pt x="2205049" y="493849"/>
                  </a:cubicBezTo>
                  <a:lnTo>
                    <a:pt x="203194" y="493849"/>
                  </a:lnTo>
                  <a:cubicBezTo>
                    <a:pt x="157480" y="493849"/>
                    <a:pt x="120650" y="477339"/>
                    <a:pt x="93980" y="449399"/>
                  </a:cubicBezTo>
                  <a:cubicBezTo>
                    <a:pt x="114300" y="458289"/>
                    <a:pt x="135890" y="463369"/>
                    <a:pt x="160020" y="463369"/>
                  </a:cubicBezTo>
                  <a:lnTo>
                    <a:pt x="2166949" y="463369"/>
                  </a:lnTo>
                  <a:cubicBezTo>
                    <a:pt x="2254579" y="463369"/>
                    <a:pt x="2325699" y="392249"/>
                    <a:pt x="2325699" y="304619"/>
                  </a:cubicBezTo>
                  <a:lnTo>
                    <a:pt x="2325699" y="158750"/>
                  </a:lnTo>
                  <a:cubicBezTo>
                    <a:pt x="2325699" y="140970"/>
                    <a:pt x="2321889" y="123190"/>
                    <a:pt x="2316809" y="106680"/>
                  </a:cubicBezTo>
                  <a:cubicBezTo>
                    <a:pt x="2338399" y="132080"/>
                    <a:pt x="2352369" y="165100"/>
                    <a:pt x="2352369" y="201930"/>
                  </a:cubicBezTo>
                  <a:lnTo>
                    <a:pt x="2352369" y="347799"/>
                  </a:lnTo>
                  <a:cubicBezTo>
                    <a:pt x="2352369" y="347799"/>
                    <a:pt x="2352369" y="347799"/>
                    <a:pt x="2352369" y="347799"/>
                  </a:cubicBezTo>
                  <a:close/>
                </a:path>
              </a:pathLst>
            </a:custGeom>
            <a:solidFill>
              <a:srgbClr val="656C7C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264334" y="586491"/>
            <a:ext cx="4745266" cy="1154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1"/>
              </a:lnSpc>
            </a:pPr>
            <a:r>
              <a:rPr lang="en-US" sz="2704" spc="83">
                <a:solidFill>
                  <a:srgbClr val="000000"/>
                </a:solidFill>
                <a:latin typeface="Chau Philomene"/>
              </a:rPr>
              <a:t>INTRODUCION A</a:t>
            </a:r>
          </a:p>
          <a:p>
            <a:pPr algn="ctr">
              <a:lnSpc>
                <a:spcPts val="3001"/>
              </a:lnSpc>
            </a:pPr>
            <a:r>
              <a:rPr lang="en-US" sz="2704" spc="83">
                <a:solidFill>
                  <a:srgbClr val="000000"/>
                </a:solidFill>
                <a:latin typeface="Chau Philomene"/>
              </a:rPr>
              <a:t> LA WEB</a:t>
            </a:r>
          </a:p>
          <a:p>
            <a:pPr algn="ctr">
              <a:lnSpc>
                <a:spcPts val="3001"/>
              </a:lnSpc>
            </a:pPr>
          </a:p>
        </p:txBody>
      </p:sp>
      <p:sp>
        <p:nvSpPr>
          <p:cNvPr name="AutoShape 11" id="11"/>
          <p:cNvSpPr/>
          <p:nvPr/>
        </p:nvSpPr>
        <p:spPr>
          <a:xfrm rot="-5400000">
            <a:off x="1166496" y="2574821"/>
            <a:ext cx="491749" cy="0"/>
          </a:xfrm>
          <a:prstGeom prst="line">
            <a:avLst/>
          </a:prstGeom>
          <a:ln cap="flat" w="19050">
            <a:solidFill>
              <a:srgbClr val="F8F7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302346" y="1985806"/>
            <a:ext cx="2778916" cy="726735"/>
            <a:chOff x="0" y="0"/>
            <a:chExt cx="1379380" cy="360732"/>
          </a:xfrm>
        </p:grpSpPr>
        <p:sp>
          <p:nvSpPr>
            <p:cNvPr name="Freeform 13" id="13"/>
            <p:cNvSpPr/>
            <p:nvPr/>
          </p:nvSpPr>
          <p:spPr>
            <a:xfrm>
              <a:off x="48260" y="48260"/>
              <a:ext cx="1331120" cy="312472"/>
            </a:xfrm>
            <a:custGeom>
              <a:avLst/>
              <a:gdLst/>
              <a:ahLst/>
              <a:cxnLst/>
              <a:rect r="r" b="b" t="t" l="l"/>
              <a:pathLst>
                <a:path h="312472" w="1331120">
                  <a:moveTo>
                    <a:pt x="0" y="0"/>
                  </a:moveTo>
                  <a:lnTo>
                    <a:pt x="1331120" y="0"/>
                  </a:lnTo>
                  <a:lnTo>
                    <a:pt x="1331120" y="312472"/>
                  </a:lnTo>
                  <a:lnTo>
                    <a:pt x="0" y="312472"/>
                  </a:lnTo>
                  <a:close/>
                </a:path>
              </a:pathLst>
            </a:custGeom>
            <a:solidFill>
              <a:srgbClr val="D049D0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6350" y="6350"/>
              <a:ext cx="1331120" cy="312472"/>
            </a:xfrm>
            <a:custGeom>
              <a:avLst/>
              <a:gdLst/>
              <a:ahLst/>
              <a:cxnLst/>
              <a:rect r="r" b="b" t="t" l="l"/>
              <a:pathLst>
                <a:path h="312472" w="1331120">
                  <a:moveTo>
                    <a:pt x="0" y="0"/>
                  </a:moveTo>
                  <a:lnTo>
                    <a:pt x="1331120" y="0"/>
                  </a:lnTo>
                  <a:lnTo>
                    <a:pt x="1331120" y="312472"/>
                  </a:lnTo>
                  <a:lnTo>
                    <a:pt x="0" y="312472"/>
                  </a:lnTo>
                  <a:close/>
                </a:path>
              </a:pathLst>
            </a:custGeom>
            <a:solidFill>
              <a:srgbClr val="F8F7F8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0"/>
              <a:ext cx="1343820" cy="325172"/>
            </a:xfrm>
            <a:custGeom>
              <a:avLst/>
              <a:gdLst/>
              <a:ahLst/>
              <a:cxnLst/>
              <a:rect r="r" b="b" t="t" l="l"/>
              <a:pathLst>
                <a:path h="325172" w="1343820">
                  <a:moveTo>
                    <a:pt x="1343820" y="325172"/>
                  </a:moveTo>
                  <a:lnTo>
                    <a:pt x="0" y="325172"/>
                  </a:lnTo>
                  <a:lnTo>
                    <a:pt x="0" y="0"/>
                  </a:lnTo>
                  <a:lnTo>
                    <a:pt x="1343820" y="0"/>
                  </a:lnTo>
                  <a:lnTo>
                    <a:pt x="1343820" y="325172"/>
                  </a:lnTo>
                  <a:close/>
                  <a:moveTo>
                    <a:pt x="12700" y="312472"/>
                  </a:moveTo>
                  <a:lnTo>
                    <a:pt x="1331120" y="312472"/>
                  </a:lnTo>
                  <a:lnTo>
                    <a:pt x="1331120" y="12700"/>
                  </a:lnTo>
                  <a:lnTo>
                    <a:pt x="12700" y="12700"/>
                  </a:lnTo>
                  <a:lnTo>
                    <a:pt x="12700" y="312472"/>
                  </a:lnTo>
                  <a:close/>
                </a:path>
              </a:pathLst>
            </a:custGeom>
            <a:solidFill>
              <a:srgbClr val="656C7C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67971" y="2036728"/>
            <a:ext cx="1860081" cy="606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2"/>
              </a:lnSpc>
            </a:pPr>
            <a:r>
              <a:rPr lang="en-US" sz="2035" spc="63">
                <a:solidFill>
                  <a:srgbClr val="000000"/>
                </a:solidFill>
                <a:latin typeface="Chau Philomene"/>
              </a:rPr>
              <a:t>QUE ES EL DISEÑO</a:t>
            </a:r>
          </a:p>
        </p:txBody>
      </p:sp>
      <p:sp>
        <p:nvSpPr>
          <p:cNvPr name="AutoShape 17" id="17"/>
          <p:cNvSpPr/>
          <p:nvPr/>
        </p:nvSpPr>
        <p:spPr>
          <a:xfrm rot="-5400000">
            <a:off x="3236092" y="3458135"/>
            <a:ext cx="491749" cy="0"/>
          </a:xfrm>
          <a:prstGeom prst="line">
            <a:avLst/>
          </a:prstGeom>
          <a:ln cap="flat" w="19050">
            <a:solidFill>
              <a:srgbClr val="F8F7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2659821" y="2830221"/>
            <a:ext cx="2022156" cy="583617"/>
            <a:chOff x="0" y="0"/>
            <a:chExt cx="1322890" cy="381801"/>
          </a:xfrm>
        </p:grpSpPr>
        <p:sp>
          <p:nvSpPr>
            <p:cNvPr name="Freeform 19" id="19"/>
            <p:cNvSpPr/>
            <p:nvPr/>
          </p:nvSpPr>
          <p:spPr>
            <a:xfrm>
              <a:off x="48260" y="48260"/>
              <a:ext cx="1274630" cy="333541"/>
            </a:xfrm>
            <a:custGeom>
              <a:avLst/>
              <a:gdLst/>
              <a:ahLst/>
              <a:cxnLst/>
              <a:rect r="r" b="b" t="t" l="l"/>
              <a:pathLst>
                <a:path h="333541" w="1274630">
                  <a:moveTo>
                    <a:pt x="0" y="0"/>
                  </a:moveTo>
                  <a:lnTo>
                    <a:pt x="1274630" y="0"/>
                  </a:lnTo>
                  <a:lnTo>
                    <a:pt x="1274630" y="333541"/>
                  </a:lnTo>
                  <a:lnTo>
                    <a:pt x="0" y="333541"/>
                  </a:lnTo>
                  <a:close/>
                </a:path>
              </a:pathLst>
            </a:custGeom>
            <a:solidFill>
              <a:srgbClr val="D049D0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6350" y="6350"/>
              <a:ext cx="1274630" cy="333541"/>
            </a:xfrm>
            <a:custGeom>
              <a:avLst/>
              <a:gdLst/>
              <a:ahLst/>
              <a:cxnLst/>
              <a:rect r="r" b="b" t="t" l="l"/>
              <a:pathLst>
                <a:path h="333541" w="1274630">
                  <a:moveTo>
                    <a:pt x="0" y="0"/>
                  </a:moveTo>
                  <a:lnTo>
                    <a:pt x="1274630" y="0"/>
                  </a:lnTo>
                  <a:lnTo>
                    <a:pt x="1274630" y="333541"/>
                  </a:lnTo>
                  <a:lnTo>
                    <a:pt x="0" y="333541"/>
                  </a:lnTo>
                  <a:close/>
                </a:path>
              </a:pathLst>
            </a:custGeom>
            <a:solidFill>
              <a:srgbClr val="F8F7F8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287330" cy="346241"/>
            </a:xfrm>
            <a:custGeom>
              <a:avLst/>
              <a:gdLst/>
              <a:ahLst/>
              <a:cxnLst/>
              <a:rect r="r" b="b" t="t" l="l"/>
              <a:pathLst>
                <a:path h="346241" w="1287330">
                  <a:moveTo>
                    <a:pt x="1287330" y="346241"/>
                  </a:moveTo>
                  <a:lnTo>
                    <a:pt x="0" y="346241"/>
                  </a:lnTo>
                  <a:lnTo>
                    <a:pt x="0" y="0"/>
                  </a:lnTo>
                  <a:lnTo>
                    <a:pt x="1287330" y="0"/>
                  </a:lnTo>
                  <a:lnTo>
                    <a:pt x="1287330" y="346241"/>
                  </a:lnTo>
                  <a:close/>
                  <a:moveTo>
                    <a:pt x="12700" y="333541"/>
                  </a:moveTo>
                  <a:lnTo>
                    <a:pt x="1274630" y="333541"/>
                  </a:lnTo>
                  <a:lnTo>
                    <a:pt x="1274630" y="12700"/>
                  </a:lnTo>
                  <a:lnTo>
                    <a:pt x="12700" y="12700"/>
                  </a:lnTo>
                  <a:lnTo>
                    <a:pt x="12700" y="333541"/>
                  </a:lnTo>
                  <a:close/>
                </a:path>
              </a:pathLst>
            </a:custGeom>
            <a:solidFill>
              <a:srgbClr val="656C7C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2881768" y="2873886"/>
            <a:ext cx="1386582" cy="44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6"/>
              </a:lnSpc>
            </a:pPr>
            <a:r>
              <a:rPr lang="en-US" sz="1435" spc="66">
                <a:solidFill>
                  <a:srgbClr val="000000"/>
                </a:solidFill>
                <a:latin typeface="Chau Philomene"/>
              </a:rPr>
              <a:t>QUE ES EL DISEÑO WEB</a:t>
            </a:r>
          </a:p>
        </p:txBody>
      </p:sp>
      <p:sp>
        <p:nvSpPr>
          <p:cNvPr name="AutoShape 23" id="23"/>
          <p:cNvSpPr/>
          <p:nvPr/>
        </p:nvSpPr>
        <p:spPr>
          <a:xfrm rot="-5400000">
            <a:off x="920953" y="4416489"/>
            <a:ext cx="491749" cy="0"/>
          </a:xfrm>
          <a:prstGeom prst="line">
            <a:avLst/>
          </a:prstGeom>
          <a:ln cap="flat" w="19050">
            <a:solidFill>
              <a:srgbClr val="F8F7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317349" y="2747624"/>
            <a:ext cx="2094793" cy="1560704"/>
            <a:chOff x="0" y="0"/>
            <a:chExt cx="1853404" cy="1380860"/>
          </a:xfrm>
        </p:grpSpPr>
        <p:sp>
          <p:nvSpPr>
            <p:cNvPr name="Freeform 25" id="25"/>
            <p:cNvSpPr/>
            <p:nvPr/>
          </p:nvSpPr>
          <p:spPr>
            <a:xfrm>
              <a:off x="92710" y="106680"/>
              <a:ext cx="1749264" cy="1261480"/>
            </a:xfrm>
            <a:custGeom>
              <a:avLst/>
              <a:gdLst/>
              <a:ahLst/>
              <a:cxnLst/>
              <a:rect r="r" b="b" t="t" l="l"/>
              <a:pathLst>
                <a:path h="1261480" w="1749264">
                  <a:moveTo>
                    <a:pt x="1722594" y="1072250"/>
                  </a:moveTo>
                  <a:cubicBezTo>
                    <a:pt x="1722594" y="1159880"/>
                    <a:pt x="1646394" y="1231000"/>
                    <a:pt x="1565114" y="1231000"/>
                  </a:cubicBezTo>
                  <a:lnTo>
                    <a:pt x="66040" y="1231000"/>
                  </a:lnTo>
                  <a:cubicBezTo>
                    <a:pt x="43180" y="1231000"/>
                    <a:pt x="20320" y="1225920"/>
                    <a:pt x="0" y="1217030"/>
                  </a:cubicBezTo>
                  <a:cubicBezTo>
                    <a:pt x="26670" y="1244970"/>
                    <a:pt x="63500" y="1261480"/>
                    <a:pt x="105276" y="1261480"/>
                  </a:cubicBezTo>
                  <a:lnTo>
                    <a:pt x="1603214" y="1261480"/>
                  </a:lnTo>
                  <a:cubicBezTo>
                    <a:pt x="1683224" y="1261480"/>
                    <a:pt x="1749264" y="1195440"/>
                    <a:pt x="1749264" y="1115430"/>
                  </a:cubicBezTo>
                  <a:lnTo>
                    <a:pt x="1749264" y="95250"/>
                  </a:lnTo>
                  <a:cubicBezTo>
                    <a:pt x="1749264" y="58420"/>
                    <a:pt x="1735294" y="25400"/>
                    <a:pt x="1713704" y="0"/>
                  </a:cubicBezTo>
                  <a:cubicBezTo>
                    <a:pt x="1720054" y="16510"/>
                    <a:pt x="1722594" y="34290"/>
                    <a:pt x="1722594" y="52070"/>
                  </a:cubicBezTo>
                  <a:lnTo>
                    <a:pt x="1722594" y="1072250"/>
                  </a:lnTo>
                  <a:lnTo>
                    <a:pt x="1722594" y="1072250"/>
                  </a:lnTo>
                  <a:close/>
                </a:path>
              </a:pathLst>
            </a:custGeom>
            <a:solidFill>
              <a:srgbClr val="D049D0"/>
            </a:solidFill>
          </p:spPr>
        </p:sp>
        <p:sp>
          <p:nvSpPr>
            <p:cNvPr name="Freeform 26" id="26"/>
            <p:cNvSpPr/>
            <p:nvPr/>
          </p:nvSpPr>
          <p:spPr>
            <a:xfrm>
              <a:off x="12700" y="12700"/>
              <a:ext cx="1788634" cy="1312280"/>
            </a:xfrm>
            <a:custGeom>
              <a:avLst/>
              <a:gdLst/>
              <a:ahLst/>
              <a:cxnLst/>
              <a:rect r="r" b="b" t="t" l="l"/>
              <a:pathLst>
                <a:path h="1312280" w="1788634">
                  <a:moveTo>
                    <a:pt x="146050" y="1312280"/>
                  </a:moveTo>
                  <a:lnTo>
                    <a:pt x="1642584" y="1312280"/>
                  </a:lnTo>
                  <a:cubicBezTo>
                    <a:pt x="1722594" y="1312280"/>
                    <a:pt x="1788634" y="1246240"/>
                    <a:pt x="1788634" y="1166230"/>
                  </a:cubicBezTo>
                  <a:lnTo>
                    <a:pt x="1788634" y="146050"/>
                  </a:lnTo>
                  <a:cubicBezTo>
                    <a:pt x="1788634" y="66040"/>
                    <a:pt x="1722594" y="0"/>
                    <a:pt x="16425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166230"/>
                  </a:lnTo>
                  <a:cubicBezTo>
                    <a:pt x="0" y="1247510"/>
                    <a:pt x="66040" y="1312280"/>
                    <a:pt x="146050" y="1312280"/>
                  </a:cubicBezTo>
                  <a:close/>
                </a:path>
              </a:pathLst>
            </a:custGeom>
            <a:solidFill>
              <a:srgbClr val="F8F7F8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0" y="0"/>
              <a:ext cx="1853404" cy="1380860"/>
            </a:xfrm>
            <a:custGeom>
              <a:avLst/>
              <a:gdLst/>
              <a:ahLst/>
              <a:cxnLst/>
              <a:rect r="r" b="b" t="t" l="l"/>
              <a:pathLst>
                <a:path h="1380860" w="1853404">
                  <a:moveTo>
                    <a:pt x="1789904" y="74930"/>
                  </a:moveTo>
                  <a:cubicBezTo>
                    <a:pt x="1761964" y="30480"/>
                    <a:pt x="1712434" y="0"/>
                    <a:pt x="16552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178930"/>
                  </a:lnTo>
                  <a:cubicBezTo>
                    <a:pt x="0" y="1231000"/>
                    <a:pt x="25400" y="1276720"/>
                    <a:pt x="63500" y="1305930"/>
                  </a:cubicBezTo>
                  <a:cubicBezTo>
                    <a:pt x="91440" y="1350380"/>
                    <a:pt x="140970" y="1380860"/>
                    <a:pt x="199434" y="1380860"/>
                  </a:cubicBezTo>
                  <a:lnTo>
                    <a:pt x="1694654" y="1380860"/>
                  </a:lnTo>
                  <a:cubicBezTo>
                    <a:pt x="1782284" y="1380860"/>
                    <a:pt x="1853404" y="1309740"/>
                    <a:pt x="1853404" y="1222110"/>
                  </a:cubicBezTo>
                  <a:lnTo>
                    <a:pt x="1853404" y="201930"/>
                  </a:lnTo>
                  <a:cubicBezTo>
                    <a:pt x="1853404" y="149860"/>
                    <a:pt x="1828004" y="104140"/>
                    <a:pt x="1789904" y="74930"/>
                  </a:cubicBezTo>
                  <a:close/>
                  <a:moveTo>
                    <a:pt x="12700" y="1178930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655284" y="12700"/>
                  </a:lnTo>
                  <a:cubicBezTo>
                    <a:pt x="1735294" y="12700"/>
                    <a:pt x="1801334" y="78740"/>
                    <a:pt x="1801334" y="158750"/>
                  </a:cubicBezTo>
                  <a:lnTo>
                    <a:pt x="1801334" y="1178930"/>
                  </a:lnTo>
                  <a:cubicBezTo>
                    <a:pt x="1801334" y="1258940"/>
                    <a:pt x="1735294" y="1324980"/>
                    <a:pt x="1655284" y="1324980"/>
                  </a:cubicBezTo>
                  <a:lnTo>
                    <a:pt x="158750" y="1324980"/>
                  </a:lnTo>
                  <a:cubicBezTo>
                    <a:pt x="78740" y="1324980"/>
                    <a:pt x="12700" y="1260210"/>
                    <a:pt x="12700" y="1178930"/>
                  </a:cubicBezTo>
                  <a:close/>
                  <a:moveTo>
                    <a:pt x="1841974" y="1222110"/>
                  </a:moveTo>
                  <a:cubicBezTo>
                    <a:pt x="1841974" y="1302120"/>
                    <a:pt x="1774664" y="1368160"/>
                    <a:pt x="1694654" y="1368160"/>
                  </a:cubicBezTo>
                  <a:lnTo>
                    <a:pt x="199434" y="1368160"/>
                  </a:lnTo>
                  <a:cubicBezTo>
                    <a:pt x="157480" y="1368160"/>
                    <a:pt x="120650" y="1351650"/>
                    <a:pt x="93980" y="1323710"/>
                  </a:cubicBezTo>
                  <a:cubicBezTo>
                    <a:pt x="114300" y="1332600"/>
                    <a:pt x="135890" y="1337680"/>
                    <a:pt x="160020" y="1337680"/>
                  </a:cubicBezTo>
                  <a:lnTo>
                    <a:pt x="1656554" y="1337680"/>
                  </a:lnTo>
                  <a:cubicBezTo>
                    <a:pt x="1744184" y="1337680"/>
                    <a:pt x="1815304" y="1266560"/>
                    <a:pt x="1815304" y="1178930"/>
                  </a:cubicBezTo>
                  <a:lnTo>
                    <a:pt x="1815304" y="158750"/>
                  </a:lnTo>
                  <a:cubicBezTo>
                    <a:pt x="1815304" y="140970"/>
                    <a:pt x="1811494" y="123190"/>
                    <a:pt x="1806414" y="106680"/>
                  </a:cubicBezTo>
                  <a:cubicBezTo>
                    <a:pt x="1828004" y="132080"/>
                    <a:pt x="1841974" y="165100"/>
                    <a:pt x="1841974" y="201930"/>
                  </a:cubicBezTo>
                  <a:lnTo>
                    <a:pt x="1841974" y="1222110"/>
                  </a:lnTo>
                  <a:cubicBezTo>
                    <a:pt x="1841974" y="1222110"/>
                    <a:pt x="1841974" y="1222110"/>
                    <a:pt x="1841974" y="1222110"/>
                  </a:cubicBezTo>
                  <a:close/>
                </a:path>
              </a:pathLst>
            </a:custGeom>
            <a:solidFill>
              <a:srgbClr val="656C7C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405467" y="2897748"/>
            <a:ext cx="1858867" cy="131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8"/>
              </a:lnSpc>
            </a:pPr>
            <a:r>
              <a:rPr lang="en-US" sz="1114" spc="51">
                <a:solidFill>
                  <a:srgbClr val="000000"/>
                </a:solidFill>
                <a:latin typeface="Aileron Regular"/>
              </a:rPr>
              <a:t>El diseño es el proceso previo de configuración mental, «prefiguración», en la búsqueda de una solución en cualquier campo. Se aplica habitualmente en el contexto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2676380" y="3613039"/>
            <a:ext cx="2094793" cy="1560704"/>
            <a:chOff x="0" y="0"/>
            <a:chExt cx="1853404" cy="1380860"/>
          </a:xfrm>
        </p:grpSpPr>
        <p:sp>
          <p:nvSpPr>
            <p:cNvPr name="Freeform 30" id="30"/>
            <p:cNvSpPr/>
            <p:nvPr/>
          </p:nvSpPr>
          <p:spPr>
            <a:xfrm>
              <a:off x="92710" y="106680"/>
              <a:ext cx="1749264" cy="1261480"/>
            </a:xfrm>
            <a:custGeom>
              <a:avLst/>
              <a:gdLst/>
              <a:ahLst/>
              <a:cxnLst/>
              <a:rect r="r" b="b" t="t" l="l"/>
              <a:pathLst>
                <a:path h="1261480" w="1749264">
                  <a:moveTo>
                    <a:pt x="1722594" y="1072250"/>
                  </a:moveTo>
                  <a:cubicBezTo>
                    <a:pt x="1722594" y="1159880"/>
                    <a:pt x="1646394" y="1231000"/>
                    <a:pt x="1565114" y="1231000"/>
                  </a:cubicBezTo>
                  <a:lnTo>
                    <a:pt x="66040" y="1231000"/>
                  </a:lnTo>
                  <a:cubicBezTo>
                    <a:pt x="43180" y="1231000"/>
                    <a:pt x="20320" y="1225920"/>
                    <a:pt x="0" y="1217030"/>
                  </a:cubicBezTo>
                  <a:cubicBezTo>
                    <a:pt x="26670" y="1244970"/>
                    <a:pt x="63500" y="1261480"/>
                    <a:pt x="105276" y="1261480"/>
                  </a:cubicBezTo>
                  <a:lnTo>
                    <a:pt x="1603214" y="1261480"/>
                  </a:lnTo>
                  <a:cubicBezTo>
                    <a:pt x="1683224" y="1261480"/>
                    <a:pt x="1749264" y="1195440"/>
                    <a:pt x="1749264" y="1115430"/>
                  </a:cubicBezTo>
                  <a:lnTo>
                    <a:pt x="1749264" y="95250"/>
                  </a:lnTo>
                  <a:cubicBezTo>
                    <a:pt x="1749264" y="58420"/>
                    <a:pt x="1735294" y="25400"/>
                    <a:pt x="1713704" y="0"/>
                  </a:cubicBezTo>
                  <a:cubicBezTo>
                    <a:pt x="1720054" y="16510"/>
                    <a:pt x="1722594" y="34290"/>
                    <a:pt x="1722594" y="52070"/>
                  </a:cubicBezTo>
                  <a:lnTo>
                    <a:pt x="1722594" y="1072250"/>
                  </a:lnTo>
                  <a:lnTo>
                    <a:pt x="1722594" y="1072250"/>
                  </a:lnTo>
                  <a:close/>
                </a:path>
              </a:pathLst>
            </a:custGeom>
            <a:solidFill>
              <a:srgbClr val="D049D0"/>
            </a:solidFill>
          </p:spPr>
        </p:sp>
        <p:sp>
          <p:nvSpPr>
            <p:cNvPr name="Freeform 31" id="31"/>
            <p:cNvSpPr/>
            <p:nvPr/>
          </p:nvSpPr>
          <p:spPr>
            <a:xfrm>
              <a:off x="12700" y="12700"/>
              <a:ext cx="1788634" cy="1312280"/>
            </a:xfrm>
            <a:custGeom>
              <a:avLst/>
              <a:gdLst/>
              <a:ahLst/>
              <a:cxnLst/>
              <a:rect r="r" b="b" t="t" l="l"/>
              <a:pathLst>
                <a:path h="1312280" w="1788634">
                  <a:moveTo>
                    <a:pt x="146050" y="1312280"/>
                  </a:moveTo>
                  <a:lnTo>
                    <a:pt x="1642584" y="1312280"/>
                  </a:lnTo>
                  <a:cubicBezTo>
                    <a:pt x="1722594" y="1312280"/>
                    <a:pt x="1788634" y="1246240"/>
                    <a:pt x="1788634" y="1166230"/>
                  </a:cubicBezTo>
                  <a:lnTo>
                    <a:pt x="1788634" y="146050"/>
                  </a:lnTo>
                  <a:cubicBezTo>
                    <a:pt x="1788634" y="66040"/>
                    <a:pt x="1722594" y="0"/>
                    <a:pt x="16425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166230"/>
                  </a:lnTo>
                  <a:cubicBezTo>
                    <a:pt x="0" y="1247510"/>
                    <a:pt x="66040" y="1312280"/>
                    <a:pt x="146050" y="1312280"/>
                  </a:cubicBezTo>
                  <a:close/>
                </a:path>
              </a:pathLst>
            </a:custGeom>
            <a:solidFill>
              <a:srgbClr val="F8F7F8"/>
            </a:solidFill>
          </p:spPr>
        </p:sp>
        <p:sp>
          <p:nvSpPr>
            <p:cNvPr name="Freeform 32" id="32"/>
            <p:cNvSpPr/>
            <p:nvPr/>
          </p:nvSpPr>
          <p:spPr>
            <a:xfrm>
              <a:off x="0" y="0"/>
              <a:ext cx="1853404" cy="1380860"/>
            </a:xfrm>
            <a:custGeom>
              <a:avLst/>
              <a:gdLst/>
              <a:ahLst/>
              <a:cxnLst/>
              <a:rect r="r" b="b" t="t" l="l"/>
              <a:pathLst>
                <a:path h="1380860" w="1853404">
                  <a:moveTo>
                    <a:pt x="1789904" y="74930"/>
                  </a:moveTo>
                  <a:cubicBezTo>
                    <a:pt x="1761964" y="30480"/>
                    <a:pt x="1712434" y="0"/>
                    <a:pt x="16552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178930"/>
                  </a:lnTo>
                  <a:cubicBezTo>
                    <a:pt x="0" y="1231000"/>
                    <a:pt x="25400" y="1276720"/>
                    <a:pt x="63500" y="1305930"/>
                  </a:cubicBezTo>
                  <a:cubicBezTo>
                    <a:pt x="91440" y="1350380"/>
                    <a:pt x="140970" y="1380860"/>
                    <a:pt x="199434" y="1380860"/>
                  </a:cubicBezTo>
                  <a:lnTo>
                    <a:pt x="1694654" y="1380860"/>
                  </a:lnTo>
                  <a:cubicBezTo>
                    <a:pt x="1782284" y="1380860"/>
                    <a:pt x="1853404" y="1309740"/>
                    <a:pt x="1853404" y="1222110"/>
                  </a:cubicBezTo>
                  <a:lnTo>
                    <a:pt x="1853404" y="201930"/>
                  </a:lnTo>
                  <a:cubicBezTo>
                    <a:pt x="1853404" y="149860"/>
                    <a:pt x="1828004" y="104140"/>
                    <a:pt x="1789904" y="74930"/>
                  </a:cubicBezTo>
                  <a:close/>
                  <a:moveTo>
                    <a:pt x="12700" y="1178930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655284" y="12700"/>
                  </a:lnTo>
                  <a:cubicBezTo>
                    <a:pt x="1735294" y="12700"/>
                    <a:pt x="1801334" y="78740"/>
                    <a:pt x="1801334" y="158750"/>
                  </a:cubicBezTo>
                  <a:lnTo>
                    <a:pt x="1801334" y="1178930"/>
                  </a:lnTo>
                  <a:cubicBezTo>
                    <a:pt x="1801334" y="1258940"/>
                    <a:pt x="1735294" y="1324980"/>
                    <a:pt x="1655284" y="1324980"/>
                  </a:cubicBezTo>
                  <a:lnTo>
                    <a:pt x="158750" y="1324980"/>
                  </a:lnTo>
                  <a:cubicBezTo>
                    <a:pt x="78740" y="1324980"/>
                    <a:pt x="12700" y="1260210"/>
                    <a:pt x="12700" y="1178930"/>
                  </a:cubicBezTo>
                  <a:close/>
                  <a:moveTo>
                    <a:pt x="1841974" y="1222110"/>
                  </a:moveTo>
                  <a:cubicBezTo>
                    <a:pt x="1841974" y="1302120"/>
                    <a:pt x="1774664" y="1368160"/>
                    <a:pt x="1694654" y="1368160"/>
                  </a:cubicBezTo>
                  <a:lnTo>
                    <a:pt x="199434" y="1368160"/>
                  </a:lnTo>
                  <a:cubicBezTo>
                    <a:pt x="157480" y="1368160"/>
                    <a:pt x="120650" y="1351650"/>
                    <a:pt x="93980" y="1323710"/>
                  </a:cubicBezTo>
                  <a:cubicBezTo>
                    <a:pt x="114300" y="1332600"/>
                    <a:pt x="135890" y="1337680"/>
                    <a:pt x="160020" y="1337680"/>
                  </a:cubicBezTo>
                  <a:lnTo>
                    <a:pt x="1656554" y="1337680"/>
                  </a:lnTo>
                  <a:cubicBezTo>
                    <a:pt x="1744184" y="1337680"/>
                    <a:pt x="1815304" y="1266560"/>
                    <a:pt x="1815304" y="1178930"/>
                  </a:cubicBezTo>
                  <a:lnTo>
                    <a:pt x="1815304" y="158750"/>
                  </a:lnTo>
                  <a:cubicBezTo>
                    <a:pt x="1815304" y="140970"/>
                    <a:pt x="1811494" y="123190"/>
                    <a:pt x="1806414" y="106680"/>
                  </a:cubicBezTo>
                  <a:cubicBezTo>
                    <a:pt x="1828004" y="132080"/>
                    <a:pt x="1841974" y="165100"/>
                    <a:pt x="1841974" y="201930"/>
                  </a:cubicBezTo>
                  <a:lnTo>
                    <a:pt x="1841974" y="1222110"/>
                  </a:lnTo>
                  <a:cubicBezTo>
                    <a:pt x="1841974" y="1222110"/>
                    <a:pt x="1841974" y="1222110"/>
                    <a:pt x="1841974" y="1222110"/>
                  </a:cubicBezTo>
                  <a:close/>
                </a:path>
              </a:pathLst>
            </a:custGeom>
            <a:solidFill>
              <a:srgbClr val="656C7C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2777797" y="3758577"/>
            <a:ext cx="1786203" cy="135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8"/>
              </a:lnSpc>
            </a:pPr>
            <a:r>
              <a:rPr lang="en-US" sz="1320" spc="60">
                <a:solidFill>
                  <a:srgbClr val="000000"/>
                </a:solidFill>
                <a:latin typeface="Aileron Regular"/>
              </a:rPr>
              <a:t>El diseño web es un área enfocada en el desarrollo de interfaces digitales, como el diseño de sitios y aplicaciones para web.</a:t>
            </a:r>
            <a:r>
              <a:rPr lang="en-US" sz="1320" spc="60">
                <a:solidFill>
                  <a:srgbClr val="000000"/>
                </a:solidFill>
                <a:latin typeface="Aileron Regular"/>
              </a:rPr>
              <a:t> 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68415" y="5336313"/>
            <a:ext cx="2481257" cy="1609638"/>
            <a:chOff x="0" y="0"/>
            <a:chExt cx="3308343" cy="2146184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3308343" cy="2146184"/>
              <a:chOff x="0" y="0"/>
              <a:chExt cx="3385820" cy="2196445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92710" y="106680"/>
                <a:ext cx="3281679" cy="2077065"/>
              </a:xfrm>
              <a:custGeom>
                <a:avLst/>
                <a:gdLst/>
                <a:ahLst/>
                <a:cxnLst/>
                <a:rect r="r" b="b" t="t" l="l"/>
                <a:pathLst>
                  <a:path h="2077065" w="3281679">
                    <a:moveTo>
                      <a:pt x="3255009" y="1887835"/>
                    </a:moveTo>
                    <a:cubicBezTo>
                      <a:pt x="3255009" y="1975465"/>
                      <a:pt x="3178809" y="2046585"/>
                      <a:pt x="3097529" y="2046585"/>
                    </a:cubicBezTo>
                    <a:lnTo>
                      <a:pt x="66040" y="2046585"/>
                    </a:lnTo>
                    <a:cubicBezTo>
                      <a:pt x="43180" y="2046585"/>
                      <a:pt x="20320" y="2041505"/>
                      <a:pt x="0" y="2032615"/>
                    </a:cubicBezTo>
                    <a:cubicBezTo>
                      <a:pt x="26670" y="2060555"/>
                      <a:pt x="63500" y="2077065"/>
                      <a:pt x="115043" y="2077065"/>
                    </a:cubicBezTo>
                    <a:lnTo>
                      <a:pt x="3135629" y="2077065"/>
                    </a:lnTo>
                    <a:cubicBezTo>
                      <a:pt x="3215640" y="2077065"/>
                      <a:pt x="3281679" y="2011025"/>
                      <a:pt x="3281679" y="1931015"/>
                    </a:cubicBezTo>
                    <a:lnTo>
                      <a:pt x="3281679" y="95250"/>
                    </a:lnTo>
                    <a:cubicBezTo>
                      <a:pt x="3281679" y="58420"/>
                      <a:pt x="3267709" y="25400"/>
                      <a:pt x="3246120" y="0"/>
                    </a:cubicBezTo>
                    <a:cubicBezTo>
                      <a:pt x="3252470" y="16510"/>
                      <a:pt x="3255009" y="34290"/>
                      <a:pt x="3255009" y="52070"/>
                    </a:cubicBezTo>
                    <a:lnTo>
                      <a:pt x="3255009" y="1887835"/>
                    </a:lnTo>
                    <a:lnTo>
                      <a:pt x="3255009" y="1887835"/>
                    </a:lnTo>
                    <a:close/>
                  </a:path>
                </a:pathLst>
              </a:custGeom>
              <a:solidFill>
                <a:srgbClr val="D049D0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12700" y="12700"/>
                <a:ext cx="3321050" cy="2127865"/>
              </a:xfrm>
              <a:custGeom>
                <a:avLst/>
                <a:gdLst/>
                <a:ahLst/>
                <a:cxnLst/>
                <a:rect r="r" b="b" t="t" l="l"/>
                <a:pathLst>
                  <a:path h="2127865" w="3321050">
                    <a:moveTo>
                      <a:pt x="146050" y="2127865"/>
                    </a:moveTo>
                    <a:lnTo>
                      <a:pt x="3175000" y="2127865"/>
                    </a:lnTo>
                    <a:cubicBezTo>
                      <a:pt x="3255009" y="2127865"/>
                      <a:pt x="3321050" y="2061825"/>
                      <a:pt x="3321050" y="1981815"/>
                    </a:cubicBezTo>
                    <a:lnTo>
                      <a:pt x="3321050" y="146050"/>
                    </a:lnTo>
                    <a:cubicBezTo>
                      <a:pt x="3321050" y="66040"/>
                      <a:pt x="3255009" y="0"/>
                      <a:pt x="3175000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981815"/>
                    </a:lnTo>
                    <a:cubicBezTo>
                      <a:pt x="0" y="2063095"/>
                      <a:pt x="66040" y="2127865"/>
                      <a:pt x="146050" y="2127865"/>
                    </a:cubicBezTo>
                    <a:close/>
                  </a:path>
                </a:pathLst>
              </a:custGeom>
              <a:solidFill>
                <a:srgbClr val="F8F7F8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0" y="0"/>
                <a:ext cx="3385820" cy="2196445"/>
              </a:xfrm>
              <a:custGeom>
                <a:avLst/>
                <a:gdLst/>
                <a:ahLst/>
                <a:cxnLst/>
                <a:rect r="r" b="b" t="t" l="l"/>
                <a:pathLst>
                  <a:path h="2196445" w="3385820">
                    <a:moveTo>
                      <a:pt x="3322320" y="74930"/>
                    </a:moveTo>
                    <a:cubicBezTo>
                      <a:pt x="3294380" y="30480"/>
                      <a:pt x="3244850" y="0"/>
                      <a:pt x="3187700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994515"/>
                    </a:lnTo>
                    <a:cubicBezTo>
                      <a:pt x="0" y="2046585"/>
                      <a:pt x="25400" y="2092305"/>
                      <a:pt x="63500" y="2121515"/>
                    </a:cubicBezTo>
                    <a:cubicBezTo>
                      <a:pt x="91440" y="2165965"/>
                      <a:pt x="140970" y="2196445"/>
                      <a:pt x="210725" y="2196445"/>
                    </a:cubicBezTo>
                    <a:lnTo>
                      <a:pt x="3227069" y="2196445"/>
                    </a:lnTo>
                    <a:cubicBezTo>
                      <a:pt x="3314700" y="2196445"/>
                      <a:pt x="3385820" y="2125325"/>
                      <a:pt x="3385820" y="2037695"/>
                    </a:cubicBezTo>
                    <a:lnTo>
                      <a:pt x="3385820" y="201930"/>
                    </a:lnTo>
                    <a:cubicBezTo>
                      <a:pt x="3385819" y="149860"/>
                      <a:pt x="3360419" y="104140"/>
                      <a:pt x="3322320" y="74930"/>
                    </a:cubicBezTo>
                    <a:close/>
                    <a:moveTo>
                      <a:pt x="12700" y="1994515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187700" y="12700"/>
                    </a:lnTo>
                    <a:cubicBezTo>
                      <a:pt x="3267709" y="12700"/>
                      <a:pt x="3333750" y="78740"/>
                      <a:pt x="3333750" y="158750"/>
                    </a:cubicBezTo>
                    <a:lnTo>
                      <a:pt x="3333750" y="1994515"/>
                    </a:lnTo>
                    <a:cubicBezTo>
                      <a:pt x="3333750" y="2074525"/>
                      <a:pt x="3267709" y="2140565"/>
                      <a:pt x="3187700" y="2140565"/>
                    </a:cubicBezTo>
                    <a:lnTo>
                      <a:pt x="158750" y="2140565"/>
                    </a:lnTo>
                    <a:cubicBezTo>
                      <a:pt x="78740" y="2140565"/>
                      <a:pt x="12700" y="2075795"/>
                      <a:pt x="12700" y="1994515"/>
                    </a:cubicBezTo>
                    <a:close/>
                    <a:moveTo>
                      <a:pt x="3374389" y="2037695"/>
                    </a:moveTo>
                    <a:cubicBezTo>
                      <a:pt x="3374389" y="2117705"/>
                      <a:pt x="3307080" y="2183745"/>
                      <a:pt x="3227069" y="2183745"/>
                    </a:cubicBezTo>
                    <a:lnTo>
                      <a:pt x="210725" y="2183745"/>
                    </a:lnTo>
                    <a:cubicBezTo>
                      <a:pt x="157480" y="2183745"/>
                      <a:pt x="120650" y="2167235"/>
                      <a:pt x="93980" y="2139295"/>
                    </a:cubicBezTo>
                    <a:cubicBezTo>
                      <a:pt x="114300" y="2148185"/>
                      <a:pt x="135890" y="2153265"/>
                      <a:pt x="160020" y="2153265"/>
                    </a:cubicBezTo>
                    <a:lnTo>
                      <a:pt x="3188969" y="2153265"/>
                    </a:lnTo>
                    <a:cubicBezTo>
                      <a:pt x="3276600" y="2153265"/>
                      <a:pt x="3347720" y="2082145"/>
                      <a:pt x="3347720" y="1994515"/>
                    </a:cubicBezTo>
                    <a:lnTo>
                      <a:pt x="3347720" y="158750"/>
                    </a:lnTo>
                    <a:cubicBezTo>
                      <a:pt x="3347720" y="140970"/>
                      <a:pt x="3343909" y="123190"/>
                      <a:pt x="3338830" y="106680"/>
                    </a:cubicBezTo>
                    <a:cubicBezTo>
                      <a:pt x="3360420" y="132080"/>
                      <a:pt x="3374389" y="165100"/>
                      <a:pt x="3374389" y="201930"/>
                    </a:cubicBezTo>
                    <a:lnTo>
                      <a:pt x="3374389" y="2037695"/>
                    </a:lnTo>
                    <a:cubicBezTo>
                      <a:pt x="3374389" y="2037695"/>
                      <a:pt x="3374389" y="2037695"/>
                      <a:pt x="3374389" y="2037695"/>
                    </a:cubicBezTo>
                    <a:close/>
                  </a:path>
                </a:pathLst>
              </a:custGeom>
              <a:solidFill>
                <a:srgbClr val="656C7C"/>
              </a:solidFill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228249" y="201306"/>
              <a:ext cx="2771399" cy="1733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41"/>
                </a:lnSpc>
              </a:pPr>
              <a:r>
                <a:rPr lang="en-US" sz="1108" spc="50">
                  <a:solidFill>
                    <a:srgbClr val="000000"/>
                  </a:solidFill>
                  <a:latin typeface="Aileron Regular Bold"/>
                </a:rPr>
                <a:t>(Lenguaje de Marcas de Hipertexto, del inglés HyperText Markup Language) es el componente más básico de la Web. Define el significado y la estructura del contenido web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524522" y="4477064"/>
            <a:ext cx="1523208" cy="535399"/>
            <a:chOff x="0" y="0"/>
            <a:chExt cx="16538794" cy="5813292"/>
          </a:xfrm>
        </p:grpSpPr>
        <p:sp>
          <p:nvSpPr>
            <p:cNvPr name="Freeform 41" id="41"/>
            <p:cNvSpPr/>
            <p:nvPr/>
          </p:nvSpPr>
          <p:spPr>
            <a:xfrm>
              <a:off x="72390" y="72390"/>
              <a:ext cx="16394014" cy="5668512"/>
            </a:xfrm>
            <a:custGeom>
              <a:avLst/>
              <a:gdLst/>
              <a:ahLst/>
              <a:cxnLst/>
              <a:rect r="r" b="b" t="t" l="l"/>
              <a:pathLst>
                <a:path h="5668512" w="16394014">
                  <a:moveTo>
                    <a:pt x="0" y="0"/>
                  </a:moveTo>
                  <a:lnTo>
                    <a:pt x="16394014" y="0"/>
                  </a:lnTo>
                  <a:lnTo>
                    <a:pt x="16394014" y="5668512"/>
                  </a:lnTo>
                  <a:lnTo>
                    <a:pt x="0" y="5668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7F8">
                <a:alpha val="95686"/>
              </a:srgbClr>
            </a:solidFill>
          </p:spPr>
        </p:sp>
        <p:sp>
          <p:nvSpPr>
            <p:cNvPr name="Freeform 42" id="42"/>
            <p:cNvSpPr/>
            <p:nvPr/>
          </p:nvSpPr>
          <p:spPr>
            <a:xfrm>
              <a:off x="0" y="0"/>
              <a:ext cx="16538794" cy="5813292"/>
            </a:xfrm>
            <a:custGeom>
              <a:avLst/>
              <a:gdLst/>
              <a:ahLst/>
              <a:cxnLst/>
              <a:rect r="r" b="b" t="t" l="l"/>
              <a:pathLst>
                <a:path h="5813292" w="16538794">
                  <a:moveTo>
                    <a:pt x="16394013" y="5668512"/>
                  </a:moveTo>
                  <a:lnTo>
                    <a:pt x="16538794" y="5668512"/>
                  </a:lnTo>
                  <a:lnTo>
                    <a:pt x="16538794" y="5813292"/>
                  </a:lnTo>
                  <a:lnTo>
                    <a:pt x="16394013" y="5813292"/>
                  </a:lnTo>
                  <a:lnTo>
                    <a:pt x="16394013" y="566851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668512"/>
                  </a:lnTo>
                  <a:lnTo>
                    <a:pt x="0" y="5668512"/>
                  </a:lnTo>
                  <a:lnTo>
                    <a:pt x="0" y="144780"/>
                  </a:lnTo>
                  <a:close/>
                  <a:moveTo>
                    <a:pt x="0" y="5668512"/>
                  </a:moveTo>
                  <a:lnTo>
                    <a:pt x="144780" y="5668512"/>
                  </a:lnTo>
                  <a:lnTo>
                    <a:pt x="144780" y="5813292"/>
                  </a:lnTo>
                  <a:lnTo>
                    <a:pt x="0" y="5813292"/>
                  </a:lnTo>
                  <a:lnTo>
                    <a:pt x="0" y="5668512"/>
                  </a:lnTo>
                  <a:close/>
                  <a:moveTo>
                    <a:pt x="16394013" y="144780"/>
                  </a:moveTo>
                  <a:lnTo>
                    <a:pt x="16538794" y="144780"/>
                  </a:lnTo>
                  <a:lnTo>
                    <a:pt x="16538794" y="5668512"/>
                  </a:lnTo>
                  <a:lnTo>
                    <a:pt x="16394013" y="5668512"/>
                  </a:lnTo>
                  <a:lnTo>
                    <a:pt x="16394013" y="144780"/>
                  </a:lnTo>
                  <a:close/>
                  <a:moveTo>
                    <a:pt x="144780" y="5668512"/>
                  </a:moveTo>
                  <a:lnTo>
                    <a:pt x="16394015" y="5668512"/>
                  </a:lnTo>
                  <a:lnTo>
                    <a:pt x="16394015" y="5813292"/>
                  </a:lnTo>
                  <a:lnTo>
                    <a:pt x="144780" y="5813292"/>
                  </a:lnTo>
                  <a:lnTo>
                    <a:pt x="144780" y="5668512"/>
                  </a:lnTo>
                  <a:close/>
                  <a:moveTo>
                    <a:pt x="16394013" y="0"/>
                  </a:moveTo>
                  <a:lnTo>
                    <a:pt x="16538794" y="0"/>
                  </a:lnTo>
                  <a:lnTo>
                    <a:pt x="16538794" y="144780"/>
                  </a:lnTo>
                  <a:lnTo>
                    <a:pt x="16394013" y="144780"/>
                  </a:lnTo>
                  <a:lnTo>
                    <a:pt x="1639401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6394015" y="0"/>
                  </a:lnTo>
                  <a:lnTo>
                    <a:pt x="1639401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656C7C">
                <a:alpha val="95686"/>
              </a:srgbClr>
            </a:solidFill>
          </p:spPr>
        </p:sp>
      </p:grpSp>
      <p:sp>
        <p:nvSpPr>
          <p:cNvPr name="TextBox 43" id="43"/>
          <p:cNvSpPr txBox="true"/>
          <p:nvPr/>
        </p:nvSpPr>
        <p:spPr>
          <a:xfrm rot="0">
            <a:off x="609775" y="4536211"/>
            <a:ext cx="1133155" cy="417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3"/>
              </a:lnSpc>
            </a:pPr>
            <a:r>
              <a:rPr lang="en-US" sz="1399" spc="64">
                <a:solidFill>
                  <a:srgbClr val="000000"/>
                </a:solidFill>
                <a:latin typeface="Aileron Regular"/>
              </a:rPr>
              <a:t>QUE ES HTML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2914205" y="5159262"/>
            <a:ext cx="1515133" cy="726849"/>
            <a:chOff x="0" y="0"/>
            <a:chExt cx="2020178" cy="969132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2020178" cy="969132"/>
              <a:chOff x="0" y="0"/>
              <a:chExt cx="1853404" cy="889126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92710" y="106680"/>
                <a:ext cx="1749264" cy="769746"/>
              </a:xfrm>
              <a:custGeom>
                <a:avLst/>
                <a:gdLst/>
                <a:ahLst/>
                <a:cxnLst/>
                <a:rect r="r" b="b" t="t" l="l"/>
                <a:pathLst>
                  <a:path h="769746" w="1749264">
                    <a:moveTo>
                      <a:pt x="1722594" y="580516"/>
                    </a:moveTo>
                    <a:cubicBezTo>
                      <a:pt x="1722594" y="668146"/>
                      <a:pt x="1646394" y="739266"/>
                      <a:pt x="1565114" y="739266"/>
                    </a:cubicBezTo>
                    <a:lnTo>
                      <a:pt x="66040" y="739266"/>
                    </a:lnTo>
                    <a:cubicBezTo>
                      <a:pt x="43180" y="739266"/>
                      <a:pt x="20320" y="734187"/>
                      <a:pt x="0" y="725296"/>
                    </a:cubicBezTo>
                    <a:cubicBezTo>
                      <a:pt x="26670" y="753237"/>
                      <a:pt x="63500" y="769746"/>
                      <a:pt x="105276" y="769746"/>
                    </a:cubicBezTo>
                    <a:lnTo>
                      <a:pt x="1603214" y="769746"/>
                    </a:lnTo>
                    <a:cubicBezTo>
                      <a:pt x="1683224" y="769746"/>
                      <a:pt x="1749264" y="703706"/>
                      <a:pt x="1749264" y="623696"/>
                    </a:cubicBezTo>
                    <a:lnTo>
                      <a:pt x="1749264" y="95250"/>
                    </a:lnTo>
                    <a:cubicBezTo>
                      <a:pt x="1749264" y="58420"/>
                      <a:pt x="1735294" y="25400"/>
                      <a:pt x="1713704" y="0"/>
                    </a:cubicBezTo>
                    <a:cubicBezTo>
                      <a:pt x="1720054" y="16510"/>
                      <a:pt x="1722594" y="34290"/>
                      <a:pt x="1722594" y="52070"/>
                    </a:cubicBezTo>
                    <a:lnTo>
                      <a:pt x="1722594" y="580516"/>
                    </a:lnTo>
                    <a:lnTo>
                      <a:pt x="1722594" y="580516"/>
                    </a:lnTo>
                    <a:close/>
                  </a:path>
                </a:pathLst>
              </a:custGeom>
              <a:solidFill>
                <a:srgbClr val="D049D0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12700" y="12700"/>
                <a:ext cx="1788634" cy="820546"/>
              </a:xfrm>
              <a:custGeom>
                <a:avLst/>
                <a:gdLst/>
                <a:ahLst/>
                <a:cxnLst/>
                <a:rect r="r" b="b" t="t" l="l"/>
                <a:pathLst>
                  <a:path h="820546" w="1788634">
                    <a:moveTo>
                      <a:pt x="146050" y="820546"/>
                    </a:moveTo>
                    <a:lnTo>
                      <a:pt x="1642584" y="820546"/>
                    </a:lnTo>
                    <a:cubicBezTo>
                      <a:pt x="1722594" y="820546"/>
                      <a:pt x="1788634" y="754506"/>
                      <a:pt x="1788634" y="674496"/>
                    </a:cubicBezTo>
                    <a:lnTo>
                      <a:pt x="1788634" y="146050"/>
                    </a:lnTo>
                    <a:cubicBezTo>
                      <a:pt x="1788634" y="66040"/>
                      <a:pt x="1722594" y="0"/>
                      <a:pt x="164258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674496"/>
                    </a:lnTo>
                    <a:cubicBezTo>
                      <a:pt x="0" y="755776"/>
                      <a:pt x="66040" y="820546"/>
                      <a:pt x="146050" y="820546"/>
                    </a:cubicBezTo>
                    <a:close/>
                  </a:path>
                </a:pathLst>
              </a:custGeom>
              <a:solidFill>
                <a:srgbClr val="F8F7F8"/>
              </a:solidFill>
            </p:spPr>
          </p:sp>
          <p:sp>
            <p:nvSpPr>
              <p:cNvPr name="Freeform 48" id="48"/>
              <p:cNvSpPr/>
              <p:nvPr/>
            </p:nvSpPr>
            <p:spPr>
              <a:xfrm>
                <a:off x="0" y="0"/>
                <a:ext cx="1853404" cy="889126"/>
              </a:xfrm>
              <a:custGeom>
                <a:avLst/>
                <a:gdLst/>
                <a:ahLst/>
                <a:cxnLst/>
                <a:rect r="r" b="b" t="t" l="l"/>
                <a:pathLst>
                  <a:path h="889126" w="1853404">
                    <a:moveTo>
                      <a:pt x="1789904" y="74930"/>
                    </a:moveTo>
                    <a:cubicBezTo>
                      <a:pt x="1761964" y="30480"/>
                      <a:pt x="1712434" y="0"/>
                      <a:pt x="165528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687196"/>
                    </a:lnTo>
                    <a:cubicBezTo>
                      <a:pt x="0" y="739266"/>
                      <a:pt x="25400" y="784986"/>
                      <a:pt x="63500" y="814196"/>
                    </a:cubicBezTo>
                    <a:cubicBezTo>
                      <a:pt x="91440" y="858646"/>
                      <a:pt x="140970" y="889126"/>
                      <a:pt x="199434" y="889126"/>
                    </a:cubicBezTo>
                    <a:lnTo>
                      <a:pt x="1694654" y="889126"/>
                    </a:lnTo>
                    <a:cubicBezTo>
                      <a:pt x="1782284" y="889126"/>
                      <a:pt x="1853404" y="818006"/>
                      <a:pt x="1853404" y="730376"/>
                    </a:cubicBezTo>
                    <a:lnTo>
                      <a:pt x="1853404" y="201930"/>
                    </a:lnTo>
                    <a:cubicBezTo>
                      <a:pt x="1853404" y="149860"/>
                      <a:pt x="1828004" y="104140"/>
                      <a:pt x="1789904" y="74930"/>
                    </a:cubicBezTo>
                    <a:close/>
                    <a:moveTo>
                      <a:pt x="12700" y="687196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1655284" y="12700"/>
                    </a:lnTo>
                    <a:cubicBezTo>
                      <a:pt x="1735294" y="12700"/>
                      <a:pt x="1801334" y="78740"/>
                      <a:pt x="1801334" y="158750"/>
                    </a:cubicBezTo>
                    <a:lnTo>
                      <a:pt x="1801334" y="687196"/>
                    </a:lnTo>
                    <a:cubicBezTo>
                      <a:pt x="1801334" y="767206"/>
                      <a:pt x="1735294" y="833246"/>
                      <a:pt x="1655284" y="833246"/>
                    </a:cubicBezTo>
                    <a:lnTo>
                      <a:pt x="158750" y="833246"/>
                    </a:lnTo>
                    <a:cubicBezTo>
                      <a:pt x="78740" y="833246"/>
                      <a:pt x="12700" y="768476"/>
                      <a:pt x="12700" y="687196"/>
                    </a:cubicBezTo>
                    <a:close/>
                    <a:moveTo>
                      <a:pt x="1841974" y="730376"/>
                    </a:moveTo>
                    <a:cubicBezTo>
                      <a:pt x="1841974" y="810386"/>
                      <a:pt x="1774664" y="876426"/>
                      <a:pt x="1694654" y="876426"/>
                    </a:cubicBezTo>
                    <a:lnTo>
                      <a:pt x="199434" y="876426"/>
                    </a:lnTo>
                    <a:cubicBezTo>
                      <a:pt x="157480" y="876426"/>
                      <a:pt x="120650" y="859916"/>
                      <a:pt x="93980" y="831976"/>
                    </a:cubicBezTo>
                    <a:cubicBezTo>
                      <a:pt x="114300" y="840866"/>
                      <a:pt x="135890" y="845946"/>
                      <a:pt x="160020" y="845946"/>
                    </a:cubicBezTo>
                    <a:lnTo>
                      <a:pt x="1656554" y="845946"/>
                    </a:lnTo>
                    <a:cubicBezTo>
                      <a:pt x="1744184" y="845946"/>
                      <a:pt x="1815304" y="774826"/>
                      <a:pt x="1815304" y="687196"/>
                    </a:cubicBezTo>
                    <a:lnTo>
                      <a:pt x="1815304" y="158750"/>
                    </a:lnTo>
                    <a:cubicBezTo>
                      <a:pt x="1815304" y="140970"/>
                      <a:pt x="1811494" y="123190"/>
                      <a:pt x="1806414" y="106680"/>
                    </a:cubicBezTo>
                    <a:cubicBezTo>
                      <a:pt x="1828004" y="132080"/>
                      <a:pt x="1841974" y="165100"/>
                      <a:pt x="1841974" y="201930"/>
                    </a:cubicBezTo>
                    <a:lnTo>
                      <a:pt x="1841974" y="730376"/>
                    </a:lnTo>
                    <a:cubicBezTo>
                      <a:pt x="1841974" y="730376"/>
                      <a:pt x="1841974" y="730376"/>
                      <a:pt x="1841974" y="730376"/>
                    </a:cubicBezTo>
                    <a:close/>
                  </a:path>
                </a:pathLst>
              </a:custGeom>
              <a:solidFill>
                <a:srgbClr val="656C7C"/>
              </a:solidFill>
            </p:spPr>
          </p:sp>
        </p:grpSp>
        <p:sp>
          <p:nvSpPr>
            <p:cNvPr name="TextBox 49" id="49"/>
            <p:cNvSpPr txBox="true"/>
            <p:nvPr/>
          </p:nvSpPr>
          <p:spPr>
            <a:xfrm rot="0">
              <a:off x="139376" y="225659"/>
              <a:ext cx="1692303" cy="5078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96"/>
                </a:lnSpc>
              </a:pPr>
              <a:r>
                <a:rPr lang="en-US" sz="1236" spc="56">
                  <a:solidFill>
                    <a:srgbClr val="000000"/>
                  </a:solidFill>
                  <a:latin typeface="Aileron Regular"/>
                </a:rPr>
                <a:t>que significan las siglas WWW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2549672" y="5853290"/>
            <a:ext cx="2743151" cy="1467536"/>
            <a:chOff x="0" y="0"/>
            <a:chExt cx="3657535" cy="1956715"/>
          </a:xfrm>
        </p:grpSpPr>
        <p:grpSp>
          <p:nvGrpSpPr>
            <p:cNvPr name="Group 51" id="51"/>
            <p:cNvGrpSpPr/>
            <p:nvPr/>
          </p:nvGrpSpPr>
          <p:grpSpPr>
            <a:xfrm rot="0">
              <a:off x="0" y="0"/>
              <a:ext cx="3657535" cy="1956715"/>
              <a:chOff x="0" y="0"/>
              <a:chExt cx="3837008" cy="2052730"/>
            </a:xfrm>
          </p:grpSpPr>
          <p:sp>
            <p:nvSpPr>
              <p:cNvPr name="Freeform 52" id="52"/>
              <p:cNvSpPr/>
              <p:nvPr/>
            </p:nvSpPr>
            <p:spPr>
              <a:xfrm>
                <a:off x="92710" y="106680"/>
                <a:ext cx="3732868" cy="1933350"/>
              </a:xfrm>
              <a:custGeom>
                <a:avLst/>
                <a:gdLst/>
                <a:ahLst/>
                <a:cxnLst/>
                <a:rect r="r" b="b" t="t" l="l"/>
                <a:pathLst>
                  <a:path h="1933350" w="3732868">
                    <a:moveTo>
                      <a:pt x="3706198" y="1744120"/>
                    </a:moveTo>
                    <a:cubicBezTo>
                      <a:pt x="3706198" y="1831750"/>
                      <a:pt x="3629998" y="1902870"/>
                      <a:pt x="3548718" y="1902870"/>
                    </a:cubicBezTo>
                    <a:lnTo>
                      <a:pt x="66040" y="1902870"/>
                    </a:lnTo>
                    <a:cubicBezTo>
                      <a:pt x="43180" y="1902870"/>
                      <a:pt x="20320" y="1897790"/>
                      <a:pt x="0" y="1888900"/>
                    </a:cubicBezTo>
                    <a:cubicBezTo>
                      <a:pt x="26670" y="1916840"/>
                      <a:pt x="63500" y="1933350"/>
                      <a:pt x="117919" y="1933350"/>
                    </a:cubicBezTo>
                    <a:lnTo>
                      <a:pt x="3586818" y="1933350"/>
                    </a:lnTo>
                    <a:cubicBezTo>
                      <a:pt x="3666828" y="1933350"/>
                      <a:pt x="3732868" y="1867310"/>
                      <a:pt x="3732868" y="1787300"/>
                    </a:cubicBezTo>
                    <a:lnTo>
                      <a:pt x="3732868" y="95250"/>
                    </a:lnTo>
                    <a:cubicBezTo>
                      <a:pt x="3732868" y="58420"/>
                      <a:pt x="3718898" y="25400"/>
                      <a:pt x="3697308" y="0"/>
                    </a:cubicBezTo>
                    <a:cubicBezTo>
                      <a:pt x="3703658" y="16510"/>
                      <a:pt x="3706198" y="34290"/>
                      <a:pt x="3706198" y="52070"/>
                    </a:cubicBezTo>
                    <a:lnTo>
                      <a:pt x="3706198" y="1744120"/>
                    </a:lnTo>
                    <a:lnTo>
                      <a:pt x="3706198" y="1744120"/>
                    </a:lnTo>
                    <a:close/>
                  </a:path>
                </a:pathLst>
              </a:custGeom>
              <a:solidFill>
                <a:srgbClr val="D049D0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>
                <a:off x="12700" y="12700"/>
                <a:ext cx="3772238" cy="1984150"/>
              </a:xfrm>
              <a:custGeom>
                <a:avLst/>
                <a:gdLst/>
                <a:ahLst/>
                <a:cxnLst/>
                <a:rect r="r" b="b" t="t" l="l"/>
                <a:pathLst>
                  <a:path h="1984150" w="3772238">
                    <a:moveTo>
                      <a:pt x="146050" y="1984150"/>
                    </a:moveTo>
                    <a:lnTo>
                      <a:pt x="3626188" y="1984150"/>
                    </a:lnTo>
                    <a:cubicBezTo>
                      <a:pt x="3706198" y="1984150"/>
                      <a:pt x="3772238" y="1918110"/>
                      <a:pt x="3772238" y="1838100"/>
                    </a:cubicBezTo>
                    <a:lnTo>
                      <a:pt x="3772238" y="146050"/>
                    </a:lnTo>
                    <a:cubicBezTo>
                      <a:pt x="3772238" y="66040"/>
                      <a:pt x="3706198" y="0"/>
                      <a:pt x="3626188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838100"/>
                    </a:lnTo>
                    <a:cubicBezTo>
                      <a:pt x="0" y="1919380"/>
                      <a:pt x="66040" y="1984150"/>
                      <a:pt x="146050" y="1984150"/>
                    </a:cubicBezTo>
                    <a:close/>
                  </a:path>
                </a:pathLst>
              </a:custGeom>
              <a:solidFill>
                <a:srgbClr val="F8F7F8"/>
              </a:solidFill>
            </p:spPr>
          </p:sp>
          <p:sp>
            <p:nvSpPr>
              <p:cNvPr name="Freeform 54" id="54"/>
              <p:cNvSpPr/>
              <p:nvPr/>
            </p:nvSpPr>
            <p:spPr>
              <a:xfrm>
                <a:off x="0" y="0"/>
                <a:ext cx="3837008" cy="2052730"/>
              </a:xfrm>
              <a:custGeom>
                <a:avLst/>
                <a:gdLst/>
                <a:ahLst/>
                <a:cxnLst/>
                <a:rect r="r" b="b" t="t" l="l"/>
                <a:pathLst>
                  <a:path h="2052730" w="3837008">
                    <a:moveTo>
                      <a:pt x="3773508" y="74930"/>
                    </a:moveTo>
                    <a:cubicBezTo>
                      <a:pt x="3745568" y="30480"/>
                      <a:pt x="3696038" y="0"/>
                      <a:pt x="3638888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850800"/>
                    </a:lnTo>
                    <a:cubicBezTo>
                      <a:pt x="0" y="1902870"/>
                      <a:pt x="25400" y="1948590"/>
                      <a:pt x="63500" y="1977800"/>
                    </a:cubicBezTo>
                    <a:cubicBezTo>
                      <a:pt x="91440" y="2022250"/>
                      <a:pt x="140970" y="2052730"/>
                      <a:pt x="214049" y="2052730"/>
                    </a:cubicBezTo>
                    <a:lnTo>
                      <a:pt x="3678258" y="2052730"/>
                    </a:lnTo>
                    <a:cubicBezTo>
                      <a:pt x="3765888" y="2052730"/>
                      <a:pt x="3837008" y="1981610"/>
                      <a:pt x="3837008" y="1893980"/>
                    </a:cubicBezTo>
                    <a:lnTo>
                      <a:pt x="3837008" y="201930"/>
                    </a:lnTo>
                    <a:cubicBezTo>
                      <a:pt x="3837008" y="149860"/>
                      <a:pt x="3811608" y="104140"/>
                      <a:pt x="3773508" y="74930"/>
                    </a:cubicBezTo>
                    <a:close/>
                    <a:moveTo>
                      <a:pt x="12700" y="1850800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638888" y="12700"/>
                    </a:lnTo>
                    <a:cubicBezTo>
                      <a:pt x="3718898" y="12700"/>
                      <a:pt x="3784938" y="78740"/>
                      <a:pt x="3784938" y="158750"/>
                    </a:cubicBezTo>
                    <a:lnTo>
                      <a:pt x="3784938" y="1850800"/>
                    </a:lnTo>
                    <a:cubicBezTo>
                      <a:pt x="3784938" y="1930810"/>
                      <a:pt x="3718898" y="1996850"/>
                      <a:pt x="3638888" y="1996850"/>
                    </a:cubicBezTo>
                    <a:lnTo>
                      <a:pt x="158750" y="1996850"/>
                    </a:lnTo>
                    <a:cubicBezTo>
                      <a:pt x="78740" y="1996850"/>
                      <a:pt x="12700" y="1932080"/>
                      <a:pt x="12700" y="1850800"/>
                    </a:cubicBezTo>
                    <a:close/>
                    <a:moveTo>
                      <a:pt x="3825578" y="1893980"/>
                    </a:moveTo>
                    <a:cubicBezTo>
                      <a:pt x="3825578" y="1973990"/>
                      <a:pt x="3758268" y="2040030"/>
                      <a:pt x="3678258" y="2040030"/>
                    </a:cubicBezTo>
                    <a:lnTo>
                      <a:pt x="214049" y="2040030"/>
                    </a:lnTo>
                    <a:cubicBezTo>
                      <a:pt x="157480" y="2040030"/>
                      <a:pt x="120650" y="2023520"/>
                      <a:pt x="93980" y="1995580"/>
                    </a:cubicBezTo>
                    <a:cubicBezTo>
                      <a:pt x="114300" y="2004470"/>
                      <a:pt x="135890" y="2009550"/>
                      <a:pt x="160020" y="2009550"/>
                    </a:cubicBezTo>
                    <a:lnTo>
                      <a:pt x="3640158" y="2009550"/>
                    </a:lnTo>
                    <a:cubicBezTo>
                      <a:pt x="3727788" y="2009550"/>
                      <a:pt x="3798908" y="1938430"/>
                      <a:pt x="3798908" y="1850800"/>
                    </a:cubicBezTo>
                    <a:lnTo>
                      <a:pt x="3798908" y="158750"/>
                    </a:lnTo>
                    <a:cubicBezTo>
                      <a:pt x="3798908" y="140970"/>
                      <a:pt x="3795098" y="123190"/>
                      <a:pt x="3790018" y="106680"/>
                    </a:cubicBezTo>
                    <a:cubicBezTo>
                      <a:pt x="3811608" y="132080"/>
                      <a:pt x="3825578" y="165100"/>
                      <a:pt x="3825578" y="201930"/>
                    </a:cubicBezTo>
                    <a:lnTo>
                      <a:pt x="3825578" y="1893980"/>
                    </a:lnTo>
                    <a:cubicBezTo>
                      <a:pt x="3825578" y="1893980"/>
                      <a:pt x="3825578" y="1893980"/>
                      <a:pt x="3825578" y="1893980"/>
                    </a:cubicBezTo>
                    <a:close/>
                  </a:path>
                </a:pathLst>
              </a:custGeom>
              <a:solidFill>
                <a:srgbClr val="656C7C"/>
              </a:solidFill>
            </p:spPr>
          </p:sp>
        </p:grpSp>
        <p:sp>
          <p:nvSpPr>
            <p:cNvPr name="TextBox 55" id="55"/>
            <p:cNvSpPr txBox="true"/>
            <p:nvPr/>
          </p:nvSpPr>
          <p:spPr>
            <a:xfrm rot="0">
              <a:off x="252341" y="204518"/>
              <a:ext cx="3063917" cy="1554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8"/>
                </a:lnSpc>
              </a:pPr>
              <a:r>
                <a:rPr lang="en-US" sz="1081" spc="49">
                  <a:solidFill>
                    <a:srgbClr val="000000"/>
                  </a:solidFill>
                  <a:latin typeface="Aileron Regular Bold"/>
                </a:rPr>
                <a:t>La World Wide Web —comúnmente conocida como WWW, W3, o la Web— es un sistema interconectado de páginas web públicas accesibles a través de Internet (art. en inglés).</a:t>
              </a:r>
            </a:p>
          </p:txBody>
        </p:sp>
      </p:grpSp>
      <p:sp>
        <p:nvSpPr>
          <p:cNvPr name="AutoShape 56" id="56"/>
          <p:cNvSpPr/>
          <p:nvPr/>
        </p:nvSpPr>
        <p:spPr>
          <a:xfrm rot="-5400000">
            <a:off x="5545526" y="2983973"/>
            <a:ext cx="491749" cy="0"/>
          </a:xfrm>
          <a:prstGeom prst="line">
            <a:avLst/>
          </a:prstGeom>
          <a:ln cap="flat" w="19050">
            <a:solidFill>
              <a:srgbClr val="F8F7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7" id="57"/>
          <p:cNvGrpSpPr/>
          <p:nvPr/>
        </p:nvGrpSpPr>
        <p:grpSpPr>
          <a:xfrm rot="0">
            <a:off x="4811275" y="2282960"/>
            <a:ext cx="1941200" cy="537308"/>
            <a:chOff x="0" y="0"/>
            <a:chExt cx="1379380" cy="381801"/>
          </a:xfrm>
        </p:grpSpPr>
        <p:sp>
          <p:nvSpPr>
            <p:cNvPr name="Freeform 58" id="58"/>
            <p:cNvSpPr/>
            <p:nvPr/>
          </p:nvSpPr>
          <p:spPr>
            <a:xfrm>
              <a:off x="48260" y="48260"/>
              <a:ext cx="1331120" cy="333541"/>
            </a:xfrm>
            <a:custGeom>
              <a:avLst/>
              <a:gdLst/>
              <a:ahLst/>
              <a:cxnLst/>
              <a:rect r="r" b="b" t="t" l="l"/>
              <a:pathLst>
                <a:path h="333541" w="1331120">
                  <a:moveTo>
                    <a:pt x="0" y="0"/>
                  </a:moveTo>
                  <a:lnTo>
                    <a:pt x="1331120" y="0"/>
                  </a:lnTo>
                  <a:lnTo>
                    <a:pt x="1331120" y="333541"/>
                  </a:lnTo>
                  <a:lnTo>
                    <a:pt x="0" y="333541"/>
                  </a:lnTo>
                  <a:close/>
                </a:path>
              </a:pathLst>
            </a:custGeom>
            <a:solidFill>
              <a:srgbClr val="D049D0"/>
            </a:solidFill>
          </p:spPr>
        </p:sp>
        <p:sp>
          <p:nvSpPr>
            <p:cNvPr name="Freeform 59" id="59"/>
            <p:cNvSpPr/>
            <p:nvPr/>
          </p:nvSpPr>
          <p:spPr>
            <a:xfrm>
              <a:off x="6350" y="6350"/>
              <a:ext cx="1331120" cy="333541"/>
            </a:xfrm>
            <a:custGeom>
              <a:avLst/>
              <a:gdLst/>
              <a:ahLst/>
              <a:cxnLst/>
              <a:rect r="r" b="b" t="t" l="l"/>
              <a:pathLst>
                <a:path h="333541" w="1331120">
                  <a:moveTo>
                    <a:pt x="0" y="0"/>
                  </a:moveTo>
                  <a:lnTo>
                    <a:pt x="1331120" y="0"/>
                  </a:lnTo>
                  <a:lnTo>
                    <a:pt x="1331120" y="333541"/>
                  </a:lnTo>
                  <a:lnTo>
                    <a:pt x="0" y="333541"/>
                  </a:lnTo>
                  <a:close/>
                </a:path>
              </a:pathLst>
            </a:custGeom>
            <a:solidFill>
              <a:srgbClr val="F8F7F8"/>
            </a:solidFill>
          </p:spPr>
        </p:sp>
        <p:sp>
          <p:nvSpPr>
            <p:cNvPr name="Freeform 60" id="60"/>
            <p:cNvSpPr/>
            <p:nvPr/>
          </p:nvSpPr>
          <p:spPr>
            <a:xfrm>
              <a:off x="0" y="0"/>
              <a:ext cx="1343820" cy="346241"/>
            </a:xfrm>
            <a:custGeom>
              <a:avLst/>
              <a:gdLst/>
              <a:ahLst/>
              <a:cxnLst/>
              <a:rect r="r" b="b" t="t" l="l"/>
              <a:pathLst>
                <a:path h="346241" w="1343820">
                  <a:moveTo>
                    <a:pt x="1343820" y="346241"/>
                  </a:moveTo>
                  <a:lnTo>
                    <a:pt x="0" y="346241"/>
                  </a:lnTo>
                  <a:lnTo>
                    <a:pt x="0" y="0"/>
                  </a:lnTo>
                  <a:lnTo>
                    <a:pt x="1343820" y="0"/>
                  </a:lnTo>
                  <a:lnTo>
                    <a:pt x="1343820" y="346241"/>
                  </a:lnTo>
                  <a:close/>
                  <a:moveTo>
                    <a:pt x="12700" y="333541"/>
                  </a:moveTo>
                  <a:lnTo>
                    <a:pt x="1331120" y="333541"/>
                  </a:lnTo>
                  <a:lnTo>
                    <a:pt x="1331120" y="12700"/>
                  </a:lnTo>
                  <a:lnTo>
                    <a:pt x="12700" y="12700"/>
                  </a:lnTo>
                  <a:lnTo>
                    <a:pt x="12700" y="333541"/>
                  </a:lnTo>
                  <a:close/>
                </a:path>
              </a:pathLst>
            </a:custGeom>
            <a:solidFill>
              <a:srgbClr val="656C7C"/>
            </a:solidFill>
          </p:spPr>
        </p:sp>
      </p:grpSp>
      <p:sp>
        <p:nvSpPr>
          <p:cNvPr name="TextBox 61" id="61"/>
          <p:cNvSpPr txBox="true"/>
          <p:nvPr/>
        </p:nvSpPr>
        <p:spPr>
          <a:xfrm rot="0">
            <a:off x="5049613" y="2363804"/>
            <a:ext cx="1313846" cy="379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7"/>
              </a:lnSpc>
            </a:pPr>
            <a:r>
              <a:rPr lang="en-US" sz="1262" spc="58">
                <a:solidFill>
                  <a:srgbClr val="000000"/>
                </a:solidFill>
                <a:latin typeface="Chau Philomene"/>
              </a:rPr>
              <a:t>QUE ES EL DESAROLLO WEB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4985814" y="3138877"/>
            <a:ext cx="2094793" cy="1560704"/>
            <a:chOff x="0" y="0"/>
            <a:chExt cx="1853404" cy="1380860"/>
          </a:xfrm>
        </p:grpSpPr>
        <p:sp>
          <p:nvSpPr>
            <p:cNvPr name="Freeform 63" id="63"/>
            <p:cNvSpPr/>
            <p:nvPr/>
          </p:nvSpPr>
          <p:spPr>
            <a:xfrm>
              <a:off x="92710" y="106680"/>
              <a:ext cx="1749264" cy="1261480"/>
            </a:xfrm>
            <a:custGeom>
              <a:avLst/>
              <a:gdLst/>
              <a:ahLst/>
              <a:cxnLst/>
              <a:rect r="r" b="b" t="t" l="l"/>
              <a:pathLst>
                <a:path h="1261480" w="1749264">
                  <a:moveTo>
                    <a:pt x="1722594" y="1072250"/>
                  </a:moveTo>
                  <a:cubicBezTo>
                    <a:pt x="1722594" y="1159880"/>
                    <a:pt x="1646394" y="1231000"/>
                    <a:pt x="1565114" y="1231000"/>
                  </a:cubicBezTo>
                  <a:lnTo>
                    <a:pt x="66040" y="1231000"/>
                  </a:lnTo>
                  <a:cubicBezTo>
                    <a:pt x="43180" y="1231000"/>
                    <a:pt x="20320" y="1225920"/>
                    <a:pt x="0" y="1217030"/>
                  </a:cubicBezTo>
                  <a:cubicBezTo>
                    <a:pt x="26670" y="1244970"/>
                    <a:pt x="63500" y="1261480"/>
                    <a:pt x="105276" y="1261480"/>
                  </a:cubicBezTo>
                  <a:lnTo>
                    <a:pt x="1603214" y="1261480"/>
                  </a:lnTo>
                  <a:cubicBezTo>
                    <a:pt x="1683224" y="1261480"/>
                    <a:pt x="1749264" y="1195440"/>
                    <a:pt x="1749264" y="1115430"/>
                  </a:cubicBezTo>
                  <a:lnTo>
                    <a:pt x="1749264" y="95250"/>
                  </a:lnTo>
                  <a:cubicBezTo>
                    <a:pt x="1749264" y="58420"/>
                    <a:pt x="1735294" y="25400"/>
                    <a:pt x="1713704" y="0"/>
                  </a:cubicBezTo>
                  <a:cubicBezTo>
                    <a:pt x="1720054" y="16510"/>
                    <a:pt x="1722594" y="34290"/>
                    <a:pt x="1722594" y="52070"/>
                  </a:cubicBezTo>
                  <a:lnTo>
                    <a:pt x="1722594" y="1072250"/>
                  </a:lnTo>
                  <a:lnTo>
                    <a:pt x="1722594" y="1072250"/>
                  </a:lnTo>
                  <a:close/>
                </a:path>
              </a:pathLst>
            </a:custGeom>
            <a:solidFill>
              <a:srgbClr val="D049D0"/>
            </a:solidFill>
          </p:spPr>
        </p:sp>
        <p:sp>
          <p:nvSpPr>
            <p:cNvPr name="Freeform 64" id="64"/>
            <p:cNvSpPr/>
            <p:nvPr/>
          </p:nvSpPr>
          <p:spPr>
            <a:xfrm>
              <a:off x="12700" y="12700"/>
              <a:ext cx="1788634" cy="1312280"/>
            </a:xfrm>
            <a:custGeom>
              <a:avLst/>
              <a:gdLst/>
              <a:ahLst/>
              <a:cxnLst/>
              <a:rect r="r" b="b" t="t" l="l"/>
              <a:pathLst>
                <a:path h="1312280" w="1788634">
                  <a:moveTo>
                    <a:pt x="146050" y="1312280"/>
                  </a:moveTo>
                  <a:lnTo>
                    <a:pt x="1642584" y="1312280"/>
                  </a:lnTo>
                  <a:cubicBezTo>
                    <a:pt x="1722594" y="1312280"/>
                    <a:pt x="1788634" y="1246240"/>
                    <a:pt x="1788634" y="1166230"/>
                  </a:cubicBezTo>
                  <a:lnTo>
                    <a:pt x="1788634" y="146050"/>
                  </a:lnTo>
                  <a:cubicBezTo>
                    <a:pt x="1788634" y="66040"/>
                    <a:pt x="1722594" y="0"/>
                    <a:pt x="16425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166230"/>
                  </a:lnTo>
                  <a:cubicBezTo>
                    <a:pt x="0" y="1247510"/>
                    <a:pt x="66040" y="1312280"/>
                    <a:pt x="146050" y="1312280"/>
                  </a:cubicBezTo>
                  <a:close/>
                </a:path>
              </a:pathLst>
            </a:custGeom>
            <a:solidFill>
              <a:srgbClr val="F8F7F8"/>
            </a:solidFill>
          </p:spPr>
        </p:sp>
        <p:sp>
          <p:nvSpPr>
            <p:cNvPr name="Freeform 65" id="65"/>
            <p:cNvSpPr/>
            <p:nvPr/>
          </p:nvSpPr>
          <p:spPr>
            <a:xfrm>
              <a:off x="0" y="0"/>
              <a:ext cx="1853404" cy="1380860"/>
            </a:xfrm>
            <a:custGeom>
              <a:avLst/>
              <a:gdLst/>
              <a:ahLst/>
              <a:cxnLst/>
              <a:rect r="r" b="b" t="t" l="l"/>
              <a:pathLst>
                <a:path h="1380860" w="1853404">
                  <a:moveTo>
                    <a:pt x="1789904" y="74930"/>
                  </a:moveTo>
                  <a:cubicBezTo>
                    <a:pt x="1761964" y="30480"/>
                    <a:pt x="1712434" y="0"/>
                    <a:pt x="16552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178930"/>
                  </a:lnTo>
                  <a:cubicBezTo>
                    <a:pt x="0" y="1231000"/>
                    <a:pt x="25400" y="1276720"/>
                    <a:pt x="63500" y="1305930"/>
                  </a:cubicBezTo>
                  <a:cubicBezTo>
                    <a:pt x="91440" y="1350380"/>
                    <a:pt x="140970" y="1380860"/>
                    <a:pt x="199434" y="1380860"/>
                  </a:cubicBezTo>
                  <a:lnTo>
                    <a:pt x="1694654" y="1380860"/>
                  </a:lnTo>
                  <a:cubicBezTo>
                    <a:pt x="1782284" y="1380860"/>
                    <a:pt x="1853404" y="1309740"/>
                    <a:pt x="1853404" y="1222110"/>
                  </a:cubicBezTo>
                  <a:lnTo>
                    <a:pt x="1853404" y="201930"/>
                  </a:lnTo>
                  <a:cubicBezTo>
                    <a:pt x="1853404" y="149860"/>
                    <a:pt x="1828004" y="104140"/>
                    <a:pt x="1789904" y="74930"/>
                  </a:cubicBezTo>
                  <a:close/>
                  <a:moveTo>
                    <a:pt x="12700" y="1178930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655284" y="12700"/>
                  </a:lnTo>
                  <a:cubicBezTo>
                    <a:pt x="1735294" y="12700"/>
                    <a:pt x="1801334" y="78740"/>
                    <a:pt x="1801334" y="158750"/>
                  </a:cubicBezTo>
                  <a:lnTo>
                    <a:pt x="1801334" y="1178930"/>
                  </a:lnTo>
                  <a:cubicBezTo>
                    <a:pt x="1801334" y="1258940"/>
                    <a:pt x="1735294" y="1324980"/>
                    <a:pt x="1655284" y="1324980"/>
                  </a:cubicBezTo>
                  <a:lnTo>
                    <a:pt x="158750" y="1324980"/>
                  </a:lnTo>
                  <a:cubicBezTo>
                    <a:pt x="78740" y="1324980"/>
                    <a:pt x="12700" y="1260210"/>
                    <a:pt x="12700" y="1178930"/>
                  </a:cubicBezTo>
                  <a:close/>
                  <a:moveTo>
                    <a:pt x="1841974" y="1222110"/>
                  </a:moveTo>
                  <a:cubicBezTo>
                    <a:pt x="1841974" y="1302120"/>
                    <a:pt x="1774664" y="1368160"/>
                    <a:pt x="1694654" y="1368160"/>
                  </a:cubicBezTo>
                  <a:lnTo>
                    <a:pt x="199434" y="1368160"/>
                  </a:lnTo>
                  <a:cubicBezTo>
                    <a:pt x="157480" y="1368160"/>
                    <a:pt x="120650" y="1351650"/>
                    <a:pt x="93980" y="1323710"/>
                  </a:cubicBezTo>
                  <a:cubicBezTo>
                    <a:pt x="114300" y="1332600"/>
                    <a:pt x="135890" y="1337680"/>
                    <a:pt x="160020" y="1337680"/>
                  </a:cubicBezTo>
                  <a:lnTo>
                    <a:pt x="1656554" y="1337680"/>
                  </a:lnTo>
                  <a:cubicBezTo>
                    <a:pt x="1744184" y="1337680"/>
                    <a:pt x="1815304" y="1266560"/>
                    <a:pt x="1815304" y="1178930"/>
                  </a:cubicBezTo>
                  <a:lnTo>
                    <a:pt x="1815304" y="158750"/>
                  </a:lnTo>
                  <a:cubicBezTo>
                    <a:pt x="1815304" y="140970"/>
                    <a:pt x="1811494" y="123190"/>
                    <a:pt x="1806414" y="106680"/>
                  </a:cubicBezTo>
                  <a:cubicBezTo>
                    <a:pt x="1828004" y="132080"/>
                    <a:pt x="1841974" y="165100"/>
                    <a:pt x="1841974" y="201930"/>
                  </a:cubicBezTo>
                  <a:lnTo>
                    <a:pt x="1841974" y="1222110"/>
                  </a:lnTo>
                  <a:cubicBezTo>
                    <a:pt x="1841974" y="1222110"/>
                    <a:pt x="1841974" y="1222110"/>
                    <a:pt x="1841974" y="1222110"/>
                  </a:cubicBezTo>
                  <a:close/>
                </a:path>
              </a:pathLst>
            </a:custGeom>
            <a:solidFill>
              <a:srgbClr val="656C7C"/>
            </a:solidFill>
          </p:spPr>
        </p:sp>
      </p:grpSp>
      <p:sp>
        <p:nvSpPr>
          <p:cNvPr name="TextBox 66" id="66"/>
          <p:cNvSpPr txBox="true"/>
          <p:nvPr/>
        </p:nvSpPr>
        <p:spPr>
          <a:xfrm rot="0">
            <a:off x="5192986" y="3832434"/>
            <a:ext cx="1680448" cy="918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3"/>
              </a:lnSpc>
            </a:pPr>
            <a:r>
              <a:rPr lang="en-US" sz="1242" spc="57">
                <a:solidFill>
                  <a:srgbClr val="000000"/>
                </a:solidFill>
                <a:latin typeface="Aileron Regular"/>
              </a:rPr>
              <a:t>Desarrollo web es un término que define la creación de </a:t>
            </a:r>
            <a:r>
              <a:rPr lang="en-US" sz="1242" spc="57">
                <a:solidFill>
                  <a:srgbClr val="000000"/>
                </a:solidFill>
                <a:latin typeface="Aileron Regular"/>
              </a:rPr>
              <a:t>sitios web</a:t>
            </a:r>
            <a:r>
              <a:rPr lang="en-US" sz="1242" spc="57">
                <a:solidFill>
                  <a:srgbClr val="000000"/>
                </a:solidFill>
                <a:latin typeface="Aileron Regular"/>
              </a:rPr>
              <a:t> para </a:t>
            </a:r>
            <a:r>
              <a:rPr lang="en-US" sz="1242" spc="57">
                <a:solidFill>
                  <a:srgbClr val="000000"/>
                </a:solidFill>
                <a:latin typeface="Aileron Regular"/>
              </a:rPr>
              <a:t>Internet</a:t>
            </a:r>
            <a:r>
              <a:rPr lang="en-US" sz="1242" spc="57">
                <a:solidFill>
                  <a:srgbClr val="000000"/>
                </a:solidFill>
                <a:latin typeface="Aileron Regular"/>
              </a:rPr>
              <a:t> o una </a:t>
            </a:r>
            <a:r>
              <a:rPr lang="en-US" sz="1242" spc="57">
                <a:solidFill>
                  <a:srgbClr val="000000"/>
                </a:solidFill>
                <a:latin typeface="Aileron Regular"/>
              </a:rPr>
              <a:t>intranet</a:t>
            </a:r>
            <a:r>
              <a:rPr lang="en-US" sz="1242" spc="57">
                <a:solidFill>
                  <a:srgbClr val="000000"/>
                </a:solidFill>
                <a:latin typeface="Aileron Regular"/>
              </a:rPr>
              <a:t>.</a:t>
            </a:r>
          </a:p>
        </p:txBody>
      </p:sp>
      <p:grpSp>
        <p:nvGrpSpPr>
          <p:cNvPr name="Group 67" id="67"/>
          <p:cNvGrpSpPr/>
          <p:nvPr/>
        </p:nvGrpSpPr>
        <p:grpSpPr>
          <a:xfrm rot="0">
            <a:off x="5259026" y="4625226"/>
            <a:ext cx="1614409" cy="774474"/>
            <a:chOff x="0" y="0"/>
            <a:chExt cx="2152545" cy="1032632"/>
          </a:xfrm>
        </p:grpSpPr>
        <p:grpSp>
          <p:nvGrpSpPr>
            <p:cNvPr name="Group 68" id="68"/>
            <p:cNvGrpSpPr/>
            <p:nvPr/>
          </p:nvGrpSpPr>
          <p:grpSpPr>
            <a:xfrm rot="0">
              <a:off x="0" y="0"/>
              <a:ext cx="2152545" cy="1032632"/>
              <a:chOff x="0" y="0"/>
              <a:chExt cx="1853404" cy="889126"/>
            </a:xfrm>
          </p:grpSpPr>
          <p:sp>
            <p:nvSpPr>
              <p:cNvPr name="Freeform 69" id="69"/>
              <p:cNvSpPr/>
              <p:nvPr/>
            </p:nvSpPr>
            <p:spPr>
              <a:xfrm>
                <a:off x="92710" y="106680"/>
                <a:ext cx="1749264" cy="769746"/>
              </a:xfrm>
              <a:custGeom>
                <a:avLst/>
                <a:gdLst/>
                <a:ahLst/>
                <a:cxnLst/>
                <a:rect r="r" b="b" t="t" l="l"/>
                <a:pathLst>
                  <a:path h="769746" w="1749264">
                    <a:moveTo>
                      <a:pt x="1722594" y="580516"/>
                    </a:moveTo>
                    <a:cubicBezTo>
                      <a:pt x="1722594" y="668146"/>
                      <a:pt x="1646394" y="739266"/>
                      <a:pt x="1565114" y="739266"/>
                    </a:cubicBezTo>
                    <a:lnTo>
                      <a:pt x="66040" y="739266"/>
                    </a:lnTo>
                    <a:cubicBezTo>
                      <a:pt x="43180" y="739266"/>
                      <a:pt x="20320" y="734187"/>
                      <a:pt x="0" y="725296"/>
                    </a:cubicBezTo>
                    <a:cubicBezTo>
                      <a:pt x="26670" y="753237"/>
                      <a:pt x="63500" y="769746"/>
                      <a:pt x="105276" y="769746"/>
                    </a:cubicBezTo>
                    <a:lnTo>
                      <a:pt x="1603214" y="769746"/>
                    </a:lnTo>
                    <a:cubicBezTo>
                      <a:pt x="1683224" y="769746"/>
                      <a:pt x="1749264" y="703706"/>
                      <a:pt x="1749264" y="623696"/>
                    </a:cubicBezTo>
                    <a:lnTo>
                      <a:pt x="1749264" y="95250"/>
                    </a:lnTo>
                    <a:cubicBezTo>
                      <a:pt x="1749264" y="58420"/>
                      <a:pt x="1735294" y="25400"/>
                      <a:pt x="1713704" y="0"/>
                    </a:cubicBezTo>
                    <a:cubicBezTo>
                      <a:pt x="1720054" y="16510"/>
                      <a:pt x="1722594" y="34290"/>
                      <a:pt x="1722594" y="52070"/>
                    </a:cubicBezTo>
                    <a:lnTo>
                      <a:pt x="1722594" y="580516"/>
                    </a:lnTo>
                    <a:lnTo>
                      <a:pt x="1722594" y="580516"/>
                    </a:lnTo>
                    <a:close/>
                  </a:path>
                </a:pathLst>
              </a:custGeom>
              <a:solidFill>
                <a:srgbClr val="D049D0"/>
              </a:solidFill>
            </p:spPr>
          </p:sp>
          <p:sp>
            <p:nvSpPr>
              <p:cNvPr name="Freeform 70" id="70"/>
              <p:cNvSpPr/>
              <p:nvPr/>
            </p:nvSpPr>
            <p:spPr>
              <a:xfrm>
                <a:off x="12700" y="12700"/>
                <a:ext cx="1788634" cy="820546"/>
              </a:xfrm>
              <a:custGeom>
                <a:avLst/>
                <a:gdLst/>
                <a:ahLst/>
                <a:cxnLst/>
                <a:rect r="r" b="b" t="t" l="l"/>
                <a:pathLst>
                  <a:path h="820546" w="1788634">
                    <a:moveTo>
                      <a:pt x="146050" y="820546"/>
                    </a:moveTo>
                    <a:lnTo>
                      <a:pt x="1642584" y="820546"/>
                    </a:lnTo>
                    <a:cubicBezTo>
                      <a:pt x="1722594" y="820546"/>
                      <a:pt x="1788634" y="754506"/>
                      <a:pt x="1788634" y="674496"/>
                    </a:cubicBezTo>
                    <a:lnTo>
                      <a:pt x="1788634" y="146050"/>
                    </a:lnTo>
                    <a:cubicBezTo>
                      <a:pt x="1788634" y="66040"/>
                      <a:pt x="1722594" y="0"/>
                      <a:pt x="164258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674496"/>
                    </a:lnTo>
                    <a:cubicBezTo>
                      <a:pt x="0" y="755776"/>
                      <a:pt x="66040" y="820546"/>
                      <a:pt x="146050" y="820546"/>
                    </a:cubicBezTo>
                    <a:close/>
                  </a:path>
                </a:pathLst>
              </a:custGeom>
              <a:solidFill>
                <a:srgbClr val="F8F7F8"/>
              </a:solidFill>
            </p:spPr>
          </p:sp>
          <p:sp>
            <p:nvSpPr>
              <p:cNvPr name="Freeform 71" id="71"/>
              <p:cNvSpPr/>
              <p:nvPr/>
            </p:nvSpPr>
            <p:spPr>
              <a:xfrm>
                <a:off x="0" y="0"/>
                <a:ext cx="1853404" cy="889126"/>
              </a:xfrm>
              <a:custGeom>
                <a:avLst/>
                <a:gdLst/>
                <a:ahLst/>
                <a:cxnLst/>
                <a:rect r="r" b="b" t="t" l="l"/>
                <a:pathLst>
                  <a:path h="889126" w="1853404">
                    <a:moveTo>
                      <a:pt x="1789904" y="74930"/>
                    </a:moveTo>
                    <a:cubicBezTo>
                      <a:pt x="1761964" y="30480"/>
                      <a:pt x="1712434" y="0"/>
                      <a:pt x="165528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687196"/>
                    </a:lnTo>
                    <a:cubicBezTo>
                      <a:pt x="0" y="739266"/>
                      <a:pt x="25400" y="784986"/>
                      <a:pt x="63500" y="814196"/>
                    </a:cubicBezTo>
                    <a:cubicBezTo>
                      <a:pt x="91440" y="858646"/>
                      <a:pt x="140970" y="889126"/>
                      <a:pt x="199434" y="889126"/>
                    </a:cubicBezTo>
                    <a:lnTo>
                      <a:pt x="1694654" y="889126"/>
                    </a:lnTo>
                    <a:cubicBezTo>
                      <a:pt x="1782284" y="889126"/>
                      <a:pt x="1853404" y="818006"/>
                      <a:pt x="1853404" y="730376"/>
                    </a:cubicBezTo>
                    <a:lnTo>
                      <a:pt x="1853404" y="201930"/>
                    </a:lnTo>
                    <a:cubicBezTo>
                      <a:pt x="1853404" y="149860"/>
                      <a:pt x="1828004" y="104140"/>
                      <a:pt x="1789904" y="74930"/>
                    </a:cubicBezTo>
                    <a:close/>
                    <a:moveTo>
                      <a:pt x="12700" y="687196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1655284" y="12700"/>
                    </a:lnTo>
                    <a:cubicBezTo>
                      <a:pt x="1735294" y="12700"/>
                      <a:pt x="1801334" y="78740"/>
                      <a:pt x="1801334" y="158750"/>
                    </a:cubicBezTo>
                    <a:lnTo>
                      <a:pt x="1801334" y="687196"/>
                    </a:lnTo>
                    <a:cubicBezTo>
                      <a:pt x="1801334" y="767206"/>
                      <a:pt x="1735294" y="833246"/>
                      <a:pt x="1655284" y="833246"/>
                    </a:cubicBezTo>
                    <a:lnTo>
                      <a:pt x="158750" y="833246"/>
                    </a:lnTo>
                    <a:cubicBezTo>
                      <a:pt x="78740" y="833246"/>
                      <a:pt x="12700" y="768476"/>
                      <a:pt x="12700" y="687196"/>
                    </a:cubicBezTo>
                    <a:close/>
                    <a:moveTo>
                      <a:pt x="1841974" y="730376"/>
                    </a:moveTo>
                    <a:cubicBezTo>
                      <a:pt x="1841974" y="810386"/>
                      <a:pt x="1774664" y="876426"/>
                      <a:pt x="1694654" y="876426"/>
                    </a:cubicBezTo>
                    <a:lnTo>
                      <a:pt x="199434" y="876426"/>
                    </a:lnTo>
                    <a:cubicBezTo>
                      <a:pt x="157480" y="876426"/>
                      <a:pt x="120650" y="859916"/>
                      <a:pt x="93980" y="831976"/>
                    </a:cubicBezTo>
                    <a:cubicBezTo>
                      <a:pt x="114300" y="840866"/>
                      <a:pt x="135890" y="845946"/>
                      <a:pt x="160020" y="845946"/>
                    </a:cubicBezTo>
                    <a:lnTo>
                      <a:pt x="1656554" y="845946"/>
                    </a:lnTo>
                    <a:cubicBezTo>
                      <a:pt x="1744184" y="845946"/>
                      <a:pt x="1815304" y="774826"/>
                      <a:pt x="1815304" y="687196"/>
                    </a:cubicBezTo>
                    <a:lnTo>
                      <a:pt x="1815304" y="158750"/>
                    </a:lnTo>
                    <a:cubicBezTo>
                      <a:pt x="1815304" y="140970"/>
                      <a:pt x="1811494" y="123190"/>
                      <a:pt x="1806414" y="106680"/>
                    </a:cubicBezTo>
                    <a:cubicBezTo>
                      <a:pt x="1828004" y="132080"/>
                      <a:pt x="1841974" y="165100"/>
                      <a:pt x="1841974" y="201930"/>
                    </a:cubicBezTo>
                    <a:lnTo>
                      <a:pt x="1841974" y="730376"/>
                    </a:lnTo>
                    <a:cubicBezTo>
                      <a:pt x="1841974" y="730376"/>
                      <a:pt x="1841974" y="730376"/>
                      <a:pt x="1841974" y="730376"/>
                    </a:cubicBezTo>
                    <a:close/>
                  </a:path>
                </a:pathLst>
              </a:custGeom>
              <a:solidFill>
                <a:srgbClr val="656C7C"/>
              </a:solidFill>
            </p:spPr>
          </p:sp>
        </p:grpSp>
        <p:sp>
          <p:nvSpPr>
            <p:cNvPr name="TextBox 72" id="72"/>
            <p:cNvSpPr txBox="true"/>
            <p:nvPr/>
          </p:nvSpPr>
          <p:spPr>
            <a:xfrm rot="0">
              <a:off x="148509" y="250594"/>
              <a:ext cx="1803187" cy="5310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94"/>
                </a:lnSpc>
              </a:pPr>
              <a:r>
                <a:rPr lang="en-US" sz="1317" spc="60">
                  <a:solidFill>
                    <a:srgbClr val="000000"/>
                  </a:solidFill>
                  <a:latin typeface="Aileron Regular"/>
                </a:rPr>
                <a:t>QUE ES UNA ETIQUETA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5128423" y="5475900"/>
            <a:ext cx="2409541" cy="1405251"/>
            <a:chOff x="0" y="0"/>
            <a:chExt cx="3212721" cy="1873668"/>
          </a:xfrm>
        </p:grpSpPr>
        <p:grpSp>
          <p:nvGrpSpPr>
            <p:cNvPr name="Group 74" id="74"/>
            <p:cNvGrpSpPr/>
            <p:nvPr/>
          </p:nvGrpSpPr>
          <p:grpSpPr>
            <a:xfrm rot="0">
              <a:off x="0" y="0"/>
              <a:ext cx="3212721" cy="1873668"/>
              <a:chOff x="0" y="0"/>
              <a:chExt cx="3810082" cy="2222051"/>
            </a:xfrm>
          </p:grpSpPr>
          <p:sp>
            <p:nvSpPr>
              <p:cNvPr name="Freeform 75" id="75"/>
              <p:cNvSpPr/>
              <p:nvPr/>
            </p:nvSpPr>
            <p:spPr>
              <a:xfrm>
                <a:off x="92710" y="106680"/>
                <a:ext cx="3705942" cy="2102671"/>
              </a:xfrm>
              <a:custGeom>
                <a:avLst/>
                <a:gdLst/>
                <a:ahLst/>
                <a:cxnLst/>
                <a:rect r="r" b="b" t="t" l="l"/>
                <a:pathLst>
                  <a:path h="2102671" w="3705942">
                    <a:moveTo>
                      <a:pt x="3679272" y="1913441"/>
                    </a:moveTo>
                    <a:cubicBezTo>
                      <a:pt x="3679272" y="2001071"/>
                      <a:pt x="3603072" y="2072191"/>
                      <a:pt x="3521792" y="2072191"/>
                    </a:cubicBezTo>
                    <a:lnTo>
                      <a:pt x="66040" y="2072191"/>
                    </a:lnTo>
                    <a:cubicBezTo>
                      <a:pt x="43180" y="2072191"/>
                      <a:pt x="20320" y="2067111"/>
                      <a:pt x="0" y="2058221"/>
                    </a:cubicBezTo>
                    <a:cubicBezTo>
                      <a:pt x="26670" y="2086161"/>
                      <a:pt x="63500" y="2102671"/>
                      <a:pt x="117747" y="2102671"/>
                    </a:cubicBezTo>
                    <a:lnTo>
                      <a:pt x="3559892" y="2102671"/>
                    </a:lnTo>
                    <a:cubicBezTo>
                      <a:pt x="3639902" y="2102671"/>
                      <a:pt x="3705942" y="2036631"/>
                      <a:pt x="3705942" y="1956621"/>
                    </a:cubicBezTo>
                    <a:lnTo>
                      <a:pt x="3705942" y="95250"/>
                    </a:lnTo>
                    <a:cubicBezTo>
                      <a:pt x="3705942" y="58420"/>
                      <a:pt x="3691972" y="25400"/>
                      <a:pt x="3670382" y="0"/>
                    </a:cubicBezTo>
                    <a:cubicBezTo>
                      <a:pt x="3676732" y="16510"/>
                      <a:pt x="3679272" y="34290"/>
                      <a:pt x="3679272" y="52070"/>
                    </a:cubicBezTo>
                    <a:lnTo>
                      <a:pt x="3679272" y="1913441"/>
                    </a:lnTo>
                    <a:lnTo>
                      <a:pt x="3679272" y="1913441"/>
                    </a:lnTo>
                    <a:close/>
                  </a:path>
                </a:pathLst>
              </a:custGeom>
              <a:solidFill>
                <a:srgbClr val="D049D0"/>
              </a:solidFill>
            </p:spPr>
          </p:sp>
          <p:sp>
            <p:nvSpPr>
              <p:cNvPr name="Freeform 76" id="76"/>
              <p:cNvSpPr/>
              <p:nvPr/>
            </p:nvSpPr>
            <p:spPr>
              <a:xfrm>
                <a:off x="12700" y="12700"/>
                <a:ext cx="3745312" cy="2153471"/>
              </a:xfrm>
              <a:custGeom>
                <a:avLst/>
                <a:gdLst/>
                <a:ahLst/>
                <a:cxnLst/>
                <a:rect r="r" b="b" t="t" l="l"/>
                <a:pathLst>
                  <a:path h="2153471" w="3745312">
                    <a:moveTo>
                      <a:pt x="146050" y="2153471"/>
                    </a:moveTo>
                    <a:lnTo>
                      <a:pt x="3599262" y="2153471"/>
                    </a:lnTo>
                    <a:cubicBezTo>
                      <a:pt x="3679272" y="2153471"/>
                      <a:pt x="3745312" y="2087431"/>
                      <a:pt x="3745312" y="2007421"/>
                    </a:cubicBezTo>
                    <a:lnTo>
                      <a:pt x="3745312" y="146050"/>
                    </a:lnTo>
                    <a:cubicBezTo>
                      <a:pt x="3745312" y="66040"/>
                      <a:pt x="3679272" y="0"/>
                      <a:pt x="359926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2007421"/>
                    </a:lnTo>
                    <a:cubicBezTo>
                      <a:pt x="0" y="2088701"/>
                      <a:pt x="66040" y="2153471"/>
                      <a:pt x="146050" y="2153471"/>
                    </a:cubicBezTo>
                    <a:close/>
                  </a:path>
                </a:pathLst>
              </a:custGeom>
              <a:solidFill>
                <a:srgbClr val="F8F7F8"/>
              </a:solidFill>
            </p:spPr>
          </p:sp>
          <p:sp>
            <p:nvSpPr>
              <p:cNvPr name="Freeform 77" id="77"/>
              <p:cNvSpPr/>
              <p:nvPr/>
            </p:nvSpPr>
            <p:spPr>
              <a:xfrm>
                <a:off x="0" y="0"/>
                <a:ext cx="3810082" cy="2222051"/>
              </a:xfrm>
              <a:custGeom>
                <a:avLst/>
                <a:gdLst/>
                <a:ahLst/>
                <a:cxnLst/>
                <a:rect r="r" b="b" t="t" l="l"/>
                <a:pathLst>
                  <a:path h="2222051" w="3810082">
                    <a:moveTo>
                      <a:pt x="3746582" y="74930"/>
                    </a:moveTo>
                    <a:cubicBezTo>
                      <a:pt x="3718642" y="30480"/>
                      <a:pt x="3669112" y="0"/>
                      <a:pt x="361196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2020121"/>
                    </a:lnTo>
                    <a:cubicBezTo>
                      <a:pt x="0" y="2072191"/>
                      <a:pt x="25400" y="2117911"/>
                      <a:pt x="63500" y="2147121"/>
                    </a:cubicBezTo>
                    <a:cubicBezTo>
                      <a:pt x="91440" y="2191571"/>
                      <a:pt x="140970" y="2222051"/>
                      <a:pt x="213851" y="2222051"/>
                    </a:cubicBezTo>
                    <a:lnTo>
                      <a:pt x="3651332" y="2222051"/>
                    </a:lnTo>
                    <a:cubicBezTo>
                      <a:pt x="3738962" y="2222051"/>
                      <a:pt x="3810082" y="2150931"/>
                      <a:pt x="3810082" y="2063301"/>
                    </a:cubicBezTo>
                    <a:lnTo>
                      <a:pt x="3810082" y="201930"/>
                    </a:lnTo>
                    <a:cubicBezTo>
                      <a:pt x="3810082" y="149860"/>
                      <a:pt x="3784682" y="104140"/>
                      <a:pt x="3746582" y="74930"/>
                    </a:cubicBezTo>
                    <a:close/>
                    <a:moveTo>
                      <a:pt x="12700" y="2020121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611962" y="12700"/>
                    </a:lnTo>
                    <a:cubicBezTo>
                      <a:pt x="3691972" y="12700"/>
                      <a:pt x="3758012" y="78740"/>
                      <a:pt x="3758012" y="158750"/>
                    </a:cubicBezTo>
                    <a:lnTo>
                      <a:pt x="3758012" y="2020121"/>
                    </a:lnTo>
                    <a:cubicBezTo>
                      <a:pt x="3758012" y="2100131"/>
                      <a:pt x="3691972" y="2166171"/>
                      <a:pt x="3611962" y="2166171"/>
                    </a:cubicBezTo>
                    <a:lnTo>
                      <a:pt x="158750" y="2166171"/>
                    </a:lnTo>
                    <a:cubicBezTo>
                      <a:pt x="78740" y="2166171"/>
                      <a:pt x="12700" y="2101401"/>
                      <a:pt x="12700" y="2020121"/>
                    </a:cubicBezTo>
                    <a:close/>
                    <a:moveTo>
                      <a:pt x="3798652" y="2063301"/>
                    </a:moveTo>
                    <a:cubicBezTo>
                      <a:pt x="3798652" y="2143311"/>
                      <a:pt x="3731342" y="2209351"/>
                      <a:pt x="3651332" y="2209351"/>
                    </a:cubicBezTo>
                    <a:lnTo>
                      <a:pt x="213851" y="2209351"/>
                    </a:lnTo>
                    <a:cubicBezTo>
                      <a:pt x="157480" y="2209351"/>
                      <a:pt x="120650" y="2192841"/>
                      <a:pt x="93980" y="2164901"/>
                    </a:cubicBezTo>
                    <a:cubicBezTo>
                      <a:pt x="114300" y="2173791"/>
                      <a:pt x="135890" y="2178871"/>
                      <a:pt x="160020" y="2178871"/>
                    </a:cubicBezTo>
                    <a:lnTo>
                      <a:pt x="3613232" y="2178871"/>
                    </a:lnTo>
                    <a:cubicBezTo>
                      <a:pt x="3700862" y="2178871"/>
                      <a:pt x="3771982" y="2107751"/>
                      <a:pt x="3771982" y="2020121"/>
                    </a:cubicBezTo>
                    <a:lnTo>
                      <a:pt x="3771982" y="158750"/>
                    </a:lnTo>
                    <a:cubicBezTo>
                      <a:pt x="3771982" y="140970"/>
                      <a:pt x="3768172" y="123190"/>
                      <a:pt x="3763092" y="106680"/>
                    </a:cubicBezTo>
                    <a:cubicBezTo>
                      <a:pt x="3784682" y="132080"/>
                      <a:pt x="3798652" y="165100"/>
                      <a:pt x="3798652" y="201930"/>
                    </a:cubicBezTo>
                    <a:lnTo>
                      <a:pt x="3798652" y="2063301"/>
                    </a:lnTo>
                    <a:cubicBezTo>
                      <a:pt x="3798652" y="2063301"/>
                      <a:pt x="3798652" y="2063301"/>
                      <a:pt x="3798652" y="2063301"/>
                    </a:cubicBezTo>
                    <a:close/>
                  </a:path>
                </a:pathLst>
              </a:custGeom>
              <a:solidFill>
                <a:srgbClr val="656C7C"/>
              </a:solidFill>
            </p:spPr>
          </p:sp>
        </p:grpSp>
        <p:sp>
          <p:nvSpPr>
            <p:cNvPr name="TextBox 78" id="78"/>
            <p:cNvSpPr txBox="true"/>
            <p:nvPr/>
          </p:nvSpPr>
          <p:spPr>
            <a:xfrm rot="0">
              <a:off x="221652" y="189341"/>
              <a:ext cx="2691297" cy="1509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57"/>
                </a:lnSpc>
              </a:pPr>
              <a:r>
                <a:rPr lang="en-US" sz="956" spc="44">
                  <a:solidFill>
                    <a:srgbClr val="000000"/>
                  </a:solidFill>
                  <a:latin typeface="Aileron Regular Bold"/>
                </a:rPr>
                <a:t>Etiqueta es utilizado para denominar el rótulo que presenta información considerada relevante para un determinado producto. A su vez, se designa a una caracterización social de una entidad o persona.</a:t>
              </a:r>
            </a:p>
          </p:txBody>
        </p:sp>
      </p:grpSp>
      <p:sp>
        <p:nvSpPr>
          <p:cNvPr name="AutoShape 79" id="79"/>
          <p:cNvSpPr/>
          <p:nvPr/>
        </p:nvSpPr>
        <p:spPr>
          <a:xfrm rot="-5400000">
            <a:off x="8122788" y="2507171"/>
            <a:ext cx="491749" cy="0"/>
          </a:xfrm>
          <a:prstGeom prst="line">
            <a:avLst/>
          </a:prstGeom>
          <a:ln cap="flat" w="19050">
            <a:solidFill>
              <a:srgbClr val="F8F7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0" id="80"/>
          <p:cNvGrpSpPr/>
          <p:nvPr/>
        </p:nvGrpSpPr>
        <p:grpSpPr>
          <a:xfrm rot="0">
            <a:off x="7009601" y="2114000"/>
            <a:ext cx="2560986" cy="598541"/>
            <a:chOff x="0" y="0"/>
            <a:chExt cx="1633617" cy="381801"/>
          </a:xfrm>
        </p:grpSpPr>
        <p:sp>
          <p:nvSpPr>
            <p:cNvPr name="Freeform 81" id="81"/>
            <p:cNvSpPr/>
            <p:nvPr/>
          </p:nvSpPr>
          <p:spPr>
            <a:xfrm>
              <a:off x="48260" y="48260"/>
              <a:ext cx="1585357" cy="333541"/>
            </a:xfrm>
            <a:custGeom>
              <a:avLst/>
              <a:gdLst/>
              <a:ahLst/>
              <a:cxnLst/>
              <a:rect r="r" b="b" t="t" l="l"/>
              <a:pathLst>
                <a:path h="333541" w="1585357">
                  <a:moveTo>
                    <a:pt x="0" y="0"/>
                  </a:moveTo>
                  <a:lnTo>
                    <a:pt x="1585357" y="0"/>
                  </a:lnTo>
                  <a:lnTo>
                    <a:pt x="1585357" y="333541"/>
                  </a:lnTo>
                  <a:lnTo>
                    <a:pt x="0" y="333541"/>
                  </a:lnTo>
                  <a:close/>
                </a:path>
              </a:pathLst>
            </a:custGeom>
            <a:solidFill>
              <a:srgbClr val="D049D0"/>
            </a:solidFill>
          </p:spPr>
        </p:sp>
        <p:sp>
          <p:nvSpPr>
            <p:cNvPr name="Freeform 82" id="82"/>
            <p:cNvSpPr/>
            <p:nvPr/>
          </p:nvSpPr>
          <p:spPr>
            <a:xfrm>
              <a:off x="6350" y="6350"/>
              <a:ext cx="1585357" cy="333541"/>
            </a:xfrm>
            <a:custGeom>
              <a:avLst/>
              <a:gdLst/>
              <a:ahLst/>
              <a:cxnLst/>
              <a:rect r="r" b="b" t="t" l="l"/>
              <a:pathLst>
                <a:path h="333541" w="1585357">
                  <a:moveTo>
                    <a:pt x="0" y="0"/>
                  </a:moveTo>
                  <a:lnTo>
                    <a:pt x="1585357" y="0"/>
                  </a:lnTo>
                  <a:lnTo>
                    <a:pt x="1585357" y="333541"/>
                  </a:lnTo>
                  <a:lnTo>
                    <a:pt x="0" y="333541"/>
                  </a:lnTo>
                  <a:close/>
                </a:path>
              </a:pathLst>
            </a:custGeom>
            <a:solidFill>
              <a:srgbClr val="F8F7F8"/>
            </a:solidFill>
          </p:spPr>
        </p:sp>
        <p:sp>
          <p:nvSpPr>
            <p:cNvPr name="Freeform 83" id="83"/>
            <p:cNvSpPr/>
            <p:nvPr/>
          </p:nvSpPr>
          <p:spPr>
            <a:xfrm>
              <a:off x="0" y="0"/>
              <a:ext cx="1598057" cy="346241"/>
            </a:xfrm>
            <a:custGeom>
              <a:avLst/>
              <a:gdLst/>
              <a:ahLst/>
              <a:cxnLst/>
              <a:rect r="r" b="b" t="t" l="l"/>
              <a:pathLst>
                <a:path h="346241" w="1598057">
                  <a:moveTo>
                    <a:pt x="1598057" y="346241"/>
                  </a:moveTo>
                  <a:lnTo>
                    <a:pt x="0" y="346241"/>
                  </a:lnTo>
                  <a:lnTo>
                    <a:pt x="0" y="0"/>
                  </a:lnTo>
                  <a:lnTo>
                    <a:pt x="1598057" y="0"/>
                  </a:lnTo>
                  <a:lnTo>
                    <a:pt x="1598057" y="346241"/>
                  </a:lnTo>
                  <a:close/>
                  <a:moveTo>
                    <a:pt x="12700" y="333541"/>
                  </a:moveTo>
                  <a:lnTo>
                    <a:pt x="1585357" y="333541"/>
                  </a:lnTo>
                  <a:lnTo>
                    <a:pt x="1585357" y="12700"/>
                  </a:lnTo>
                  <a:lnTo>
                    <a:pt x="12700" y="12700"/>
                  </a:lnTo>
                  <a:lnTo>
                    <a:pt x="12700" y="333541"/>
                  </a:lnTo>
                  <a:close/>
                </a:path>
              </a:pathLst>
            </a:custGeom>
            <a:solidFill>
              <a:srgbClr val="656C7C"/>
            </a:solidFill>
          </p:spPr>
        </p:sp>
      </p:grpSp>
      <p:sp>
        <p:nvSpPr>
          <p:cNvPr name="TextBox 84" id="84"/>
          <p:cNvSpPr txBox="true"/>
          <p:nvPr/>
        </p:nvSpPr>
        <p:spPr>
          <a:xfrm rot="0">
            <a:off x="7126979" y="2236372"/>
            <a:ext cx="2298605" cy="254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9"/>
              </a:lnSpc>
            </a:pPr>
            <a:r>
              <a:rPr lang="en-US" sz="1735" spc="79">
                <a:solidFill>
                  <a:srgbClr val="000000"/>
                </a:solidFill>
                <a:latin typeface="Chau Philomene"/>
              </a:rPr>
              <a:t>QUE ES UN FRONTEND</a:t>
            </a:r>
          </a:p>
        </p:txBody>
      </p:sp>
      <p:sp>
        <p:nvSpPr>
          <p:cNvPr name="AutoShape 85" id="85"/>
          <p:cNvSpPr/>
          <p:nvPr/>
        </p:nvSpPr>
        <p:spPr>
          <a:xfrm rot="-5400000">
            <a:off x="8170413" y="4440596"/>
            <a:ext cx="491749" cy="0"/>
          </a:xfrm>
          <a:prstGeom prst="line">
            <a:avLst/>
          </a:prstGeom>
          <a:ln cap="flat" w="19050">
            <a:solidFill>
              <a:srgbClr val="F8F7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6" id="86"/>
          <p:cNvGrpSpPr/>
          <p:nvPr/>
        </p:nvGrpSpPr>
        <p:grpSpPr>
          <a:xfrm rot="0">
            <a:off x="7330791" y="2762570"/>
            <a:ext cx="2094793" cy="1560704"/>
            <a:chOff x="0" y="0"/>
            <a:chExt cx="1853404" cy="1380860"/>
          </a:xfrm>
        </p:grpSpPr>
        <p:sp>
          <p:nvSpPr>
            <p:cNvPr name="Freeform 87" id="87"/>
            <p:cNvSpPr/>
            <p:nvPr/>
          </p:nvSpPr>
          <p:spPr>
            <a:xfrm>
              <a:off x="92710" y="106680"/>
              <a:ext cx="1749264" cy="1261480"/>
            </a:xfrm>
            <a:custGeom>
              <a:avLst/>
              <a:gdLst/>
              <a:ahLst/>
              <a:cxnLst/>
              <a:rect r="r" b="b" t="t" l="l"/>
              <a:pathLst>
                <a:path h="1261480" w="1749264">
                  <a:moveTo>
                    <a:pt x="1722594" y="1072250"/>
                  </a:moveTo>
                  <a:cubicBezTo>
                    <a:pt x="1722594" y="1159880"/>
                    <a:pt x="1646394" y="1231000"/>
                    <a:pt x="1565114" y="1231000"/>
                  </a:cubicBezTo>
                  <a:lnTo>
                    <a:pt x="66040" y="1231000"/>
                  </a:lnTo>
                  <a:cubicBezTo>
                    <a:pt x="43180" y="1231000"/>
                    <a:pt x="20320" y="1225920"/>
                    <a:pt x="0" y="1217030"/>
                  </a:cubicBezTo>
                  <a:cubicBezTo>
                    <a:pt x="26670" y="1244970"/>
                    <a:pt x="63500" y="1261480"/>
                    <a:pt x="105276" y="1261480"/>
                  </a:cubicBezTo>
                  <a:lnTo>
                    <a:pt x="1603214" y="1261480"/>
                  </a:lnTo>
                  <a:cubicBezTo>
                    <a:pt x="1683224" y="1261480"/>
                    <a:pt x="1749264" y="1195440"/>
                    <a:pt x="1749264" y="1115430"/>
                  </a:cubicBezTo>
                  <a:lnTo>
                    <a:pt x="1749264" y="95250"/>
                  </a:lnTo>
                  <a:cubicBezTo>
                    <a:pt x="1749264" y="58420"/>
                    <a:pt x="1735294" y="25400"/>
                    <a:pt x="1713704" y="0"/>
                  </a:cubicBezTo>
                  <a:cubicBezTo>
                    <a:pt x="1720054" y="16510"/>
                    <a:pt x="1722594" y="34290"/>
                    <a:pt x="1722594" y="52070"/>
                  </a:cubicBezTo>
                  <a:lnTo>
                    <a:pt x="1722594" y="1072250"/>
                  </a:lnTo>
                  <a:lnTo>
                    <a:pt x="1722594" y="1072250"/>
                  </a:lnTo>
                  <a:close/>
                </a:path>
              </a:pathLst>
            </a:custGeom>
            <a:solidFill>
              <a:srgbClr val="D049D0"/>
            </a:solidFill>
          </p:spPr>
        </p:sp>
        <p:sp>
          <p:nvSpPr>
            <p:cNvPr name="Freeform 88" id="88"/>
            <p:cNvSpPr/>
            <p:nvPr/>
          </p:nvSpPr>
          <p:spPr>
            <a:xfrm>
              <a:off x="12700" y="12700"/>
              <a:ext cx="1788634" cy="1312280"/>
            </a:xfrm>
            <a:custGeom>
              <a:avLst/>
              <a:gdLst/>
              <a:ahLst/>
              <a:cxnLst/>
              <a:rect r="r" b="b" t="t" l="l"/>
              <a:pathLst>
                <a:path h="1312280" w="1788634">
                  <a:moveTo>
                    <a:pt x="146050" y="1312280"/>
                  </a:moveTo>
                  <a:lnTo>
                    <a:pt x="1642584" y="1312280"/>
                  </a:lnTo>
                  <a:cubicBezTo>
                    <a:pt x="1722594" y="1312280"/>
                    <a:pt x="1788634" y="1246240"/>
                    <a:pt x="1788634" y="1166230"/>
                  </a:cubicBezTo>
                  <a:lnTo>
                    <a:pt x="1788634" y="146050"/>
                  </a:lnTo>
                  <a:cubicBezTo>
                    <a:pt x="1788634" y="66040"/>
                    <a:pt x="1722594" y="0"/>
                    <a:pt x="16425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166230"/>
                  </a:lnTo>
                  <a:cubicBezTo>
                    <a:pt x="0" y="1247510"/>
                    <a:pt x="66040" y="1312280"/>
                    <a:pt x="146050" y="1312280"/>
                  </a:cubicBezTo>
                  <a:close/>
                </a:path>
              </a:pathLst>
            </a:custGeom>
            <a:solidFill>
              <a:srgbClr val="F8F7F8"/>
            </a:solidFill>
          </p:spPr>
        </p:sp>
        <p:sp>
          <p:nvSpPr>
            <p:cNvPr name="Freeform 89" id="89"/>
            <p:cNvSpPr/>
            <p:nvPr/>
          </p:nvSpPr>
          <p:spPr>
            <a:xfrm>
              <a:off x="0" y="0"/>
              <a:ext cx="1853404" cy="1380860"/>
            </a:xfrm>
            <a:custGeom>
              <a:avLst/>
              <a:gdLst/>
              <a:ahLst/>
              <a:cxnLst/>
              <a:rect r="r" b="b" t="t" l="l"/>
              <a:pathLst>
                <a:path h="1380860" w="1853404">
                  <a:moveTo>
                    <a:pt x="1789904" y="74930"/>
                  </a:moveTo>
                  <a:cubicBezTo>
                    <a:pt x="1761964" y="30480"/>
                    <a:pt x="1712434" y="0"/>
                    <a:pt x="16552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178930"/>
                  </a:lnTo>
                  <a:cubicBezTo>
                    <a:pt x="0" y="1231000"/>
                    <a:pt x="25400" y="1276720"/>
                    <a:pt x="63500" y="1305930"/>
                  </a:cubicBezTo>
                  <a:cubicBezTo>
                    <a:pt x="91440" y="1350380"/>
                    <a:pt x="140970" y="1380860"/>
                    <a:pt x="199434" y="1380860"/>
                  </a:cubicBezTo>
                  <a:lnTo>
                    <a:pt x="1694654" y="1380860"/>
                  </a:lnTo>
                  <a:cubicBezTo>
                    <a:pt x="1782284" y="1380860"/>
                    <a:pt x="1853404" y="1309740"/>
                    <a:pt x="1853404" y="1222110"/>
                  </a:cubicBezTo>
                  <a:lnTo>
                    <a:pt x="1853404" y="201930"/>
                  </a:lnTo>
                  <a:cubicBezTo>
                    <a:pt x="1853404" y="149860"/>
                    <a:pt x="1828004" y="104140"/>
                    <a:pt x="1789904" y="74930"/>
                  </a:cubicBezTo>
                  <a:close/>
                  <a:moveTo>
                    <a:pt x="12700" y="1178930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655284" y="12700"/>
                  </a:lnTo>
                  <a:cubicBezTo>
                    <a:pt x="1735294" y="12700"/>
                    <a:pt x="1801334" y="78740"/>
                    <a:pt x="1801334" y="158750"/>
                  </a:cubicBezTo>
                  <a:lnTo>
                    <a:pt x="1801334" y="1178930"/>
                  </a:lnTo>
                  <a:cubicBezTo>
                    <a:pt x="1801334" y="1258940"/>
                    <a:pt x="1735294" y="1324980"/>
                    <a:pt x="1655284" y="1324980"/>
                  </a:cubicBezTo>
                  <a:lnTo>
                    <a:pt x="158750" y="1324980"/>
                  </a:lnTo>
                  <a:cubicBezTo>
                    <a:pt x="78740" y="1324980"/>
                    <a:pt x="12700" y="1260210"/>
                    <a:pt x="12700" y="1178930"/>
                  </a:cubicBezTo>
                  <a:close/>
                  <a:moveTo>
                    <a:pt x="1841974" y="1222110"/>
                  </a:moveTo>
                  <a:cubicBezTo>
                    <a:pt x="1841974" y="1302120"/>
                    <a:pt x="1774664" y="1368160"/>
                    <a:pt x="1694654" y="1368160"/>
                  </a:cubicBezTo>
                  <a:lnTo>
                    <a:pt x="199434" y="1368160"/>
                  </a:lnTo>
                  <a:cubicBezTo>
                    <a:pt x="157480" y="1368160"/>
                    <a:pt x="120650" y="1351650"/>
                    <a:pt x="93980" y="1323710"/>
                  </a:cubicBezTo>
                  <a:cubicBezTo>
                    <a:pt x="114300" y="1332600"/>
                    <a:pt x="135890" y="1337680"/>
                    <a:pt x="160020" y="1337680"/>
                  </a:cubicBezTo>
                  <a:lnTo>
                    <a:pt x="1656554" y="1337680"/>
                  </a:lnTo>
                  <a:cubicBezTo>
                    <a:pt x="1744184" y="1337680"/>
                    <a:pt x="1815304" y="1266560"/>
                    <a:pt x="1815304" y="1178930"/>
                  </a:cubicBezTo>
                  <a:lnTo>
                    <a:pt x="1815304" y="158750"/>
                  </a:lnTo>
                  <a:cubicBezTo>
                    <a:pt x="1815304" y="140970"/>
                    <a:pt x="1811494" y="123190"/>
                    <a:pt x="1806414" y="106680"/>
                  </a:cubicBezTo>
                  <a:cubicBezTo>
                    <a:pt x="1828004" y="132080"/>
                    <a:pt x="1841974" y="165100"/>
                    <a:pt x="1841974" y="201930"/>
                  </a:cubicBezTo>
                  <a:lnTo>
                    <a:pt x="1841974" y="1222110"/>
                  </a:lnTo>
                  <a:cubicBezTo>
                    <a:pt x="1841974" y="1222110"/>
                    <a:pt x="1841974" y="1222110"/>
                    <a:pt x="1841974" y="1222110"/>
                  </a:cubicBezTo>
                  <a:close/>
                </a:path>
              </a:pathLst>
            </a:custGeom>
            <a:solidFill>
              <a:srgbClr val="656C7C"/>
            </a:solidFill>
          </p:spPr>
        </p:sp>
      </p:grpSp>
      <p:sp>
        <p:nvSpPr>
          <p:cNvPr name="TextBox 90" id="90"/>
          <p:cNvSpPr txBox="true"/>
          <p:nvPr/>
        </p:nvSpPr>
        <p:spPr>
          <a:xfrm rot="0">
            <a:off x="7499707" y="2747678"/>
            <a:ext cx="1680448" cy="146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3"/>
              </a:lnSpc>
            </a:pPr>
            <a:r>
              <a:rPr lang="en-US" sz="1242" spc="57">
                <a:solidFill>
                  <a:srgbClr val="000000"/>
                </a:solidFill>
                <a:latin typeface="Aileron Regular"/>
              </a:rPr>
              <a:t>Un desarrollador front-end trabaja la interfaz de usuario desde el punto de vista del código, para que la interacción con el sistema sea posible.</a:t>
            </a:r>
          </a:p>
        </p:txBody>
      </p:sp>
      <p:grpSp>
        <p:nvGrpSpPr>
          <p:cNvPr name="Group 91" id="91"/>
          <p:cNvGrpSpPr/>
          <p:nvPr/>
        </p:nvGrpSpPr>
        <p:grpSpPr>
          <a:xfrm rot="0">
            <a:off x="7309992" y="5628071"/>
            <a:ext cx="2443608" cy="1691439"/>
            <a:chOff x="0" y="0"/>
            <a:chExt cx="3258144" cy="2255251"/>
          </a:xfrm>
        </p:grpSpPr>
        <p:grpSp>
          <p:nvGrpSpPr>
            <p:cNvPr name="Group 92" id="92"/>
            <p:cNvGrpSpPr/>
            <p:nvPr/>
          </p:nvGrpSpPr>
          <p:grpSpPr>
            <a:xfrm rot="0">
              <a:off x="0" y="0"/>
              <a:ext cx="3258144" cy="2255251"/>
              <a:chOff x="0" y="0"/>
              <a:chExt cx="3282863" cy="2272362"/>
            </a:xfrm>
          </p:grpSpPr>
          <p:sp>
            <p:nvSpPr>
              <p:cNvPr name="Freeform 93" id="93"/>
              <p:cNvSpPr/>
              <p:nvPr/>
            </p:nvSpPr>
            <p:spPr>
              <a:xfrm>
                <a:off x="92710" y="106680"/>
                <a:ext cx="3178723" cy="2152982"/>
              </a:xfrm>
              <a:custGeom>
                <a:avLst/>
                <a:gdLst/>
                <a:ahLst/>
                <a:cxnLst/>
                <a:rect r="r" b="b" t="t" l="l"/>
                <a:pathLst>
                  <a:path h="2152982" w="3178723">
                    <a:moveTo>
                      <a:pt x="3152053" y="1963752"/>
                    </a:moveTo>
                    <a:cubicBezTo>
                      <a:pt x="3152053" y="2051382"/>
                      <a:pt x="3075853" y="2122502"/>
                      <a:pt x="2994573" y="2122502"/>
                    </a:cubicBezTo>
                    <a:lnTo>
                      <a:pt x="66040" y="2122502"/>
                    </a:lnTo>
                    <a:cubicBezTo>
                      <a:pt x="43180" y="2122502"/>
                      <a:pt x="20320" y="2117422"/>
                      <a:pt x="0" y="2108532"/>
                    </a:cubicBezTo>
                    <a:cubicBezTo>
                      <a:pt x="26670" y="2136472"/>
                      <a:pt x="63500" y="2152982"/>
                      <a:pt x="114387" y="2152982"/>
                    </a:cubicBezTo>
                    <a:lnTo>
                      <a:pt x="3032673" y="2152982"/>
                    </a:lnTo>
                    <a:cubicBezTo>
                      <a:pt x="3112683" y="2152982"/>
                      <a:pt x="3178722" y="2086942"/>
                      <a:pt x="3178722" y="2006932"/>
                    </a:cubicBezTo>
                    <a:lnTo>
                      <a:pt x="3178722" y="95250"/>
                    </a:lnTo>
                    <a:cubicBezTo>
                      <a:pt x="3178722" y="58420"/>
                      <a:pt x="3164752" y="25400"/>
                      <a:pt x="3143163" y="0"/>
                    </a:cubicBezTo>
                    <a:cubicBezTo>
                      <a:pt x="3149513" y="16510"/>
                      <a:pt x="3152053" y="34290"/>
                      <a:pt x="3152053" y="52070"/>
                    </a:cubicBezTo>
                    <a:lnTo>
                      <a:pt x="3152053" y="1963752"/>
                    </a:lnTo>
                    <a:lnTo>
                      <a:pt x="3152053" y="1963752"/>
                    </a:lnTo>
                    <a:close/>
                  </a:path>
                </a:pathLst>
              </a:custGeom>
              <a:solidFill>
                <a:srgbClr val="D049D0"/>
              </a:solidFill>
            </p:spPr>
          </p:sp>
          <p:sp>
            <p:nvSpPr>
              <p:cNvPr name="Freeform 94" id="94"/>
              <p:cNvSpPr/>
              <p:nvPr/>
            </p:nvSpPr>
            <p:spPr>
              <a:xfrm>
                <a:off x="12700" y="12700"/>
                <a:ext cx="3218093" cy="2203782"/>
              </a:xfrm>
              <a:custGeom>
                <a:avLst/>
                <a:gdLst/>
                <a:ahLst/>
                <a:cxnLst/>
                <a:rect r="r" b="b" t="t" l="l"/>
                <a:pathLst>
                  <a:path h="2203782" w="3218093">
                    <a:moveTo>
                      <a:pt x="146050" y="2203782"/>
                    </a:moveTo>
                    <a:lnTo>
                      <a:pt x="3072043" y="2203782"/>
                    </a:lnTo>
                    <a:cubicBezTo>
                      <a:pt x="3152053" y="2203782"/>
                      <a:pt x="3218093" y="2137742"/>
                      <a:pt x="3218093" y="2057732"/>
                    </a:cubicBezTo>
                    <a:lnTo>
                      <a:pt x="3218093" y="146050"/>
                    </a:lnTo>
                    <a:cubicBezTo>
                      <a:pt x="3218093" y="66040"/>
                      <a:pt x="3152053" y="0"/>
                      <a:pt x="3072043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2057732"/>
                    </a:lnTo>
                    <a:cubicBezTo>
                      <a:pt x="0" y="2139012"/>
                      <a:pt x="66040" y="2203782"/>
                      <a:pt x="146050" y="2203782"/>
                    </a:cubicBezTo>
                    <a:close/>
                  </a:path>
                </a:pathLst>
              </a:custGeom>
              <a:solidFill>
                <a:srgbClr val="F8F7F8"/>
              </a:solidFill>
            </p:spPr>
          </p:sp>
          <p:sp>
            <p:nvSpPr>
              <p:cNvPr name="Freeform 95" id="95"/>
              <p:cNvSpPr/>
              <p:nvPr/>
            </p:nvSpPr>
            <p:spPr>
              <a:xfrm>
                <a:off x="0" y="0"/>
                <a:ext cx="3282863" cy="2272362"/>
              </a:xfrm>
              <a:custGeom>
                <a:avLst/>
                <a:gdLst/>
                <a:ahLst/>
                <a:cxnLst/>
                <a:rect r="r" b="b" t="t" l="l"/>
                <a:pathLst>
                  <a:path h="2272362" w="3282863">
                    <a:moveTo>
                      <a:pt x="3219363" y="74930"/>
                    </a:moveTo>
                    <a:cubicBezTo>
                      <a:pt x="3191423" y="30480"/>
                      <a:pt x="3141893" y="0"/>
                      <a:pt x="3084743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2070432"/>
                    </a:lnTo>
                    <a:cubicBezTo>
                      <a:pt x="0" y="2122502"/>
                      <a:pt x="25400" y="2168222"/>
                      <a:pt x="63500" y="2197432"/>
                    </a:cubicBezTo>
                    <a:cubicBezTo>
                      <a:pt x="91440" y="2241882"/>
                      <a:pt x="140970" y="2272362"/>
                      <a:pt x="209966" y="2272362"/>
                    </a:cubicBezTo>
                    <a:lnTo>
                      <a:pt x="3124113" y="2272362"/>
                    </a:lnTo>
                    <a:cubicBezTo>
                      <a:pt x="3211743" y="2272362"/>
                      <a:pt x="3282863" y="2201242"/>
                      <a:pt x="3282863" y="2113612"/>
                    </a:cubicBezTo>
                    <a:lnTo>
                      <a:pt x="3282863" y="201930"/>
                    </a:lnTo>
                    <a:cubicBezTo>
                      <a:pt x="3282862" y="149860"/>
                      <a:pt x="3257462" y="104140"/>
                      <a:pt x="3219363" y="74930"/>
                    </a:cubicBezTo>
                    <a:close/>
                    <a:moveTo>
                      <a:pt x="12700" y="2070432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084743" y="12700"/>
                    </a:lnTo>
                    <a:cubicBezTo>
                      <a:pt x="3164753" y="12700"/>
                      <a:pt x="3230793" y="78740"/>
                      <a:pt x="3230793" y="158750"/>
                    </a:cubicBezTo>
                    <a:lnTo>
                      <a:pt x="3230793" y="2070432"/>
                    </a:lnTo>
                    <a:cubicBezTo>
                      <a:pt x="3230793" y="2150442"/>
                      <a:pt x="3164753" y="2216482"/>
                      <a:pt x="3084743" y="2216482"/>
                    </a:cubicBezTo>
                    <a:lnTo>
                      <a:pt x="158750" y="2216482"/>
                    </a:lnTo>
                    <a:cubicBezTo>
                      <a:pt x="78740" y="2216482"/>
                      <a:pt x="12700" y="2151712"/>
                      <a:pt x="12700" y="2070432"/>
                    </a:cubicBezTo>
                    <a:close/>
                    <a:moveTo>
                      <a:pt x="3271432" y="2113612"/>
                    </a:moveTo>
                    <a:cubicBezTo>
                      <a:pt x="3271432" y="2193622"/>
                      <a:pt x="3204123" y="2259662"/>
                      <a:pt x="3124113" y="2259662"/>
                    </a:cubicBezTo>
                    <a:lnTo>
                      <a:pt x="209966" y="2259662"/>
                    </a:lnTo>
                    <a:cubicBezTo>
                      <a:pt x="157480" y="2259662"/>
                      <a:pt x="120650" y="2243152"/>
                      <a:pt x="93980" y="2215212"/>
                    </a:cubicBezTo>
                    <a:cubicBezTo>
                      <a:pt x="114300" y="2224102"/>
                      <a:pt x="135890" y="2229182"/>
                      <a:pt x="160020" y="2229182"/>
                    </a:cubicBezTo>
                    <a:lnTo>
                      <a:pt x="3086013" y="2229182"/>
                    </a:lnTo>
                    <a:cubicBezTo>
                      <a:pt x="3173643" y="2229182"/>
                      <a:pt x="3244763" y="2158062"/>
                      <a:pt x="3244763" y="2070432"/>
                    </a:cubicBezTo>
                    <a:lnTo>
                      <a:pt x="3244763" y="158750"/>
                    </a:lnTo>
                    <a:cubicBezTo>
                      <a:pt x="3244763" y="140970"/>
                      <a:pt x="3240953" y="123190"/>
                      <a:pt x="3235873" y="106680"/>
                    </a:cubicBezTo>
                    <a:cubicBezTo>
                      <a:pt x="3257463" y="132080"/>
                      <a:pt x="3271433" y="165100"/>
                      <a:pt x="3271433" y="201930"/>
                    </a:cubicBezTo>
                    <a:lnTo>
                      <a:pt x="3271433" y="2113612"/>
                    </a:lnTo>
                    <a:cubicBezTo>
                      <a:pt x="3271432" y="2113612"/>
                      <a:pt x="3271432" y="2113612"/>
                      <a:pt x="3271432" y="2113612"/>
                    </a:cubicBezTo>
                    <a:close/>
                  </a:path>
                </a:pathLst>
              </a:custGeom>
              <a:solidFill>
                <a:srgbClr val="656C7C"/>
              </a:solidFill>
            </p:spPr>
          </p:sp>
        </p:grpSp>
        <p:sp>
          <p:nvSpPr>
            <p:cNvPr name="TextBox 96" id="96"/>
            <p:cNvSpPr txBox="true"/>
            <p:nvPr/>
          </p:nvSpPr>
          <p:spPr>
            <a:xfrm rot="0">
              <a:off x="224786" y="204619"/>
              <a:ext cx="2729347" cy="18361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62"/>
                </a:lnSpc>
              </a:pPr>
              <a:r>
                <a:rPr lang="en-US" sz="1126" spc="51">
                  <a:solidFill>
                    <a:srgbClr val="000000"/>
                  </a:solidFill>
                  <a:latin typeface="Aileron Regular Bold"/>
                </a:rPr>
                <a:t>Los elementos en HTML tienen atributos; estos son valores adicionales que configuran los elementos o ajustan su comportamiento de diversas formas para cumplir los criterios de los usuarios.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7537964" y="4492010"/>
            <a:ext cx="1680448" cy="854853"/>
            <a:chOff x="0" y="0"/>
            <a:chExt cx="16538794" cy="8413371"/>
          </a:xfrm>
        </p:grpSpPr>
        <p:sp>
          <p:nvSpPr>
            <p:cNvPr name="Freeform 98" id="98"/>
            <p:cNvSpPr/>
            <p:nvPr/>
          </p:nvSpPr>
          <p:spPr>
            <a:xfrm>
              <a:off x="72390" y="72390"/>
              <a:ext cx="16394014" cy="8268592"/>
            </a:xfrm>
            <a:custGeom>
              <a:avLst/>
              <a:gdLst/>
              <a:ahLst/>
              <a:cxnLst/>
              <a:rect r="r" b="b" t="t" l="l"/>
              <a:pathLst>
                <a:path h="8268592" w="16394014">
                  <a:moveTo>
                    <a:pt x="0" y="0"/>
                  </a:moveTo>
                  <a:lnTo>
                    <a:pt x="16394014" y="0"/>
                  </a:lnTo>
                  <a:lnTo>
                    <a:pt x="16394014" y="8268592"/>
                  </a:lnTo>
                  <a:lnTo>
                    <a:pt x="0" y="8268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7F8">
                <a:alpha val="95686"/>
              </a:srgbClr>
            </a:solidFill>
          </p:spPr>
        </p:sp>
        <p:sp>
          <p:nvSpPr>
            <p:cNvPr name="Freeform 99" id="99"/>
            <p:cNvSpPr/>
            <p:nvPr/>
          </p:nvSpPr>
          <p:spPr>
            <a:xfrm>
              <a:off x="0" y="0"/>
              <a:ext cx="16538794" cy="8413371"/>
            </a:xfrm>
            <a:custGeom>
              <a:avLst/>
              <a:gdLst/>
              <a:ahLst/>
              <a:cxnLst/>
              <a:rect r="r" b="b" t="t" l="l"/>
              <a:pathLst>
                <a:path h="8413371" w="16538794">
                  <a:moveTo>
                    <a:pt x="16394013" y="8268591"/>
                  </a:moveTo>
                  <a:lnTo>
                    <a:pt x="16538794" y="8268591"/>
                  </a:lnTo>
                  <a:lnTo>
                    <a:pt x="16538794" y="8413371"/>
                  </a:lnTo>
                  <a:lnTo>
                    <a:pt x="16394013" y="8413371"/>
                  </a:lnTo>
                  <a:lnTo>
                    <a:pt x="16394013" y="826859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268591"/>
                  </a:lnTo>
                  <a:lnTo>
                    <a:pt x="0" y="8268591"/>
                  </a:lnTo>
                  <a:lnTo>
                    <a:pt x="0" y="144780"/>
                  </a:lnTo>
                  <a:close/>
                  <a:moveTo>
                    <a:pt x="0" y="8268591"/>
                  </a:moveTo>
                  <a:lnTo>
                    <a:pt x="144780" y="8268591"/>
                  </a:lnTo>
                  <a:lnTo>
                    <a:pt x="144780" y="8413371"/>
                  </a:lnTo>
                  <a:lnTo>
                    <a:pt x="0" y="8413371"/>
                  </a:lnTo>
                  <a:lnTo>
                    <a:pt x="0" y="8268591"/>
                  </a:lnTo>
                  <a:close/>
                  <a:moveTo>
                    <a:pt x="16394013" y="144780"/>
                  </a:moveTo>
                  <a:lnTo>
                    <a:pt x="16538794" y="144780"/>
                  </a:lnTo>
                  <a:lnTo>
                    <a:pt x="16538794" y="8268591"/>
                  </a:lnTo>
                  <a:lnTo>
                    <a:pt x="16394013" y="8268591"/>
                  </a:lnTo>
                  <a:lnTo>
                    <a:pt x="16394013" y="144780"/>
                  </a:lnTo>
                  <a:close/>
                  <a:moveTo>
                    <a:pt x="144780" y="8268591"/>
                  </a:moveTo>
                  <a:lnTo>
                    <a:pt x="16394015" y="8268591"/>
                  </a:lnTo>
                  <a:lnTo>
                    <a:pt x="16394015" y="8413371"/>
                  </a:lnTo>
                  <a:lnTo>
                    <a:pt x="144780" y="8413371"/>
                  </a:lnTo>
                  <a:lnTo>
                    <a:pt x="144780" y="8268591"/>
                  </a:lnTo>
                  <a:close/>
                  <a:moveTo>
                    <a:pt x="16394013" y="0"/>
                  </a:moveTo>
                  <a:lnTo>
                    <a:pt x="16538794" y="0"/>
                  </a:lnTo>
                  <a:lnTo>
                    <a:pt x="16538794" y="144780"/>
                  </a:lnTo>
                  <a:lnTo>
                    <a:pt x="16394013" y="144780"/>
                  </a:lnTo>
                  <a:lnTo>
                    <a:pt x="1639401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6394015" y="0"/>
                  </a:lnTo>
                  <a:lnTo>
                    <a:pt x="1639401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656C7C">
                <a:alpha val="95686"/>
              </a:srgbClr>
            </a:solidFill>
          </p:spPr>
        </p:sp>
      </p:grpSp>
      <p:sp>
        <p:nvSpPr>
          <p:cNvPr name="TextBox 100" id="100"/>
          <p:cNvSpPr txBox="true"/>
          <p:nvPr/>
        </p:nvSpPr>
        <p:spPr>
          <a:xfrm rot="0">
            <a:off x="7811610" y="4710776"/>
            <a:ext cx="1133155" cy="417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3"/>
              </a:lnSpc>
            </a:pPr>
            <a:r>
              <a:rPr lang="en-US" sz="1399" spc="64">
                <a:solidFill>
                  <a:srgbClr val="000000"/>
                </a:solidFill>
                <a:latin typeface="Aileron Regular"/>
              </a:rPr>
              <a:t>Argumenta la idea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DAFHDskJryM</dc:identifier>
  <dcterms:modified xsi:type="dcterms:W3CDTF">2011-08-01T06:04:30Z</dcterms:modified>
  <cp:revision>1</cp:revision>
  <dc:title>Cuadro sinóptico sobre salud mental en el trabajo</dc:title>
</cp:coreProperties>
</file>