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O"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972212e88f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2972212e88f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72212e88f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2972212e88f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72212e88f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2972212e88f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72212e88f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2972212e88f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3"/>
          <p:cNvSpPr txBox="1"/>
          <p:nvPr>
            <p:ph type="ctrTitle"/>
          </p:nvPr>
        </p:nvSpPr>
        <p:spPr>
          <a:xfrm>
            <a:off x="0" y="4829174"/>
            <a:ext cx="12192000" cy="82788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rPr lang="es-CO" sz="4800">
                <a:solidFill>
                  <a:schemeClr val="lt1"/>
                </a:solidFill>
                <a:latin typeface="Trebuchet MS"/>
                <a:ea typeface="Trebuchet MS"/>
                <a:cs typeface="Trebuchet MS"/>
                <a:sym typeface="Trebuchet MS"/>
              </a:rPr>
              <a:t>Modelo de machine learning para determinar la deserción y </a:t>
            </a:r>
            <a:r>
              <a:rPr lang="es-CO" sz="4800">
                <a:solidFill>
                  <a:schemeClr val="lt1"/>
                </a:solidFill>
                <a:latin typeface="Trebuchet MS"/>
                <a:ea typeface="Trebuchet MS"/>
                <a:cs typeface="Trebuchet MS"/>
                <a:sym typeface="Trebuchet MS"/>
              </a:rPr>
              <a:t>éxito</a:t>
            </a:r>
            <a:r>
              <a:rPr lang="es-CO" sz="4800">
                <a:solidFill>
                  <a:schemeClr val="lt1"/>
                </a:solidFill>
                <a:latin typeface="Trebuchet MS"/>
                <a:ea typeface="Trebuchet MS"/>
                <a:cs typeface="Trebuchet MS"/>
                <a:sym typeface="Trebuchet MS"/>
              </a:rPr>
              <a:t> </a:t>
            </a:r>
            <a:r>
              <a:rPr lang="es-CO" sz="4800">
                <a:solidFill>
                  <a:schemeClr val="lt1"/>
                </a:solidFill>
                <a:latin typeface="Trebuchet MS"/>
                <a:ea typeface="Trebuchet MS"/>
                <a:cs typeface="Trebuchet MS"/>
                <a:sym typeface="Trebuchet MS"/>
              </a:rPr>
              <a:t>académico</a:t>
            </a:r>
            <a:r>
              <a:rPr lang="es-CO" sz="4800">
                <a:solidFill>
                  <a:schemeClr val="lt1"/>
                </a:solidFill>
                <a:latin typeface="Trebuchet MS"/>
                <a:ea typeface="Trebuchet MS"/>
                <a:cs typeface="Trebuchet MS"/>
                <a:sym typeface="Trebuchet MS"/>
              </a:rPr>
              <a:t> </a:t>
            </a:r>
            <a:endParaRPr sz="4800">
              <a:solidFill>
                <a:schemeClr val="lt1"/>
              </a:solidFill>
              <a:latin typeface="Trebuchet MS"/>
              <a:ea typeface="Trebuchet MS"/>
              <a:cs typeface="Trebuchet MS"/>
              <a:sym typeface="Trebuchet MS"/>
            </a:endParaRPr>
          </a:p>
        </p:txBody>
      </p:sp>
      <p:sp>
        <p:nvSpPr>
          <p:cNvPr id="89" name="Google Shape;89;p13"/>
          <p:cNvSpPr txBox="1"/>
          <p:nvPr>
            <p:ph idx="1" type="subTitle"/>
          </p:nvPr>
        </p:nvSpPr>
        <p:spPr>
          <a:xfrm>
            <a:off x="1414462" y="5843587"/>
            <a:ext cx="9363075" cy="827881"/>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90000"/>
              </a:lnSpc>
              <a:spcBef>
                <a:spcPts val="0"/>
              </a:spcBef>
              <a:spcAft>
                <a:spcPts val="0"/>
              </a:spcAft>
              <a:buClr>
                <a:schemeClr val="dk1"/>
              </a:buClr>
              <a:buSzPct val="100000"/>
              <a:buNone/>
            </a:pPr>
            <a:r>
              <a:rPr lang="es-CO" sz="1800">
                <a:solidFill>
                  <a:schemeClr val="lt1"/>
                </a:solidFill>
                <a:latin typeface="Trebuchet MS"/>
                <a:ea typeface="Trebuchet MS"/>
                <a:cs typeface="Trebuchet MS"/>
                <a:sym typeface="Trebuchet MS"/>
              </a:rPr>
              <a:t>Andrés Felipe Medina Ospina</a:t>
            </a:r>
            <a:endParaRPr sz="1800">
              <a:solidFill>
                <a:schemeClr val="lt1"/>
              </a:solidFill>
              <a:latin typeface="Trebuchet MS"/>
              <a:ea typeface="Trebuchet MS"/>
              <a:cs typeface="Trebuchet MS"/>
              <a:sym typeface="Trebuchet MS"/>
            </a:endParaRPr>
          </a:p>
          <a:p>
            <a:pPr indent="0" lvl="0" marL="0" rtl="0" algn="ctr">
              <a:lnSpc>
                <a:spcPct val="90000"/>
              </a:lnSpc>
              <a:spcBef>
                <a:spcPts val="0"/>
              </a:spcBef>
              <a:spcAft>
                <a:spcPts val="0"/>
              </a:spcAft>
              <a:buClr>
                <a:schemeClr val="dk1"/>
              </a:buClr>
              <a:buSzPct val="100000"/>
              <a:buNone/>
            </a:pPr>
            <a:r>
              <a:rPr lang="es-CO" sz="1800">
                <a:solidFill>
                  <a:schemeClr val="lt1"/>
                </a:solidFill>
                <a:latin typeface="Trebuchet MS"/>
                <a:ea typeface="Trebuchet MS"/>
                <a:cs typeface="Trebuchet MS"/>
                <a:sym typeface="Trebuchet MS"/>
              </a:rPr>
              <a:t>Juan Camilo Sanchez Sanchez</a:t>
            </a:r>
            <a:endParaRPr sz="1800">
              <a:solidFill>
                <a:schemeClr val="lt1"/>
              </a:solidFill>
              <a:latin typeface="Trebuchet MS"/>
              <a:ea typeface="Trebuchet MS"/>
              <a:cs typeface="Trebuchet MS"/>
              <a:sym typeface="Trebuchet MS"/>
            </a:endParaRPr>
          </a:p>
          <a:p>
            <a:pPr indent="0" lvl="0" marL="0" rtl="0" algn="ctr">
              <a:lnSpc>
                <a:spcPct val="90000"/>
              </a:lnSpc>
              <a:spcBef>
                <a:spcPts val="0"/>
              </a:spcBef>
              <a:spcAft>
                <a:spcPts val="0"/>
              </a:spcAft>
              <a:buClr>
                <a:schemeClr val="dk1"/>
              </a:buClr>
              <a:buSzPct val="100000"/>
              <a:buNone/>
            </a:pPr>
            <a:r>
              <a:rPr lang="es-CO" sz="1800">
                <a:solidFill>
                  <a:schemeClr val="lt1"/>
                </a:solidFill>
                <a:latin typeface="Trebuchet MS"/>
                <a:ea typeface="Trebuchet MS"/>
                <a:cs typeface="Trebuchet MS"/>
                <a:sym typeface="Trebuchet MS"/>
              </a:rPr>
              <a:t>Juan Sebastian Rodriguez Solarte</a:t>
            </a:r>
            <a:endParaRPr sz="1800">
              <a:solidFill>
                <a:schemeClr val="lt1"/>
              </a:solidFill>
              <a:latin typeface="Trebuchet MS"/>
              <a:ea typeface="Trebuchet MS"/>
              <a:cs typeface="Trebuchet MS"/>
              <a:sym typeface="Trebuchet MS"/>
            </a:endParaRPr>
          </a:p>
          <a:p>
            <a:pPr indent="0" lvl="0" marL="0" rtl="0" algn="ctr">
              <a:lnSpc>
                <a:spcPct val="90000"/>
              </a:lnSpc>
              <a:spcBef>
                <a:spcPts val="0"/>
              </a:spcBef>
              <a:spcAft>
                <a:spcPts val="0"/>
              </a:spcAft>
              <a:buClr>
                <a:schemeClr val="dk1"/>
              </a:buClr>
              <a:buSzPct val="100000"/>
              <a:buNone/>
            </a:pPr>
            <a:r>
              <a:rPr lang="es-CO" sz="1800">
                <a:solidFill>
                  <a:schemeClr val="lt1"/>
                </a:solidFill>
                <a:latin typeface="Trebuchet MS"/>
                <a:ea typeface="Trebuchet MS"/>
                <a:cs typeface="Trebuchet MS"/>
                <a:sym typeface="Trebuchet MS"/>
              </a:rPr>
              <a:t>Silvania Ramos Paternina</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14"/>
          <p:cNvSpPr txBox="1"/>
          <p:nvPr>
            <p:ph type="title"/>
          </p:nvPr>
        </p:nvSpPr>
        <p:spPr>
          <a:xfrm>
            <a:off x="838200" y="365125"/>
            <a:ext cx="10515600" cy="131790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s-CO">
                <a:solidFill>
                  <a:srgbClr val="008000"/>
                </a:solidFill>
                <a:latin typeface="Twentieth Century"/>
                <a:ea typeface="Twentieth Century"/>
                <a:cs typeface="Twentieth Century"/>
                <a:sym typeface="Twentieth Century"/>
              </a:rPr>
              <a:t>Base de datos</a:t>
            </a:r>
            <a:endParaRPr b="1">
              <a:solidFill>
                <a:srgbClr val="008000"/>
              </a:solidFill>
              <a:latin typeface="Twentieth Century"/>
              <a:ea typeface="Twentieth Century"/>
              <a:cs typeface="Twentieth Century"/>
              <a:sym typeface="Twentieth Century"/>
            </a:endParaRPr>
          </a:p>
        </p:txBody>
      </p:sp>
      <p:sp>
        <p:nvSpPr>
          <p:cNvPr id="95" name="Google Shape;95;p14"/>
          <p:cNvSpPr txBox="1"/>
          <p:nvPr>
            <p:ph idx="1" type="body"/>
          </p:nvPr>
        </p:nvSpPr>
        <p:spPr>
          <a:xfrm>
            <a:off x="838200" y="1868557"/>
            <a:ext cx="10515600" cy="4308406"/>
          </a:xfrm>
          <a:prstGeom prst="rect">
            <a:avLst/>
          </a:prstGeom>
          <a:noFill/>
          <a:ln>
            <a:noFill/>
          </a:ln>
        </p:spPr>
        <p:txBody>
          <a:bodyPr anchorCtr="0" anchor="t" bIns="45700" lIns="91425" spcFirstLastPara="1" rIns="91425" wrap="square" tIns="45700">
            <a:normAutofit lnSpcReduction="10000"/>
          </a:bodyPr>
          <a:lstStyle/>
          <a:p>
            <a:pPr indent="-50800" lvl="0" marL="228600" rtl="0" algn="just">
              <a:lnSpc>
                <a:spcPct val="90000"/>
              </a:lnSpc>
              <a:spcBef>
                <a:spcPts val="0"/>
              </a:spcBef>
              <a:spcAft>
                <a:spcPts val="0"/>
              </a:spcAft>
              <a:buClr>
                <a:schemeClr val="dk1"/>
              </a:buClr>
              <a:buSzPts val="2800"/>
              <a:buNone/>
            </a:pPr>
            <a:r>
              <a:rPr lang="es-CO">
                <a:latin typeface="Twentieth Century"/>
                <a:ea typeface="Twentieth Century"/>
                <a:cs typeface="Twentieth Century"/>
                <a:sym typeface="Twentieth Century"/>
              </a:rPr>
              <a:t>Se extrajo una base de datos del Machine Learning Repository de la University of California en Irvine, CA, con datos de estudiantes matriculados en diferentes carreras de grado, como agronomía, diseño, educación, enfermería, periodismo, gestión, servicio social y tecnologías. Incluye información conocida en el momento de la inscripción de los estudiantes (trayectoria académica, datos demográficos y factores socioeconómicos) y el rendimiento académico de los estudiantes al final del primer y segundo semestres. </a:t>
            </a:r>
            <a:endParaRPr>
              <a:latin typeface="Twentieth Century"/>
              <a:ea typeface="Twentieth Century"/>
              <a:cs typeface="Twentieth Century"/>
              <a:sym typeface="Twentieth Century"/>
            </a:endParaRPr>
          </a:p>
          <a:p>
            <a:pPr indent="-50800" lvl="0" marL="228600" rtl="0" algn="just">
              <a:lnSpc>
                <a:spcPct val="90000"/>
              </a:lnSpc>
              <a:spcBef>
                <a:spcPts val="0"/>
              </a:spcBef>
              <a:spcAft>
                <a:spcPts val="0"/>
              </a:spcAft>
              <a:buClr>
                <a:schemeClr val="dk1"/>
              </a:buClr>
              <a:buSzPts val="2800"/>
              <a:buNone/>
            </a:pPr>
            <a:r>
              <a:rPr lang="es-CO">
                <a:latin typeface="Twentieth Century"/>
                <a:ea typeface="Twentieth Century"/>
                <a:cs typeface="Twentieth Century"/>
                <a:sym typeface="Twentieth Century"/>
              </a:rPr>
              <a:t>Se clasificó de tal manera de determinar la deserción y </a:t>
            </a:r>
            <a:r>
              <a:rPr lang="es-CO">
                <a:latin typeface="Twentieth Century"/>
                <a:ea typeface="Twentieth Century"/>
                <a:cs typeface="Twentieth Century"/>
                <a:sym typeface="Twentieth Century"/>
              </a:rPr>
              <a:t>éxito</a:t>
            </a:r>
            <a:r>
              <a:rPr lang="es-CO">
                <a:latin typeface="Twentieth Century"/>
                <a:ea typeface="Twentieth Century"/>
                <a:cs typeface="Twentieth Century"/>
                <a:sym typeface="Twentieth Century"/>
              </a:rPr>
              <a:t> </a:t>
            </a:r>
            <a:r>
              <a:rPr lang="es-CO">
                <a:latin typeface="Twentieth Century"/>
                <a:ea typeface="Twentieth Century"/>
                <a:cs typeface="Twentieth Century"/>
                <a:sym typeface="Twentieth Century"/>
              </a:rPr>
              <a:t>académico</a:t>
            </a:r>
            <a:r>
              <a:rPr lang="es-CO">
                <a:latin typeface="Twentieth Century"/>
                <a:ea typeface="Twentieth Century"/>
                <a:cs typeface="Twentieth Century"/>
                <a:sym typeface="Twentieth Century"/>
              </a:rPr>
              <a:t> dependiendo de las variables en las que se evidencia que más afectaron a los estudiantes registrados en la base de datos.</a:t>
            </a:r>
            <a:endParaRPr>
              <a:latin typeface="Twentieth Century"/>
              <a:ea typeface="Twentieth Century"/>
              <a:cs typeface="Twentieth Century"/>
              <a:sym typeface="Twentieth Century"/>
            </a:endParaRPr>
          </a:p>
        </p:txBody>
      </p:sp>
      <p:sp>
        <p:nvSpPr>
          <p:cNvPr id="96" name="Google Shape;96;p14"/>
          <p:cNvSpPr txBox="1"/>
          <p:nvPr>
            <p:ph idx="12" type="sldNum"/>
          </p:nvPr>
        </p:nvSpPr>
        <p:spPr>
          <a:xfrm>
            <a:off x="11256064" y="365125"/>
            <a:ext cx="440635"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s-CO" sz="1400">
                <a:solidFill>
                  <a:srgbClr val="008000"/>
                </a:solidFill>
              </a:rPr>
              <a:t>‹#›</a:t>
            </a:fld>
            <a:endParaRPr sz="1400">
              <a:solidFill>
                <a:srgbClr val="008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p15"/>
          <p:cNvSpPr txBox="1"/>
          <p:nvPr>
            <p:ph type="title"/>
          </p:nvPr>
        </p:nvSpPr>
        <p:spPr>
          <a:xfrm>
            <a:off x="838200" y="365125"/>
            <a:ext cx="10515600" cy="1317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s-CO">
                <a:solidFill>
                  <a:srgbClr val="008000"/>
                </a:solidFill>
                <a:latin typeface="Twentieth Century"/>
                <a:ea typeface="Twentieth Century"/>
                <a:cs typeface="Twentieth Century"/>
                <a:sym typeface="Twentieth Century"/>
              </a:rPr>
              <a:t>Análisis exploratorio de datos</a:t>
            </a:r>
            <a:endParaRPr b="1">
              <a:solidFill>
                <a:srgbClr val="008000"/>
              </a:solidFill>
              <a:latin typeface="Twentieth Century"/>
              <a:ea typeface="Twentieth Century"/>
              <a:cs typeface="Twentieth Century"/>
              <a:sym typeface="Twentieth Century"/>
            </a:endParaRPr>
          </a:p>
        </p:txBody>
      </p:sp>
      <p:sp>
        <p:nvSpPr>
          <p:cNvPr id="102" name="Google Shape;102;p15"/>
          <p:cNvSpPr txBox="1"/>
          <p:nvPr>
            <p:ph idx="12" type="sldNum"/>
          </p:nvPr>
        </p:nvSpPr>
        <p:spPr>
          <a:xfrm>
            <a:off x="11256064" y="365125"/>
            <a:ext cx="440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s-CO" sz="1400">
                <a:solidFill>
                  <a:srgbClr val="008000"/>
                </a:solidFill>
              </a:rPr>
              <a:t>‹#›</a:t>
            </a:fld>
            <a:endParaRPr sz="1400">
              <a:solidFill>
                <a:srgbClr val="008000"/>
              </a:solidFill>
            </a:endParaRPr>
          </a:p>
        </p:txBody>
      </p:sp>
      <p:pic>
        <p:nvPicPr>
          <p:cNvPr id="103" name="Google Shape;103;p15"/>
          <p:cNvPicPr preferRelativeResize="0"/>
          <p:nvPr/>
        </p:nvPicPr>
        <p:blipFill>
          <a:blip r:embed="rId4">
            <a:alphaModFix/>
          </a:blip>
          <a:stretch>
            <a:fillRect/>
          </a:stretch>
        </p:blipFill>
        <p:spPr>
          <a:xfrm>
            <a:off x="1375150" y="1853150"/>
            <a:ext cx="3746200" cy="3347975"/>
          </a:xfrm>
          <a:prstGeom prst="rect">
            <a:avLst/>
          </a:prstGeom>
          <a:noFill/>
          <a:ln>
            <a:noFill/>
          </a:ln>
        </p:spPr>
      </p:pic>
      <p:pic>
        <p:nvPicPr>
          <p:cNvPr id="104" name="Google Shape;104;p15"/>
          <p:cNvPicPr preferRelativeResize="0"/>
          <p:nvPr/>
        </p:nvPicPr>
        <p:blipFill>
          <a:blip r:embed="rId5">
            <a:alphaModFix/>
          </a:blip>
          <a:stretch>
            <a:fillRect/>
          </a:stretch>
        </p:blipFill>
        <p:spPr>
          <a:xfrm>
            <a:off x="5521850" y="1853150"/>
            <a:ext cx="2065500" cy="3863624"/>
          </a:xfrm>
          <a:prstGeom prst="rect">
            <a:avLst/>
          </a:prstGeom>
          <a:noFill/>
          <a:ln>
            <a:noFill/>
          </a:ln>
        </p:spPr>
      </p:pic>
      <p:pic>
        <p:nvPicPr>
          <p:cNvPr id="105" name="Google Shape;105;p15"/>
          <p:cNvPicPr preferRelativeResize="0"/>
          <p:nvPr/>
        </p:nvPicPr>
        <p:blipFill>
          <a:blip r:embed="rId6">
            <a:alphaModFix/>
          </a:blip>
          <a:stretch>
            <a:fillRect/>
          </a:stretch>
        </p:blipFill>
        <p:spPr>
          <a:xfrm>
            <a:off x="7739750" y="1835425"/>
            <a:ext cx="3141876" cy="3604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sp>
        <p:nvSpPr>
          <p:cNvPr id="110" name="Google Shape;110;p16"/>
          <p:cNvSpPr txBox="1"/>
          <p:nvPr>
            <p:ph type="title"/>
          </p:nvPr>
        </p:nvSpPr>
        <p:spPr>
          <a:xfrm>
            <a:off x="838200" y="365125"/>
            <a:ext cx="10515600" cy="1317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s-CO">
                <a:solidFill>
                  <a:srgbClr val="008000"/>
                </a:solidFill>
                <a:latin typeface="Twentieth Century"/>
                <a:ea typeface="Twentieth Century"/>
                <a:cs typeface="Twentieth Century"/>
                <a:sym typeface="Twentieth Century"/>
              </a:rPr>
              <a:t>Resultado de predicción en </a:t>
            </a:r>
            <a:r>
              <a:rPr b="1" lang="es-CO">
                <a:solidFill>
                  <a:srgbClr val="008000"/>
                </a:solidFill>
                <a:latin typeface="Twentieth Century"/>
                <a:ea typeface="Twentieth Century"/>
                <a:cs typeface="Twentieth Century"/>
                <a:sym typeface="Twentieth Century"/>
              </a:rPr>
              <a:t>términos</a:t>
            </a:r>
            <a:r>
              <a:rPr b="1" lang="es-CO">
                <a:solidFill>
                  <a:srgbClr val="008000"/>
                </a:solidFill>
                <a:latin typeface="Twentieth Century"/>
                <a:ea typeface="Twentieth Century"/>
                <a:cs typeface="Twentieth Century"/>
                <a:sym typeface="Twentieth Century"/>
              </a:rPr>
              <a:t> de importancia</a:t>
            </a:r>
            <a:endParaRPr b="1">
              <a:solidFill>
                <a:srgbClr val="008000"/>
              </a:solidFill>
              <a:latin typeface="Twentieth Century"/>
              <a:ea typeface="Twentieth Century"/>
              <a:cs typeface="Twentieth Century"/>
              <a:sym typeface="Twentieth Century"/>
            </a:endParaRPr>
          </a:p>
        </p:txBody>
      </p:sp>
      <p:sp>
        <p:nvSpPr>
          <p:cNvPr id="111" name="Google Shape;111;p16"/>
          <p:cNvSpPr txBox="1"/>
          <p:nvPr>
            <p:ph idx="12" type="sldNum"/>
          </p:nvPr>
        </p:nvSpPr>
        <p:spPr>
          <a:xfrm>
            <a:off x="11256064" y="365125"/>
            <a:ext cx="440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s-CO" sz="1400">
                <a:solidFill>
                  <a:srgbClr val="008000"/>
                </a:solidFill>
              </a:rPr>
              <a:t>‹#›</a:t>
            </a:fld>
            <a:endParaRPr sz="1400">
              <a:solidFill>
                <a:srgbClr val="008000"/>
              </a:solidFill>
            </a:endParaRPr>
          </a:p>
        </p:txBody>
      </p:sp>
      <p:pic>
        <p:nvPicPr>
          <p:cNvPr id="112" name="Google Shape;112;p16"/>
          <p:cNvPicPr preferRelativeResize="0"/>
          <p:nvPr/>
        </p:nvPicPr>
        <p:blipFill rotWithShape="1">
          <a:blip r:embed="rId4">
            <a:alphaModFix/>
          </a:blip>
          <a:srcRect b="0" l="1341" r="0" t="0"/>
          <a:stretch/>
        </p:blipFill>
        <p:spPr>
          <a:xfrm>
            <a:off x="2360175" y="2215125"/>
            <a:ext cx="7471650" cy="38536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17"/>
          <p:cNvSpPr txBox="1"/>
          <p:nvPr>
            <p:ph type="title"/>
          </p:nvPr>
        </p:nvSpPr>
        <p:spPr>
          <a:xfrm>
            <a:off x="838200" y="365125"/>
            <a:ext cx="10515600" cy="1317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s-CO">
                <a:solidFill>
                  <a:srgbClr val="008000"/>
                </a:solidFill>
                <a:latin typeface="Twentieth Century"/>
                <a:ea typeface="Twentieth Century"/>
                <a:cs typeface="Twentieth Century"/>
                <a:sym typeface="Twentieth Century"/>
              </a:rPr>
              <a:t>Modelos de Machine Learning planteados</a:t>
            </a:r>
            <a:endParaRPr b="1">
              <a:solidFill>
                <a:srgbClr val="008000"/>
              </a:solidFill>
              <a:latin typeface="Twentieth Century"/>
              <a:ea typeface="Twentieth Century"/>
              <a:cs typeface="Twentieth Century"/>
              <a:sym typeface="Twentieth Century"/>
            </a:endParaRPr>
          </a:p>
        </p:txBody>
      </p:sp>
      <p:sp>
        <p:nvSpPr>
          <p:cNvPr id="118" name="Google Shape;118;p17"/>
          <p:cNvSpPr txBox="1"/>
          <p:nvPr>
            <p:ph idx="12" type="sldNum"/>
          </p:nvPr>
        </p:nvSpPr>
        <p:spPr>
          <a:xfrm>
            <a:off x="11256064" y="365125"/>
            <a:ext cx="440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s-CO" sz="1400">
                <a:solidFill>
                  <a:srgbClr val="008000"/>
                </a:solidFill>
              </a:rPr>
              <a:t>‹#›</a:t>
            </a:fld>
            <a:endParaRPr sz="1400">
              <a:solidFill>
                <a:srgbClr val="008000"/>
              </a:solidFill>
            </a:endParaRPr>
          </a:p>
        </p:txBody>
      </p:sp>
      <p:pic>
        <p:nvPicPr>
          <p:cNvPr id="119" name="Google Shape;119;p17"/>
          <p:cNvPicPr preferRelativeResize="0"/>
          <p:nvPr/>
        </p:nvPicPr>
        <p:blipFill>
          <a:blip r:embed="rId4">
            <a:alphaModFix/>
          </a:blip>
          <a:stretch>
            <a:fillRect/>
          </a:stretch>
        </p:blipFill>
        <p:spPr>
          <a:xfrm>
            <a:off x="853200" y="1959725"/>
            <a:ext cx="4105949" cy="3445150"/>
          </a:xfrm>
          <a:prstGeom prst="rect">
            <a:avLst/>
          </a:prstGeom>
          <a:noFill/>
          <a:ln>
            <a:noFill/>
          </a:ln>
        </p:spPr>
      </p:pic>
      <p:sp>
        <p:nvSpPr>
          <p:cNvPr id="120" name="Google Shape;120;p17"/>
          <p:cNvSpPr txBox="1"/>
          <p:nvPr/>
        </p:nvSpPr>
        <p:spPr>
          <a:xfrm>
            <a:off x="1311350" y="5404875"/>
            <a:ext cx="2870700" cy="65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CO"/>
              <a:t>Support Vector Machine (SVM)</a:t>
            </a:r>
            <a:endParaRPr/>
          </a:p>
        </p:txBody>
      </p:sp>
      <p:pic>
        <p:nvPicPr>
          <p:cNvPr id="121" name="Google Shape;121;p17"/>
          <p:cNvPicPr preferRelativeResize="0"/>
          <p:nvPr/>
        </p:nvPicPr>
        <p:blipFill>
          <a:blip r:embed="rId5">
            <a:alphaModFix/>
          </a:blip>
          <a:stretch>
            <a:fillRect/>
          </a:stretch>
        </p:blipFill>
        <p:spPr>
          <a:xfrm>
            <a:off x="5093825" y="1959725"/>
            <a:ext cx="4498960" cy="3445150"/>
          </a:xfrm>
          <a:prstGeom prst="rect">
            <a:avLst/>
          </a:prstGeom>
          <a:noFill/>
          <a:ln>
            <a:noFill/>
          </a:ln>
        </p:spPr>
      </p:pic>
      <p:sp>
        <p:nvSpPr>
          <p:cNvPr id="122" name="Google Shape;122;p17"/>
          <p:cNvSpPr txBox="1"/>
          <p:nvPr/>
        </p:nvSpPr>
        <p:spPr>
          <a:xfrm>
            <a:off x="5907950" y="5504125"/>
            <a:ext cx="2870700" cy="65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CO"/>
              <a:t>Random Forest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p18"/>
          <p:cNvSpPr txBox="1"/>
          <p:nvPr>
            <p:ph type="title"/>
          </p:nvPr>
        </p:nvSpPr>
        <p:spPr>
          <a:xfrm>
            <a:off x="838200" y="365125"/>
            <a:ext cx="10515600" cy="1317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s-CO">
                <a:solidFill>
                  <a:srgbClr val="008000"/>
                </a:solidFill>
                <a:latin typeface="Twentieth Century"/>
                <a:ea typeface="Twentieth Century"/>
                <a:cs typeface="Twentieth Century"/>
                <a:sym typeface="Twentieth Century"/>
              </a:rPr>
              <a:t>Selección del número de </a:t>
            </a:r>
            <a:r>
              <a:rPr b="1" lang="es-CO">
                <a:solidFill>
                  <a:srgbClr val="008000"/>
                </a:solidFill>
                <a:latin typeface="Twentieth Century"/>
                <a:ea typeface="Twentieth Century"/>
                <a:cs typeface="Twentieth Century"/>
                <a:sym typeface="Twentieth Century"/>
              </a:rPr>
              <a:t>árboles</a:t>
            </a:r>
            <a:endParaRPr b="1">
              <a:solidFill>
                <a:srgbClr val="008000"/>
              </a:solidFill>
              <a:latin typeface="Twentieth Century"/>
              <a:ea typeface="Twentieth Century"/>
              <a:cs typeface="Twentieth Century"/>
              <a:sym typeface="Twentieth Century"/>
            </a:endParaRPr>
          </a:p>
        </p:txBody>
      </p:sp>
      <p:sp>
        <p:nvSpPr>
          <p:cNvPr id="128" name="Google Shape;128;p18"/>
          <p:cNvSpPr txBox="1"/>
          <p:nvPr>
            <p:ph idx="12" type="sldNum"/>
          </p:nvPr>
        </p:nvSpPr>
        <p:spPr>
          <a:xfrm>
            <a:off x="11256064" y="365125"/>
            <a:ext cx="440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s-CO" sz="1400">
                <a:solidFill>
                  <a:srgbClr val="008000"/>
                </a:solidFill>
              </a:rPr>
              <a:t>‹#›</a:t>
            </a:fld>
            <a:endParaRPr sz="1400">
              <a:solidFill>
                <a:srgbClr val="008000"/>
              </a:solidFill>
            </a:endParaRPr>
          </a:p>
        </p:txBody>
      </p:sp>
      <p:pic>
        <p:nvPicPr>
          <p:cNvPr id="129" name="Google Shape;129;p18"/>
          <p:cNvPicPr preferRelativeResize="0"/>
          <p:nvPr/>
        </p:nvPicPr>
        <p:blipFill>
          <a:blip r:embed="rId4">
            <a:alphaModFix/>
          </a:blip>
          <a:stretch>
            <a:fillRect/>
          </a:stretch>
        </p:blipFill>
        <p:spPr>
          <a:xfrm>
            <a:off x="3444850" y="2108800"/>
            <a:ext cx="5302276" cy="36753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9"/>
          <p:cNvSpPr txBox="1"/>
          <p:nvPr>
            <p:ph type="title"/>
          </p:nvPr>
        </p:nvSpPr>
        <p:spPr>
          <a:xfrm>
            <a:off x="831850" y="1709738"/>
            <a:ext cx="10515600" cy="285273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Arial"/>
              <a:buNone/>
            </a:pPr>
            <a:r>
              <a:rPr lang="es-CO">
                <a:solidFill>
                  <a:srgbClr val="008000"/>
                </a:solidFill>
                <a:latin typeface="Twentieth Century"/>
                <a:ea typeface="Twentieth Century"/>
                <a:cs typeface="Twentieth Century"/>
                <a:sym typeface="Twentieth Century"/>
              </a:rPr>
              <a:t>¡Gracias!</a:t>
            </a:r>
            <a:endParaRPr>
              <a:solidFill>
                <a:srgbClr val="008000"/>
              </a:solidFill>
              <a:latin typeface="Twentieth Century"/>
              <a:ea typeface="Twentieth Century"/>
              <a:cs typeface="Twentieth Century"/>
              <a:sym typeface="Twentieth Century"/>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