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5"/>
  </p:notesMasterIdLst>
  <p:handoutMasterIdLst>
    <p:handoutMasterId r:id="rId46"/>
  </p:handoutMasterIdLst>
  <p:sldIdLst>
    <p:sldId id="256" r:id="rId3"/>
    <p:sldId id="617" r:id="rId4"/>
    <p:sldId id="652" r:id="rId5"/>
    <p:sldId id="618" r:id="rId6"/>
    <p:sldId id="619" r:id="rId7"/>
    <p:sldId id="620" r:id="rId8"/>
    <p:sldId id="621" r:id="rId9"/>
    <p:sldId id="622" r:id="rId10"/>
    <p:sldId id="623" r:id="rId11"/>
    <p:sldId id="657" r:id="rId12"/>
    <p:sldId id="635" r:id="rId13"/>
    <p:sldId id="624" r:id="rId14"/>
    <p:sldId id="649" r:id="rId15"/>
    <p:sldId id="650" r:id="rId16"/>
    <p:sldId id="651" r:id="rId17"/>
    <p:sldId id="653" r:id="rId18"/>
    <p:sldId id="625" r:id="rId19"/>
    <p:sldId id="636" r:id="rId20"/>
    <p:sldId id="626" r:id="rId21"/>
    <p:sldId id="627" r:id="rId22"/>
    <p:sldId id="628" r:id="rId23"/>
    <p:sldId id="654" r:id="rId24"/>
    <p:sldId id="629" r:id="rId25"/>
    <p:sldId id="630" r:id="rId26"/>
    <p:sldId id="631" r:id="rId27"/>
    <p:sldId id="632" r:id="rId28"/>
    <p:sldId id="633" r:id="rId29"/>
    <p:sldId id="659" r:id="rId30"/>
    <p:sldId id="655" r:id="rId31"/>
    <p:sldId id="637" r:id="rId32"/>
    <p:sldId id="638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6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0"/>
    <p:restoredTop sz="87284" autoAdjust="0"/>
  </p:normalViewPr>
  <p:slideViewPr>
    <p:cSldViewPr snapToGrid="0" snapToObjects="1">
      <p:cViewPr varScale="1">
        <p:scale>
          <a:sx n="95" d="100"/>
          <a:sy n="95" d="100"/>
        </p:scale>
        <p:origin x="7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Madero Cabib (i.maderocabib)" userId="S::i.maderocabib@uchile.cl::38865661-aa61-44c1-b804-3cca6a5fe3fe" providerId="AD" clId="Web-{6CE2EB92-4ACA-3A33-619A-B7F7059B7942}"/>
    <pc:docChg chg="addSld delSld modSld">
      <pc:chgData name="Ignacio Madero Cabib (i.maderocabib)" userId="S::i.maderocabib@uchile.cl::38865661-aa61-44c1-b804-3cca6a5fe3fe" providerId="AD" clId="Web-{6CE2EB92-4ACA-3A33-619A-B7F7059B7942}" dt="2018-08-16T14:03:47.196" v="165" actId="20577"/>
      <pc:docMkLst>
        <pc:docMk/>
      </pc:docMkLst>
      <pc:sldChg chg="modSp add del">
        <pc:chgData name="Ignacio Madero Cabib (i.maderocabib)" userId="S::i.maderocabib@uchile.cl::38865661-aa61-44c1-b804-3cca6a5fe3fe" providerId="AD" clId="Web-{6CE2EB92-4ACA-3A33-619A-B7F7059B7942}" dt="2018-08-16T14:01:48.428" v="146"/>
        <pc:sldMkLst>
          <pc:docMk/>
          <pc:sldMk cId="0" sldId="256"/>
        </pc:sldMkLst>
        <pc:spChg chg="mod">
          <ac:chgData name="Ignacio Madero Cabib (i.maderocabib)" userId="S::i.maderocabib@uchile.cl::38865661-aa61-44c1-b804-3cca6a5fe3fe" providerId="AD" clId="Web-{6CE2EB92-4ACA-3A33-619A-B7F7059B7942}" dt="2018-08-16T13:39:58.059" v="4" actId="20577"/>
          <ac:spMkLst>
            <pc:docMk/>
            <pc:sldMk cId="0" sldId="256"/>
            <ac:spMk id="2050" creationId="{60AA36CA-A56E-1F4C-AB96-3DC0866F09F2}"/>
          </ac:spMkLst>
        </pc:spChg>
        <pc:spChg chg="mod">
          <ac:chgData name="Ignacio Madero Cabib (i.maderocabib)" userId="S::i.maderocabib@uchile.cl::38865661-aa61-44c1-b804-3cca6a5fe3fe" providerId="AD" clId="Web-{6CE2EB92-4ACA-3A33-619A-B7F7059B7942}" dt="2018-08-16T13:40:06.747" v="9" actId="20577"/>
          <ac:spMkLst>
            <pc:docMk/>
            <pc:sldMk cId="0" sldId="256"/>
            <ac:spMk id="20482" creationId="{31D00D3B-800B-3842-887B-032F62A61264}"/>
          </ac:spMkLst>
        </pc:spChg>
      </pc:sldChg>
    </pc:docChg>
  </pc:docChgLst>
  <pc:docChgLst>
    <pc:chgData name="Ignacio Madero Cabib (i.maderocabib)" userId="S::i.maderocabib@uchile.cl::38865661-aa61-44c1-b804-3cca6a5fe3fe" providerId="AD" clId="Web-{4AF69EF0-5DA7-DC83-E28F-CE365878A43D}"/>
    <pc:docChg chg="modSld">
      <pc:chgData name="Ignacio Madero Cabib (i.maderocabib)" userId="S::i.maderocabib@uchile.cl::38865661-aa61-44c1-b804-3cca6a5fe3fe" providerId="AD" clId="Web-{4AF69EF0-5DA7-DC83-E28F-CE365878A43D}" dt="2018-08-16T17:00:43.969" v="99" actId="20577"/>
      <pc:docMkLst>
        <pc:docMk/>
      </pc:docMkLst>
    </pc:docChg>
  </pc:docChgLst>
  <pc:docChgLst>
    <pc:chgData name="Ignacio Madero Cabib (i.maderocabib)" userId="S::i.maderocabib@uchile.cl::38865661-aa61-44c1-b804-3cca6a5fe3fe" providerId="AD" clId="Web-{C33C3B77-7C6A-0BD1-416B-B3605FF489A7}"/>
    <pc:docChg chg="modSld">
      <pc:chgData name="Ignacio Madero Cabib (i.maderocabib)" userId="S::i.maderocabib@uchile.cl::38865661-aa61-44c1-b804-3cca6a5fe3fe" providerId="AD" clId="Web-{C33C3B77-7C6A-0BD1-416B-B3605FF489A7}" dt="2018-08-16T14:31:47.888" v="159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A9B68C-1DB9-304B-B417-4DE66A57C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C096D-01AB-2440-A1B1-8FAF810AD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3DFAAD4-AB14-C948-B9E8-4C73AC311801}" type="datetimeFigureOut">
              <a:rPr lang="en-US"/>
              <a:pPr>
                <a:defRPr/>
              </a:pPr>
              <a:t>11/29/18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B054-3004-A040-9F83-1D1EC45C5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11985-5B5E-9F44-B3FC-A7A7A7A153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88380A6-97A9-5142-9688-5867A36ED39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18B3F0-275E-ED40-8E53-C729E37B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6240D-6D63-0444-8BBF-46F9AB5891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78763D-EA3A-954A-BEBA-9B8A0D54FEB4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D4D9DB-12DC-AE43-A148-57CB5E73E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76BED9-2A93-4E41-9AB0-8CF363BD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BCB9-FF22-0749-8CF5-9E5D9A3E85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816DD-DD83-5D4B-B3E0-119E4C64E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E24616-06DB-7B47-82B7-36312C641B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DBCBD40F-5782-0446-B5D2-5FC1164B1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290FAB-4271-074D-B180-6A2AFAA8ECB0}" type="slidenum">
              <a:rPr lang="es-E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585D80D-C98E-114E-92A7-267CA8A6A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1BD1FC3-3935-1441-8ADC-C6A5AA143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ADA086-DE46-FA4E-B75B-C525DDC2E7C8}" type="slidenum">
              <a:rPr lang="es-ES"/>
              <a:pPr/>
              <a:t>29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s-CL">
                <a:latin typeface="Arial" charset="0"/>
                <a:cs typeface="Arial" charset="0"/>
              </a:rPr>
              <a:t>In</a:t>
            </a:r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7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Looking at the table labeled Total Variance Explained, we see that the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eigen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value for the first factor is quite a bit larger than the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eigen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value for the next factor (2.7 versus 0.54). Additionally, the first factor accounts for 67% of the total variance. This suggests that the scale items are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unidimensional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2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DBCBD40F-5782-0446-B5D2-5FC1164B1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290FAB-4271-074D-B180-6A2AFAA8ECB0}" type="slidenum">
              <a:rPr lang="es-E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s-E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585D80D-C98E-114E-92A7-267CA8A6A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1BD1FC3-3935-1441-8ADC-C6A5AA143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93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ADA086-DE46-FA4E-B75B-C525DDC2E7C8}" type="slidenum">
              <a:rPr lang="es-ES"/>
              <a:pPr/>
              <a:t>3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s-CL">
                <a:latin typeface="Arial" charset="0"/>
                <a:cs typeface="Arial" charset="0"/>
              </a:rPr>
              <a:t>In</a:t>
            </a:r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7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Cronbach’s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alpha is a measure of internal consistency, that is, how closely related a set of items are as a group.    It is considered to be a measure of scale reliability. A "high" value for alpha does not imply that the measure is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unidimensional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 If, in addition to measuring internal consistency, you wish to provide evidence that the scale in question is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unidimensional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, additional analyses can be performed. Exploratory factor analysis is one method of checking dimensionality. Technically speaking,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Cronbach’s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alpha is not a statistical test – it is a coefficient of reliability (or consistency). 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Cronbach’s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alpha can be written as a function of the number of test items and the average inter-correlation among the items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7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con </a:t>
            </a:r>
            <a:r>
              <a:rPr lang="en-US" dirty="0" err="1"/>
              <a:t>atenuación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 </a:t>
            </a:r>
            <a:r>
              <a:rPr lang="en-US" dirty="0" err="1"/>
              <a:t>confundí</a:t>
            </a:r>
            <a:r>
              <a:rPr lang="en-US" dirty="0"/>
              <a:t> con el 0.6 y 36%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menciona</a:t>
            </a:r>
            <a:r>
              <a:rPr lang="en-US" dirty="0"/>
              <a:t> el error</a:t>
            </a:r>
            <a:r>
              <a:rPr lang="en-US" baseline="0" dirty="0"/>
              <a:t> de </a:t>
            </a:r>
            <a:r>
              <a:rPr lang="en-US" baseline="0" dirty="0" err="1"/>
              <a:t>muestreo</a:t>
            </a:r>
            <a:r>
              <a:rPr lang="en-US" baseline="0" dirty="0"/>
              <a:t> en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diapositiva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No </a:t>
            </a:r>
            <a:r>
              <a:rPr lang="en-US" baseline="0" dirty="0" err="1"/>
              <a:t>conozco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formula.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0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menciona</a:t>
            </a:r>
            <a:r>
              <a:rPr lang="en-US" dirty="0"/>
              <a:t> el error</a:t>
            </a:r>
            <a:r>
              <a:rPr lang="en-US" baseline="0" dirty="0"/>
              <a:t> de </a:t>
            </a:r>
            <a:r>
              <a:rPr lang="en-US" baseline="0" dirty="0" err="1"/>
              <a:t>muestreo</a:t>
            </a:r>
            <a:r>
              <a:rPr lang="en-US" baseline="0" dirty="0"/>
              <a:t> en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diapositiva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No </a:t>
            </a:r>
            <a:r>
              <a:rPr lang="en-US" baseline="0" dirty="0" err="1"/>
              <a:t>conozco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formula.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10983-9CAB-9344-9F35-9B6368D15B2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97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ADA086-DE46-FA4E-B75B-C525DDC2E7C8}" type="slidenum">
              <a:rPr lang="es-ES"/>
              <a:pPr/>
              <a:t>16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s-CL">
                <a:latin typeface="Arial" charset="0"/>
                <a:cs typeface="Arial" charset="0"/>
              </a:rPr>
              <a:t>In</a:t>
            </a:r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http://www.r-statistics.com/2013/08/k-means-clustering-from-r-in-action/</a:t>
            </a:r>
          </a:p>
        </p:txBody>
      </p:sp>
      <p:sp>
        <p:nvSpPr>
          <p:cNvPr id="14131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A52102F5-D54C-AC4E-AE1E-8B23B568079C}" type="slidenum">
              <a:rPr lang="en-US" sz="1100"/>
              <a:pPr eaLnBrk="1" hangingPunct="1"/>
              <a:t>22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8073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2E9668-5B80-F949-BC63-D70981F6C75F}"/>
              </a:ext>
            </a:extLst>
          </p:cNvPr>
          <p:cNvSpPr/>
          <p:nvPr/>
        </p:nvSpPr>
        <p:spPr>
          <a:xfrm>
            <a:off x="3175" y="6410325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ACDBA3-9D78-6042-9CEA-68B26ACD68B4}"/>
              </a:ext>
            </a:extLst>
          </p:cNvPr>
          <p:cNvCxnSpPr/>
          <p:nvPr/>
        </p:nvCxnSpPr>
        <p:spPr>
          <a:xfrm>
            <a:off x="822325" y="3208338"/>
            <a:ext cx="74072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5852"/>
            <a:ext cx="7543800" cy="1908048"/>
          </a:xfrm>
        </p:spPr>
        <p:txBody>
          <a:bodyPr/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524F435-E99A-EC43-8136-23916026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BFB5026-96BE-E443-B3F4-E349897F0FF0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5E92222-CD8A-7B4E-B18D-A8ECF0E8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423FEC-9236-BE47-B191-A5237B0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8F408D1-120A-EB40-92A7-77CA3125C5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5595-FC4C-AA47-B208-C1F0270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3DC4C22-EB21-8D47-B35F-CD20994D0134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D719-38AE-1540-B1C8-374E59B1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6790-E168-6747-A7C2-0DE90962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989A6C1-CC43-1B41-8029-91E7CFC5B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56941-1242-384C-A746-8E945ED855A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B123F-998D-954E-B4AD-AE8EC618F1EF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B7FAABD-F6DF-044F-9044-27C69902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F5B377C-A4C6-A449-B400-48C64BBAB4B3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FC1E76-BF3E-234E-9E39-F28C740D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EC55FD-8B23-F445-B195-DC2322AB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1C86D-5909-6646-AFDB-E8121CC572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1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0FA336-CBED-4C46-AD92-EF5F66530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 comparative perspective on later-life employment and health</a:t>
            </a:r>
          </a:p>
          <a:p>
            <a:pPr>
              <a:defRPr/>
            </a:pPr>
            <a:r>
              <a:rPr lang="en-GB"/>
              <a:t>Ignacio Madero-Cabib &amp; Laurie Corna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6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DC980F-76A2-A548-94AC-D9E8F74E3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 altLang="es-C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28C18B-9860-5E4A-AC8C-0263D9788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s-ES" altLang="es-C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145F19-32F7-CE4C-8392-9C50122FF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F3429D4-75C3-924D-A7F0-0A70C8FE98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503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6EE19-CD1D-154D-8D4D-8B4149D29B0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37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C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16C3D-F2A9-9A46-A1AC-CF2DA9DDF8F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9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E5C4-F22A-3B42-A975-4DE80787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E4BC3-A76C-E149-97C9-57E6748397CD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55E6-2147-8649-A118-4718BC3F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F4FA-5C06-2348-BBF3-B5604488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3081D-A2DA-3A43-887C-0E1E8BA33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FFDB-6ED5-0544-B7EF-36E26538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97E1-2DE8-624B-8AE6-ED4E62D17400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B713-C6CC-9949-95DA-970EB94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758D-1487-F040-9769-748FA4FB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6ED77-DC65-2442-8AA2-F979DFD8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B1BA-2754-004A-B1C3-ED532569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448F6-E20C-8940-8F4B-811D6F354888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3FB9-B23D-534D-983E-2A4AF975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E81F-1194-344A-99E9-004CFDA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CB6CF-C1E8-3246-AF50-30058C04F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7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930E09-B580-D542-8AB5-38F72D00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53C2-5FE5-8E4B-81F2-BAE51CBFB723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AA1ADD-5A8F-4349-A33B-1DD2C0FB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6AD440-3053-6943-9F73-0FF7C991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78813-910A-C749-BA6D-B5168B00D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070565-39DD-3449-B294-F19FEF2D11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 comparative perspective on later-life employment and health</a:t>
            </a:r>
          </a:p>
          <a:p>
            <a:pPr>
              <a:defRPr/>
            </a:pPr>
            <a:r>
              <a:rPr lang="en-GB"/>
              <a:t>Ignacio Madero-Cabib &amp; Laurie Corna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53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5655A7-B163-F248-B271-9438764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E9887-65F8-8B4D-A715-BF1C2EF0F41E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6786D5-B0F7-A241-B7D1-43BFC68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0C438-48B0-694C-A9E3-F896FBD1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50AD-E3B9-344B-8CC9-B9DBC086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54EECF-76F4-1943-B077-AFC53EC0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21AA5-1121-E745-970B-D54649D69F35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1CE279-A9B6-B24B-8042-A630DFE4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2692B9-A56E-8F43-88DC-43F94B8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0151-D7AE-7049-ABBB-F86258433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5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27F78-132D-F041-863E-1B9E2E159F80}"/>
              </a:ext>
            </a:extLst>
          </p:cNvPr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BDC0-F17C-2848-8A65-823A5355596B}"/>
              </a:ext>
            </a:extLst>
          </p:cNvPr>
          <p:cNvSpPr/>
          <p:nvPr userDrawn="1"/>
        </p:nvSpPr>
        <p:spPr>
          <a:xfrm>
            <a:off x="0" y="6403975"/>
            <a:ext cx="9142413" cy="36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35D6B5A-158D-2B4D-8EB7-8014CC51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F846-FCFA-6C48-B925-50993D0AB6D0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613BC30-729E-994C-A29C-BBC51D7D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EE4041-A4D3-684C-AF0F-61E2CE48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987D-EA64-694F-A901-E704BADD9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327397-19FD-D042-A506-934CBBC5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86DE8-0031-F74E-8904-6D2028225F03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098D1F-1633-8348-B194-C77B6B5F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57C494-CE72-6B41-8654-E02A5B2C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ED7E-3F69-AB41-97A3-D5B6DB27C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0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C26734-F6CD-C046-A502-7EEC3B9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1A99E-4B67-804E-9F73-AE60BF1A27C8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64E589-087B-2B41-88DF-67AF240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4C0E1-ED57-C443-98A0-8ED948A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17C04-7CDD-4543-B464-44C96E403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E1EE-91AA-6747-B79B-AD740F9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2699E-AF0F-154F-BC6A-EAC080666F4A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A2E2-BA6F-2A42-B7D6-1563B1F3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4567-B9DF-7C4C-A2E6-CC4CE90D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9D3B-F7B5-5747-AB88-AC97277D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2539-1E23-AA48-BB40-5964873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BCB5A-2B94-E144-BECE-27172C921B98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F133-D30A-7447-9B42-6483A3E4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6C31-378C-C842-8CB1-87A41EF9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B5C6-D1E0-FD42-BF4B-4B96E4537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158B6-AE74-D24B-A8E8-3A1E2086F8F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382C8D-2ADB-284C-BA67-63137D0DFEF8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CA9670F-73E4-0346-9BF3-76341251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BED225F-5C89-DE4E-97FC-16FEA96768FB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36E3C2-5CB6-174E-B080-84D68A05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C850DB-432E-A440-9E18-F2BC6500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3E4E550-3604-B24F-83B5-99272E1E33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CA1F-04C9-894A-8C8B-175E7D1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561B7EE-49DC-D944-8644-87E627A2E8CA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05996-9136-9C4A-B957-B0E630A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4DEE-C829-4E44-8466-A8D366C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0F3A194-FDD3-F940-8AC6-9BFB292343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5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E330F-279B-B84E-877F-5BDE9B41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A4DA4F7-5483-2142-A953-585C7325B2F3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C7D25-7D1A-2741-A90C-1FC4298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656C3-35ED-714A-9FBD-AA8F510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AF95C55-5E41-EF43-B00C-DEA20020A2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4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156C8-C81F-9543-B4EC-1E76BB43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50BE996-7FA3-2A40-9D5A-2A67EF451FFD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7C327-E043-5F43-8F4D-90CF82C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A848-8399-0B4F-AE95-754F71DE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F643AB7-5645-9748-8647-7FCA1DB42F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EA972-3CBA-6442-980F-3A5A0DCC14B8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4F440AC4-28EF-FA4D-8F53-1784D28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D7EF9D7-F256-8B46-8928-962A3308F13C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9DA9177-35DB-1B48-9D0E-EA447252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03A95770-1D11-BB44-8EE9-2AA762EF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22289D2-0FFC-5D42-B63A-DDC85D749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D7C598-48E0-E44C-B45A-74895A561E9F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73F33-A4E3-AC48-A4FD-468473F59F8F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DC5367C-F439-6A42-839F-F31B195B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D1C5250D-AA59-E349-B27E-D13366469DB8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90A9ECE-563B-4140-8782-9515497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FC2103F-0C8F-4646-8D56-51D29D4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4AB695-0725-1248-81B6-CF8FD6BFA2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584C9-8640-6847-A24B-0BEFFE9CEAB0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FCFEB-D79D-C742-8C3F-5A47800E894B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46427A2-975E-1E4F-8B8E-55348DCC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3A0D53-03DD-7843-A09F-B572312D72EB}" type="datetimeFigureOut">
              <a:rPr lang="en-GB"/>
              <a:pPr>
                <a:defRPr/>
              </a:pPr>
              <a:t>29/11/2018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BC6283-54DA-364E-881C-B12D4C29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D253F01-B02B-9A47-B718-D933BC5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2E78D1-459E-D84E-9983-3126A7F4B3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C46CFD-CF76-2D4F-850B-7ABBE6D3430C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58D72-E1AE-864B-A08B-44BAB6AE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587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47C5982-A7E6-4848-A42B-85C82DB9B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B10A-B030-5D4F-89A1-F5D448B83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91038" y="6459538"/>
            <a:ext cx="4586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>
              <a:defRPr/>
            </a:pPr>
            <a:r>
              <a:rPr lang="en-GB"/>
              <a:t>A comparative perspective on later-life employment and health</a:t>
            </a:r>
          </a:p>
          <a:p>
            <a:pPr>
              <a:defRPr/>
            </a:pPr>
            <a:r>
              <a:rPr lang="en-GB"/>
              <a:t>Ignacio Madero-Cabib &amp; Laurie Corna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63D496-284C-3A45-8A6D-53FB22C3DDF0}"/>
              </a:ext>
            </a:extLst>
          </p:cNvPr>
          <p:cNvCxnSpPr/>
          <p:nvPr/>
        </p:nvCxnSpPr>
        <p:spPr>
          <a:xfrm>
            <a:off x="895350" y="15224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37" r:id="rId12"/>
    <p:sldLayoutId id="2147483759" r:id="rId13"/>
    <p:sldLayoutId id="2147483762" r:id="rId14"/>
    <p:sldLayoutId id="2147483763" r:id="rId15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3B0BABE-00BA-524C-A6D0-C81E12CDA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AEC82ED1-B0DF-1446-B2CE-FF1AE8B9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Click to edit Master text styles</a:t>
            </a:r>
          </a:p>
          <a:p>
            <a:pPr lvl="1"/>
            <a:r>
              <a:rPr lang="es-ES_tradnl" altLang="en-US"/>
              <a:t>Second level</a:t>
            </a:r>
          </a:p>
          <a:p>
            <a:pPr lvl="2"/>
            <a:r>
              <a:rPr lang="es-ES_tradnl" altLang="en-US"/>
              <a:t>Third level</a:t>
            </a:r>
          </a:p>
          <a:p>
            <a:pPr lvl="3"/>
            <a:r>
              <a:rPr lang="es-ES_tradnl" altLang="en-US"/>
              <a:t>Fourth level</a:t>
            </a:r>
          </a:p>
          <a:p>
            <a:pPr lvl="4"/>
            <a:r>
              <a:rPr lang="es-ES_tradnl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3891-D1A7-144B-A1D0-34B6B00E3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EEB545-B29D-A646-8F84-381CE6EE0ADF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2156-9F71-1B46-B2A7-A2D6074B5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35B7-E77C-DB4D-9EC1-8FD6FC35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C356A6-43E0-B64D-8A27-29DC8B7E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60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iperchile.cl/2013/02/13/psu-la-crisis-que-se-oculto/" TargetMode="External"/><Relationship Id="rId2" Type="http://schemas.openxmlformats.org/officeDocument/2006/relationships/hyperlink" Target="http://ciperchile.cl/2011/12/12/psu-academicos-acusan-que-consolida-la-desiguald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inace.net/riee/numeros/vol3-num2/art2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AA36CA-A56E-1F4C-AB96-3DC0866F09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9775" y="119380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L" altLang="en-US" sz="4800" dirty="0">
                <a:ea typeface="ＭＳ Ｐゴシック" panose="020B0600070205080204" pitchFamily="34" charset="-128"/>
              </a:rPr>
              <a:t>Estrategias de </a:t>
            </a:r>
            <a:br>
              <a:rPr lang="es-CL" altLang="en-US" sz="4800" dirty="0">
                <a:ea typeface="ＭＳ Ｐゴシック" panose="020B0600070205080204" pitchFamily="34" charset="-128"/>
                <a:cs typeface="Calibri Light"/>
              </a:rPr>
            </a:br>
            <a:r>
              <a:rPr lang="es-CL" altLang="en-US" sz="4800" dirty="0">
                <a:ea typeface="ＭＳ Ｐゴシック" panose="020B0600070205080204" pitchFamily="34" charset="-128"/>
              </a:rPr>
              <a:t>Investigación Cuantitativa</a:t>
            </a:r>
            <a:endParaRPr lang="es-ES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31D00D3B-800B-3842-887B-032F62A6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770413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s-ES" altLang="en-US" sz="3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Confiabilidad y validez</a:t>
            </a:r>
            <a:endParaRPr lang="es-ES" altLang="en-US" sz="28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Alpha de cronbach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/>
              <a:t>El </a:t>
            </a:r>
            <a:r>
              <a:rPr lang="es-ES" sz="2200" dirty="0" err="1"/>
              <a:t>Alpha</a:t>
            </a:r>
            <a:r>
              <a:rPr lang="es-ES" sz="2200" dirty="0"/>
              <a:t> de </a:t>
            </a:r>
            <a:r>
              <a:rPr lang="es-ES" sz="2200" dirty="0" err="1"/>
              <a:t>Cronbach</a:t>
            </a:r>
            <a:r>
              <a:rPr lang="es-ES" sz="2200" dirty="0"/>
              <a:t> corresponde a un estadístico que evidencia qué tan asociados se encuentran un conjunto de ítems agrupados en una dimensión. </a:t>
            </a:r>
          </a:p>
          <a:p>
            <a:endParaRPr lang="es-ES" sz="2200" dirty="0"/>
          </a:p>
          <a:p>
            <a:r>
              <a:rPr lang="es-ES" sz="2200" dirty="0"/>
              <a:t>Es decir, mide consistencia interna de una dimensión (pero no </a:t>
            </a:r>
            <a:r>
              <a:rPr lang="es-ES" sz="2200" dirty="0" err="1"/>
              <a:t>dimensionalidad</a:t>
            </a:r>
            <a:r>
              <a:rPr lang="es-ES" sz="2200" dirty="0"/>
              <a:t> como veremos).</a:t>
            </a:r>
          </a:p>
          <a:p>
            <a:endParaRPr lang="es-ES" sz="2200" dirty="0"/>
          </a:p>
          <a:p>
            <a:r>
              <a:rPr lang="es-ES" sz="2200" dirty="0"/>
              <a:t>Básicamente el </a:t>
            </a:r>
            <a:r>
              <a:rPr lang="es-ES" sz="2200" dirty="0" err="1"/>
              <a:t>alpha</a:t>
            </a:r>
            <a:r>
              <a:rPr lang="es-ES" sz="2200" dirty="0"/>
              <a:t> de </a:t>
            </a:r>
            <a:r>
              <a:rPr lang="es-ES" sz="2200" dirty="0" err="1"/>
              <a:t>cronbach</a:t>
            </a:r>
            <a:r>
              <a:rPr lang="es-ES" sz="2200" dirty="0"/>
              <a:t> es una medida que recoge el promedio de las correlación entre los ítems, y en términos concretos fluctúa entre 0 y 1 (0=nula consistencia / 1=consistencia perfecta)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"/>
            <a:ext cx="2047776" cy="13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Alternativa 3: Confiabilidad </a:t>
            </a:r>
            <a:br>
              <a:rPr lang="es-ES" sz="3600" dirty="0"/>
            </a:br>
            <a:r>
              <a:rPr lang="es-ES" sz="3600" dirty="0"/>
              <a:t>como consistencia interna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Ventajas:</a:t>
            </a:r>
          </a:p>
          <a:p>
            <a:pPr lvl="1"/>
            <a:r>
              <a:rPr lang="es-ES" sz="2200" dirty="0"/>
              <a:t>Facilidad.</a:t>
            </a:r>
          </a:p>
          <a:p>
            <a:endParaRPr lang="es-ES" sz="2200" dirty="0"/>
          </a:p>
          <a:p>
            <a:r>
              <a:rPr lang="es-ES" sz="2200" dirty="0"/>
              <a:t>Problemas:</a:t>
            </a:r>
          </a:p>
          <a:p>
            <a:pPr lvl="1"/>
            <a:r>
              <a:rPr lang="es-ES" sz="2200" dirty="0"/>
              <a:t>Supone que se está midiendo un constructo unidimensional. Por tanto se debe realizar un análisis de las dimensiones del instrumento antes de aplicarlo.</a:t>
            </a:r>
          </a:p>
        </p:txBody>
      </p:sp>
    </p:spTree>
    <p:extLst>
      <p:ext uri="{BB962C8B-B14F-4D97-AF65-F5344CB8AC3E}">
        <p14:creationId xmlns:p14="http://schemas.microsoft.com/office/powerpoint/2010/main" val="22715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Como interpretar índice de fiabilidad (</a:t>
            </a:r>
            <a:r>
              <a:rPr lang="es-ES" sz="3600" dirty="0" err="1"/>
              <a:t>Nunnally</a:t>
            </a:r>
            <a:r>
              <a:rPr lang="es-ES" sz="3600" dirty="0"/>
              <a:t> y </a:t>
            </a:r>
            <a:r>
              <a:rPr lang="es-ES" sz="3600" dirty="0" err="1"/>
              <a:t>Bernstein</a:t>
            </a:r>
            <a:r>
              <a:rPr lang="es-ES" sz="3600" dirty="0"/>
              <a:t>, 1994)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NO todo vale:</a:t>
            </a:r>
          </a:p>
          <a:p>
            <a:pPr lvl="1"/>
            <a:r>
              <a:rPr lang="es-ES" sz="2200" dirty="0"/>
              <a:t>Mínimo para investigación básica exploratoria: 0.7.</a:t>
            </a:r>
          </a:p>
          <a:p>
            <a:pPr lvl="1"/>
            <a:r>
              <a:rPr lang="es-ES" sz="2200" dirty="0"/>
              <a:t>Mínimo para investigación básica asociativa: 0.8.</a:t>
            </a:r>
          </a:p>
          <a:p>
            <a:pPr lvl="1"/>
            <a:r>
              <a:rPr lang="es-ES" sz="2200" dirty="0"/>
              <a:t>Mínimo para investigación clínica o selección de personal: 0.9.</a:t>
            </a:r>
          </a:p>
          <a:p>
            <a:endParaRPr lang="es-ES" sz="2200" dirty="0"/>
          </a:p>
          <a:p>
            <a:r>
              <a:rPr lang="es-ES" sz="2200" dirty="0"/>
              <a:t>Efectos de la baja fiabilidad:</a:t>
            </a:r>
          </a:p>
          <a:p>
            <a:pPr lvl="1"/>
            <a:r>
              <a:rPr lang="es-ES" sz="2200" dirty="0"/>
              <a:t>Poca precisión en las medidas.</a:t>
            </a:r>
          </a:p>
          <a:p>
            <a:pPr lvl="1"/>
            <a:r>
              <a:rPr lang="es-ES" sz="2200" dirty="0"/>
              <a:t>Atenuación en las asociaciones entre variables:</a:t>
            </a:r>
          </a:p>
          <a:p>
            <a:pPr lvl="2"/>
            <a:r>
              <a:rPr lang="es-ES" sz="2200" dirty="0"/>
              <a:t>Mucha varianza que no se puede explicar.</a:t>
            </a:r>
          </a:p>
        </p:txBody>
      </p:sp>
    </p:spTree>
    <p:extLst>
      <p:ext uri="{BB962C8B-B14F-4D97-AF65-F5344CB8AC3E}">
        <p14:creationId xmlns:p14="http://schemas.microsoft.com/office/powerpoint/2010/main" val="9429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Efectos de medir en </a:t>
            </a:r>
            <a:br>
              <a:rPr lang="es-ES" sz="3600" dirty="0"/>
            </a:br>
            <a:r>
              <a:rPr lang="es-ES" sz="3600" dirty="0"/>
              <a:t>forma poco fiable: atenuación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/>
              <a:t>Imagine que usted pretende evaluar la relación entre un constructo A y un constructo B.</a:t>
            </a:r>
          </a:p>
          <a:p>
            <a:endParaRPr lang="es-ES" sz="2200" dirty="0"/>
          </a:p>
          <a:p>
            <a:r>
              <a:rPr lang="es-ES" sz="2200" dirty="0"/>
              <a:t>Suponga que la correlación real entre esos constructos es: 0.6</a:t>
            </a:r>
          </a:p>
          <a:p>
            <a:endParaRPr lang="es-ES" sz="2200" dirty="0"/>
          </a:p>
          <a:p>
            <a:r>
              <a:rPr lang="es-ES" sz="2200" dirty="0"/>
              <a:t>Eso implica que el 36% de la varianza de una variable se explica por la otra variable (cuadrado de la correlación).</a:t>
            </a:r>
          </a:p>
        </p:txBody>
      </p:sp>
    </p:spTree>
    <p:extLst>
      <p:ext uri="{BB962C8B-B14F-4D97-AF65-F5344CB8AC3E}">
        <p14:creationId xmlns:p14="http://schemas.microsoft.com/office/powerpoint/2010/main" val="13732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2326" y="1647311"/>
            <a:ext cx="7543799" cy="4525963"/>
          </a:xfrm>
        </p:spPr>
        <p:txBody>
          <a:bodyPr/>
          <a:lstStyle/>
          <a:p>
            <a:r>
              <a:rPr lang="es-ES" sz="2200" dirty="0"/>
              <a:t>Si usted hiciera una encuesta grande y representativa, y midiera ambos constructos sin error, posiblemente encontraría como resultado una correlación cercana al 0,6 real (más, o menos, el error de muestreo).</a:t>
            </a:r>
          </a:p>
          <a:p>
            <a:endParaRPr lang="es-ES" sz="2200" dirty="0"/>
          </a:p>
          <a:p>
            <a:r>
              <a:rPr lang="es-ES" sz="2200" dirty="0"/>
              <a:t>No obstante:</a:t>
            </a:r>
          </a:p>
          <a:p>
            <a:pPr lvl="1"/>
            <a:r>
              <a:rPr lang="es-ES" sz="2200" dirty="0"/>
              <a:t>Si el constructo A fuera medido con una fiabilidad de 0.7.</a:t>
            </a:r>
          </a:p>
          <a:p>
            <a:pPr lvl="1"/>
            <a:r>
              <a:rPr lang="es-ES" sz="2200" dirty="0"/>
              <a:t>Si el constructo B fuera medido con una fiabilidad de 0.7.</a:t>
            </a:r>
          </a:p>
          <a:p>
            <a:pPr lvl="1"/>
            <a:r>
              <a:rPr lang="es-ES" sz="2200" dirty="0"/>
              <a:t>La correlación entre ambos constructos en la encuesta sería: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58738"/>
            <a:ext cx="7543800" cy="1449387"/>
          </a:xfrm>
        </p:spPr>
        <p:txBody>
          <a:bodyPr>
            <a:normAutofit/>
          </a:bodyPr>
          <a:lstStyle/>
          <a:p>
            <a:r>
              <a:rPr lang="es-ES" sz="3600" dirty="0"/>
              <a:t>Efectos de medir en </a:t>
            </a:r>
            <a:br>
              <a:rPr lang="es-ES" sz="3600" dirty="0"/>
            </a:br>
            <a:r>
              <a:rPr lang="es-ES" sz="3600" dirty="0"/>
              <a:t>forma poco fiable: atenuación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785238"/>
              </p:ext>
            </p:extLst>
          </p:nvPr>
        </p:nvGraphicFramePr>
        <p:xfrm>
          <a:off x="5070479" y="2990350"/>
          <a:ext cx="3295646" cy="4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cuaciÛn" r:id="rId4" imgW="1866090" imgH="266584" progId="Equation.3">
                  <p:embed/>
                </p:oleObj>
              </mc:Choice>
              <mc:Fallback>
                <p:oleObj name="EcuaciÛn" r:id="rId4" imgW="1866090" imgH="266584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9" y="2990350"/>
                        <a:ext cx="3295646" cy="471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368987" y="5392016"/>
            <a:ext cx="4142855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200" dirty="0">
                <a:latin typeface="+mj-lt"/>
              </a:rPr>
              <a:t>= 0.42 = 17.64% varianza explicada</a:t>
            </a:r>
          </a:p>
        </p:txBody>
      </p:sp>
    </p:spTree>
    <p:extLst>
      <p:ext uri="{BB962C8B-B14F-4D97-AF65-F5344CB8AC3E}">
        <p14:creationId xmlns:p14="http://schemas.microsoft.com/office/powerpoint/2010/main" val="29080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1187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Efectos de medir en </a:t>
            </a:r>
            <a:br>
              <a:rPr lang="es-ES" sz="3600" dirty="0"/>
            </a:br>
            <a:r>
              <a:rPr lang="es-ES" sz="3600" dirty="0"/>
              <a:t>forma poco fiable: atenuación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/>
              <a:t>En otras palabras</a:t>
            </a:r>
            <a:r>
              <a:rPr lang="is-IS" sz="2200" dirty="0"/>
              <a:t>…</a:t>
            </a:r>
          </a:p>
          <a:p>
            <a:endParaRPr lang="is-IS" sz="2200" dirty="0"/>
          </a:p>
          <a:p>
            <a:r>
              <a:rPr lang="is-IS" sz="2200" dirty="0"/>
              <a:t>“</a:t>
            </a:r>
            <a:r>
              <a:rPr lang="en-US" sz="2200" dirty="0"/>
              <a:t>La </a:t>
            </a:r>
            <a:r>
              <a:rPr lang="en-US" sz="2200" dirty="0" err="1"/>
              <a:t>correlación</a:t>
            </a:r>
            <a:r>
              <a:rPr lang="en-US" sz="2200" dirty="0"/>
              <a:t> </a:t>
            </a:r>
            <a:r>
              <a:rPr lang="en-US" sz="2200" dirty="0" err="1"/>
              <a:t>calculada</a:t>
            </a:r>
            <a:r>
              <a:rPr lang="en-US" sz="2200" dirty="0"/>
              <a:t> entre dos variables </a:t>
            </a:r>
            <a:r>
              <a:rPr lang="en-US" sz="2200" dirty="0" err="1"/>
              <a:t>queda</a:t>
            </a:r>
            <a:r>
              <a:rPr lang="en-US" sz="2200" dirty="0"/>
              <a:t> </a:t>
            </a:r>
            <a:r>
              <a:rPr lang="en-US" sz="2200" dirty="0" err="1"/>
              <a:t>siempre</a:t>
            </a:r>
            <a:r>
              <a:rPr lang="en-US" sz="2200" dirty="0"/>
              <a:t> </a:t>
            </a:r>
            <a:r>
              <a:rPr lang="en-US" sz="2200" dirty="0" err="1"/>
              <a:t>disminuida</a:t>
            </a:r>
            <a:r>
              <a:rPr lang="en-US" sz="2200" dirty="0"/>
              <a:t>, </a:t>
            </a:r>
            <a:r>
              <a:rPr lang="en-US" sz="2200" dirty="0" err="1"/>
              <a:t>atenuada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culpa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errores</a:t>
            </a:r>
            <a:r>
              <a:rPr lang="en-US" sz="2200" dirty="0"/>
              <a:t> de </a:t>
            </a:r>
            <a:r>
              <a:rPr lang="en-US" sz="2200" dirty="0" err="1"/>
              <a:t>medición</a:t>
            </a:r>
            <a:r>
              <a:rPr lang="en-US" sz="2200" dirty="0"/>
              <a:t>,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err="1"/>
              <a:t>decir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no perfecta </a:t>
            </a:r>
            <a:r>
              <a:rPr lang="en-US" sz="2200" dirty="0" err="1"/>
              <a:t>fiabilidad</a:t>
            </a:r>
            <a:r>
              <a:rPr lang="is-IS" sz="2200" dirty="0"/>
              <a:t>…</a:t>
            </a:r>
          </a:p>
          <a:p>
            <a:endParaRPr lang="is-IS" sz="2200" dirty="0"/>
          </a:p>
          <a:p>
            <a:r>
              <a:rPr lang="is-IS" sz="2200" dirty="0"/>
              <a:t>“…</a:t>
            </a:r>
            <a:r>
              <a:rPr lang="en-US" sz="2200" dirty="0"/>
              <a:t>La </a:t>
            </a:r>
            <a:r>
              <a:rPr lang="en-US" sz="2200" dirty="0" err="1"/>
              <a:t>verdadera</a:t>
            </a:r>
            <a:r>
              <a:rPr lang="en-US" sz="2200" dirty="0"/>
              <a:t> </a:t>
            </a:r>
            <a:r>
              <a:rPr lang="en-US" sz="2200" dirty="0" err="1"/>
              <a:t>relación</a:t>
            </a:r>
            <a:r>
              <a:rPr lang="en-US" sz="2200" dirty="0"/>
              <a:t> </a:t>
            </a:r>
            <a:r>
              <a:rPr lang="en-US" sz="2200" dirty="0" err="1"/>
              <a:t>es</a:t>
            </a:r>
            <a:r>
              <a:rPr lang="en-US" sz="2200" dirty="0"/>
              <a:t> la que </a:t>
            </a:r>
            <a:r>
              <a:rPr lang="en-US" sz="2200" dirty="0" err="1"/>
              <a:t>tendríamos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nuestros</a:t>
            </a:r>
            <a:r>
              <a:rPr lang="en-US" sz="2200" dirty="0"/>
              <a:t> </a:t>
            </a:r>
            <a:r>
              <a:rPr lang="en-US" sz="2200" dirty="0" err="1"/>
              <a:t>instrumentos</a:t>
            </a:r>
            <a:r>
              <a:rPr lang="en-US" sz="2200" dirty="0"/>
              <a:t> </a:t>
            </a:r>
            <a:r>
              <a:rPr lang="en-US" sz="2200" dirty="0" err="1"/>
              <a:t>midieran</a:t>
            </a:r>
            <a:r>
              <a:rPr lang="en-US" sz="2200" dirty="0"/>
              <a:t> sin error. </a:t>
            </a:r>
            <a:r>
              <a:rPr lang="en-US" sz="2200" dirty="0" err="1"/>
              <a:t>Esta</a:t>
            </a:r>
            <a:r>
              <a:rPr lang="en-US" sz="2200" dirty="0"/>
              <a:t> </a:t>
            </a:r>
            <a:r>
              <a:rPr lang="en-US" sz="2200" dirty="0" err="1"/>
              <a:t>correlación</a:t>
            </a:r>
            <a:r>
              <a:rPr lang="en-US" sz="2200" dirty="0"/>
              <a:t> </a:t>
            </a:r>
            <a:r>
              <a:rPr lang="en-US" sz="2200" dirty="0" err="1"/>
              <a:t>corregida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atenuación</a:t>
            </a:r>
            <a:r>
              <a:rPr lang="en-US" sz="2200" dirty="0"/>
              <a:t> </a:t>
            </a:r>
            <a:r>
              <a:rPr lang="en-US" sz="2200" dirty="0" err="1"/>
              <a:t>es</a:t>
            </a:r>
            <a:r>
              <a:rPr lang="en-US" sz="2200" dirty="0"/>
              <a:t> la que </a:t>
            </a:r>
            <a:r>
              <a:rPr lang="en-US" sz="2200" dirty="0" err="1"/>
              <a:t>hubiéramos</a:t>
            </a:r>
            <a:r>
              <a:rPr lang="en-US" sz="2200" dirty="0"/>
              <a:t> </a:t>
            </a:r>
            <a:r>
              <a:rPr lang="en-US" sz="2200" dirty="0" err="1"/>
              <a:t>obtenido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hubiésemos</a:t>
            </a:r>
            <a:r>
              <a:rPr lang="en-US" sz="2200" dirty="0"/>
              <a:t> </a:t>
            </a:r>
            <a:r>
              <a:rPr lang="en-US" sz="2200" dirty="0" err="1"/>
              <a:t>podido</a:t>
            </a:r>
            <a:r>
              <a:rPr lang="en-US" sz="2200" dirty="0"/>
              <a:t> </a:t>
            </a:r>
            <a:r>
              <a:rPr lang="en-US" sz="2200" dirty="0" err="1"/>
              <a:t>suprimir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errores</a:t>
            </a:r>
            <a:r>
              <a:rPr lang="en-US" sz="2200" dirty="0"/>
              <a:t> de </a:t>
            </a:r>
            <a:r>
              <a:rPr lang="en-US" sz="2200" dirty="0" err="1"/>
              <a:t>medición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las dos variables (o al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de las dos; no </a:t>
            </a:r>
            <a:r>
              <a:rPr lang="en-US" sz="2200" dirty="0" err="1"/>
              <a:t>siempre</a:t>
            </a:r>
            <a:r>
              <a:rPr lang="en-US" sz="2200" dirty="0"/>
              <a:t> </a:t>
            </a:r>
            <a:r>
              <a:rPr lang="en-US" sz="2200" dirty="0" err="1"/>
              <a:t>conocemos</a:t>
            </a:r>
            <a:r>
              <a:rPr lang="en-US" sz="2200" dirty="0"/>
              <a:t> la </a:t>
            </a:r>
            <a:r>
              <a:rPr lang="en-US" sz="2200" dirty="0" err="1"/>
              <a:t>fiabilidad</a:t>
            </a:r>
            <a:r>
              <a:rPr lang="en-US" sz="2200" dirty="0"/>
              <a:t> de las dos variables)” (Morales, 2007).</a:t>
            </a:r>
          </a:p>
          <a:p>
            <a:pPr lvl="1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36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038" y="1233334"/>
            <a:ext cx="7543800" cy="1908048"/>
          </a:xfrm>
        </p:spPr>
        <p:txBody>
          <a:bodyPr/>
          <a:lstStyle/>
          <a:p>
            <a:r>
              <a:rPr lang="es-CL" dirty="0"/>
              <a:t>Validez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43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Importancia y evolución </a:t>
            </a:r>
            <a:br>
              <a:rPr lang="es-ES" sz="3600" dirty="0"/>
            </a:br>
            <a:r>
              <a:rPr lang="es-ES" sz="3600" dirty="0"/>
              <a:t>del concepto de validez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Si no hay validez, no importa la fiabilidad.</a:t>
            </a:r>
          </a:p>
          <a:p>
            <a:endParaRPr lang="es-ES" sz="2200" dirty="0"/>
          </a:p>
          <a:p>
            <a:r>
              <a:rPr lang="es-ES" sz="2200" dirty="0"/>
              <a:t>Sin embargo, ha recibido menos atención que la fiabilidad.</a:t>
            </a:r>
          </a:p>
          <a:p>
            <a:endParaRPr lang="es-ES" sz="2200" dirty="0"/>
          </a:p>
          <a:p>
            <a:r>
              <a:rPr lang="es-ES" sz="2200" dirty="0"/>
              <a:t>Obtener evidencias de validez requiere desarrollar una cuasi investigación sobre el tema.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475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Importancia y evolución </a:t>
            </a:r>
            <a:br>
              <a:rPr lang="es-ES" sz="3600" dirty="0"/>
            </a:br>
            <a:r>
              <a:rPr lang="es-ES" sz="3600" dirty="0"/>
              <a:t>del concepto de validez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Evolución del concepto: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Primero se creyó que existían distintos tipos de validez y que la validez era una propiedad de cada instrumento.</a:t>
            </a:r>
          </a:p>
          <a:p>
            <a:pPr lvl="1"/>
            <a:r>
              <a:rPr lang="es-ES" sz="2200" dirty="0"/>
              <a:t>Hoy en día se piensa que existe una sola validez, pero que existen distintas formas de lograr “evidencias de validez”.</a:t>
            </a:r>
          </a:p>
          <a:p>
            <a:pPr lvl="1"/>
            <a:r>
              <a:rPr lang="es-ES" sz="2200" dirty="0"/>
              <a:t>No es una propiedad del test, sino de la interpretación de las puntuaciones del test.</a:t>
            </a:r>
          </a:p>
          <a:p>
            <a:pPr lvl="1"/>
            <a:r>
              <a:rPr lang="es-ES" sz="2200" dirty="0"/>
              <a:t>No se puede estar nunca completamente seguro de la validez de un test en la medición de variables latentes.</a:t>
            </a:r>
          </a:p>
          <a:p>
            <a:pPr lvl="1"/>
            <a:r>
              <a:rPr lang="es-ES" sz="2200" dirty="0"/>
              <a:t>Revisemos 4 tipos de validez.</a:t>
            </a:r>
          </a:p>
        </p:txBody>
      </p:sp>
    </p:spTree>
    <p:extLst>
      <p:ext uri="{BB962C8B-B14F-4D97-AF65-F5344CB8AC3E}">
        <p14:creationId xmlns:p14="http://schemas.microsoft.com/office/powerpoint/2010/main" val="2477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58738"/>
            <a:ext cx="7543800" cy="1449387"/>
          </a:xfrm>
        </p:spPr>
        <p:txBody>
          <a:bodyPr>
            <a:normAutofit/>
          </a:bodyPr>
          <a:lstStyle/>
          <a:p>
            <a:r>
              <a:rPr lang="es-ES" sz="3600" dirty="0"/>
              <a:t>1. Validez de contenido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sz="2200" dirty="0"/>
              <a:t>Coherencia entre el contenido (tareas, ítems, actividades) de un test y la variable latente que se quiere medir.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La puede evaluar el mismo autor del instrumento, pero eso no es considerado un procedimiento legítimo.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La mejor alternativa es que evalúen jueces expertos en el tema.</a:t>
            </a:r>
          </a:p>
          <a:p>
            <a:pPr lvl="2"/>
            <a:r>
              <a:rPr lang="es-ES" sz="2200" dirty="0"/>
              <a:t>Se construye un cuadernillo en que se explica el constructo a medir, sus dimensiones (definiéndolas) y los ítems que las miden.</a:t>
            </a:r>
          </a:p>
          <a:p>
            <a:pPr lvl="2"/>
            <a:r>
              <a:rPr lang="es-ES" sz="2200" dirty="0"/>
              <a:t>Se somete el cuadernillo a jueces que deben opinar dimensión por dimensión e ítem por ítem si cada elemento del test esta midiendo bien el contenido.</a:t>
            </a:r>
          </a:p>
          <a:p>
            <a:pPr lvl="2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2474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Definiciones y relevancia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Confiabilidad:</a:t>
            </a:r>
          </a:p>
          <a:p>
            <a:pPr lvl="1"/>
            <a:r>
              <a:rPr lang="es-ES" sz="2200" dirty="0"/>
              <a:t>Medir en forma precisa, con el mínimo de errores de medida aleatorios.</a:t>
            </a:r>
          </a:p>
          <a:p>
            <a:pPr lvl="1"/>
            <a:r>
              <a:rPr lang="es-ES" sz="2200" dirty="0"/>
              <a:t>Ante situaciones </a:t>
            </a:r>
            <a:r>
              <a:rPr lang="es-ES" sz="2200"/>
              <a:t>contextuales similares, </a:t>
            </a:r>
            <a:r>
              <a:rPr lang="es-ES" sz="2200" dirty="0"/>
              <a:t>obtener la misma medida.</a:t>
            </a:r>
          </a:p>
          <a:p>
            <a:r>
              <a:rPr lang="es-ES" sz="2200" dirty="0"/>
              <a:t>Validez:</a:t>
            </a:r>
          </a:p>
          <a:p>
            <a:pPr lvl="1"/>
            <a:r>
              <a:rPr lang="es-ES" sz="2200" dirty="0"/>
              <a:t>Medir lo que realmente se quiere medir.</a:t>
            </a:r>
          </a:p>
          <a:p>
            <a:pPr lvl="1"/>
            <a:r>
              <a:rPr lang="es-ES" sz="2200" dirty="0"/>
              <a:t>Que la puntuación obtenida en una medición, refleje en forma relevante el constructo o variable latente que la pregunta quiere medir.</a:t>
            </a:r>
          </a:p>
          <a:p>
            <a:pPr lvl="1"/>
            <a:r>
              <a:rPr lang="es-ES" sz="2200" dirty="0"/>
              <a:t>No medir otros constructos, sino el buscado.</a:t>
            </a:r>
          </a:p>
          <a:p>
            <a:pPr lvl="1"/>
            <a:r>
              <a:rPr lang="es-ES" sz="2200" dirty="0"/>
              <a:t>Que la interpretación y toma de decisiones a partir de las medidas tomadas sea la adecuada.</a:t>
            </a:r>
          </a:p>
          <a:p>
            <a:pPr lvl="1"/>
            <a:endParaRPr lang="es-ES" sz="2200" dirty="0"/>
          </a:p>
          <a:p>
            <a:pPr lvl="1"/>
            <a:endParaRPr lang="es-ES" sz="22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0295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Ejemplo cuadernillo de </a:t>
            </a:r>
            <a:br>
              <a:rPr lang="es-ES" sz="3600" dirty="0"/>
            </a:br>
            <a:r>
              <a:rPr lang="es-ES" sz="3600" dirty="0"/>
              <a:t>validación por jueces (fragmento)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EAF4-F6C6-D040-BD15-CDE31FAA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"/>
          <a:stretch/>
        </p:blipFill>
        <p:spPr bwMode="auto">
          <a:xfrm>
            <a:off x="0" y="1730188"/>
            <a:ext cx="9144000" cy="51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 Evidencias de validez </a:t>
            </a:r>
            <a:br>
              <a:rPr lang="es-ES" sz="3600" dirty="0"/>
            </a:br>
            <a:r>
              <a:rPr lang="es-ES" sz="3600" dirty="0"/>
              <a:t>por estructura interna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622138"/>
            <a:ext cx="7543800" cy="4022725"/>
          </a:xfrm>
        </p:spPr>
        <p:txBody>
          <a:bodyPr/>
          <a:lstStyle/>
          <a:p>
            <a:r>
              <a:rPr lang="es-ES" dirty="0"/>
              <a:t>Grado en que las relaciones entre los ítems de una dimensión se corresponden con el proceso de </a:t>
            </a:r>
            <a:r>
              <a:rPr lang="es-MX" dirty="0"/>
              <a:t>operacionalización.</a:t>
            </a:r>
          </a:p>
          <a:p>
            <a:r>
              <a:rPr lang="es-ES" dirty="0"/>
              <a:t>En otras palabras: indicadores de dimensiones (factores) del constructo (test) corresponden a los predichos teóricamente.</a:t>
            </a:r>
          </a:p>
          <a:p>
            <a:r>
              <a:rPr lang="es-ES" dirty="0"/>
              <a:t>El marco conceptual puede implicar una única dimensión o varias dimensiones distintas entre sí.</a:t>
            </a:r>
          </a:p>
          <a:p>
            <a:r>
              <a:rPr lang="es-ES" dirty="0"/>
              <a:t>Se puede realizar con Análisis Factorial Exploratorio (AFE) o Análisis Factorial Confirmatorio (AFC).</a:t>
            </a:r>
          </a:p>
          <a:p>
            <a:r>
              <a:rPr lang="es-ES" dirty="0"/>
              <a:t>El primero sirve para explorar la estructura, el segundo para confirmar una estructura predeterminada.</a:t>
            </a:r>
          </a:p>
          <a:p>
            <a:r>
              <a:rPr lang="es-ES" dirty="0"/>
              <a:t>Se pueden combinar ambos procedimientos, siempre que no sea con la misma muestra (se sugiere dividir aleatoriamente la muestra disponible en dos grupos).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Análisis</a:t>
            </a:r>
            <a:r>
              <a:rPr lang="en-US" sz="3600" dirty="0"/>
              <a:t> Factorial</a:t>
            </a:r>
          </a:p>
        </p:txBody>
      </p:sp>
      <p:sp>
        <p:nvSpPr>
          <p:cNvPr id="113665" name="Espace réservé du contenu 2"/>
          <p:cNvSpPr>
            <a:spLocks noGrp="1"/>
          </p:cNvSpPr>
          <p:nvPr>
            <p:ph idx="1"/>
          </p:nvPr>
        </p:nvSpPr>
        <p:spPr>
          <a:xfrm>
            <a:off x="822325" y="1846263"/>
            <a:ext cx="4502710" cy="4022725"/>
          </a:xfrm>
        </p:spPr>
        <p:txBody>
          <a:bodyPr/>
          <a:lstStyle/>
          <a:p>
            <a:r>
              <a:rPr lang="es-ES" sz="2200" dirty="0"/>
              <a:t>El análisis factorial corresponde a una técnica estadística para descubrir interrelaciones entre distintas variables, entre las cuales podrían existir dimensiones subyacentes.</a:t>
            </a:r>
          </a:p>
          <a:p>
            <a:endParaRPr lang="es-ES" sz="2200" dirty="0"/>
          </a:p>
          <a:p>
            <a:r>
              <a:rPr lang="es-MX" sz="2200" dirty="0"/>
              <a:t>El análisis factorial es una herramienta que nos ayuda a reducir la variabilidad de los datos con el fin </a:t>
            </a:r>
            <a:r>
              <a:rPr lang="es-ES_tradnl" sz="2200" dirty="0"/>
              <a:t>de encontrar clases latentes en las variables observadas.</a:t>
            </a:r>
            <a:endParaRPr lang="es-ES" sz="2200" dirty="0"/>
          </a:p>
          <a:p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37" y="2132496"/>
            <a:ext cx="2788306" cy="32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 de resultado de un análisis factorial confirmatorio (cargas factoriales)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59" y="1771045"/>
            <a:ext cx="5756131" cy="450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3. Validez por relación con </a:t>
            </a:r>
            <a:br>
              <a:rPr lang="es-ES" sz="3600" dirty="0"/>
            </a:br>
            <a:r>
              <a:rPr lang="es-ES" sz="3600" dirty="0"/>
              <a:t>otras conceptos o variables latentes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200" dirty="0"/>
              <a:t>Grado en de relación del constructo que se supone estamos midiendo con otras variables relacionadas o no con nuestro constructo.</a:t>
            </a:r>
          </a:p>
          <a:p>
            <a:pPr lvl="1"/>
            <a:endParaRPr lang="es-MX" sz="2200" dirty="0"/>
          </a:p>
          <a:p>
            <a:r>
              <a:rPr lang="es-MX" sz="2200" dirty="0"/>
              <a:t>Método:</a:t>
            </a:r>
          </a:p>
          <a:p>
            <a:pPr lvl="2"/>
            <a:r>
              <a:rPr lang="es-MX" sz="2200" dirty="0"/>
              <a:t>Identificar variables u otros tests con los que se supone que nuestro instrumento debe estar correlacionado.</a:t>
            </a:r>
          </a:p>
          <a:p>
            <a:pPr lvl="3"/>
            <a:r>
              <a:rPr lang="es-MX" sz="2200" dirty="0"/>
              <a:t>Validación convergente.</a:t>
            </a:r>
          </a:p>
          <a:p>
            <a:pPr lvl="3"/>
            <a:endParaRPr lang="es-MX" sz="2200" dirty="0"/>
          </a:p>
          <a:p>
            <a:pPr lvl="2"/>
            <a:r>
              <a:rPr lang="es-MX" sz="2200" dirty="0"/>
              <a:t>Identificar otras variables o tests con los que se supone nuestro instrumento no debe estar correlacionado.</a:t>
            </a:r>
          </a:p>
          <a:p>
            <a:pPr lvl="3"/>
            <a:r>
              <a:rPr lang="es-MX" sz="2200" dirty="0"/>
              <a:t>Validación divergente.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2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Ejemplo de red nomológica (1)</a:t>
            </a:r>
          </a:p>
        </p:txBody>
      </p:sp>
      <p:grpSp>
        <p:nvGrpSpPr>
          <p:cNvPr id="17411" name="5 Grupo"/>
          <p:cNvGrpSpPr>
            <a:grpSpLocks/>
          </p:cNvGrpSpPr>
          <p:nvPr/>
        </p:nvGrpSpPr>
        <p:grpSpPr bwMode="auto">
          <a:xfrm>
            <a:off x="395568" y="1672851"/>
            <a:ext cx="8748432" cy="4665196"/>
            <a:chOff x="2036172" y="1415459"/>
            <a:chExt cx="5336668" cy="4947830"/>
          </a:xfrm>
        </p:grpSpPr>
        <p:sp>
          <p:nvSpPr>
            <p:cNvPr id="7" name="6 Forma libre"/>
            <p:cNvSpPr/>
            <p:nvPr/>
          </p:nvSpPr>
          <p:spPr>
            <a:xfrm>
              <a:off x="3822805" y="3201823"/>
              <a:ext cx="1374565" cy="1375103"/>
            </a:xfrm>
            <a:custGeom>
              <a:avLst/>
              <a:gdLst>
                <a:gd name="connsiteX0" fmla="*/ 0 w 1374278"/>
                <a:gd name="connsiteY0" fmla="*/ 687139 h 1374278"/>
                <a:gd name="connsiteX1" fmla="*/ 201259 w 1374278"/>
                <a:gd name="connsiteY1" fmla="*/ 201258 h 1374278"/>
                <a:gd name="connsiteX2" fmla="*/ 687140 w 1374278"/>
                <a:gd name="connsiteY2" fmla="*/ 0 h 1374278"/>
                <a:gd name="connsiteX3" fmla="*/ 1173021 w 1374278"/>
                <a:gd name="connsiteY3" fmla="*/ 201259 h 1374278"/>
                <a:gd name="connsiteX4" fmla="*/ 1374279 w 1374278"/>
                <a:gd name="connsiteY4" fmla="*/ 687140 h 1374278"/>
                <a:gd name="connsiteX5" fmla="*/ 1173021 w 1374278"/>
                <a:gd name="connsiteY5" fmla="*/ 1173021 h 1374278"/>
                <a:gd name="connsiteX6" fmla="*/ 687140 w 1374278"/>
                <a:gd name="connsiteY6" fmla="*/ 1374279 h 1374278"/>
                <a:gd name="connsiteX7" fmla="*/ 201259 w 1374278"/>
                <a:gd name="connsiteY7" fmla="*/ 1173020 h 1374278"/>
                <a:gd name="connsiteX8" fmla="*/ 1 w 1374278"/>
                <a:gd name="connsiteY8" fmla="*/ 687139 h 1374278"/>
                <a:gd name="connsiteX9" fmla="*/ 0 w 1374278"/>
                <a:gd name="connsiteY9" fmla="*/ 687139 h 137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4278" h="1374278">
                  <a:moveTo>
                    <a:pt x="0" y="687139"/>
                  </a:moveTo>
                  <a:cubicBezTo>
                    <a:pt x="0" y="504898"/>
                    <a:pt x="72395" y="330122"/>
                    <a:pt x="201259" y="201258"/>
                  </a:cubicBezTo>
                  <a:cubicBezTo>
                    <a:pt x="330123" y="72395"/>
                    <a:pt x="504899" y="0"/>
                    <a:pt x="687140" y="0"/>
                  </a:cubicBezTo>
                  <a:cubicBezTo>
                    <a:pt x="869381" y="0"/>
                    <a:pt x="1044157" y="72395"/>
                    <a:pt x="1173021" y="201259"/>
                  </a:cubicBezTo>
                  <a:cubicBezTo>
                    <a:pt x="1301884" y="330123"/>
                    <a:pt x="1374279" y="504899"/>
                    <a:pt x="1374279" y="687140"/>
                  </a:cubicBezTo>
                  <a:cubicBezTo>
                    <a:pt x="1374279" y="869381"/>
                    <a:pt x="1301884" y="1044157"/>
                    <a:pt x="1173021" y="1173021"/>
                  </a:cubicBezTo>
                  <a:cubicBezTo>
                    <a:pt x="1044157" y="1301885"/>
                    <a:pt x="869381" y="1374279"/>
                    <a:pt x="687140" y="1374279"/>
                  </a:cubicBezTo>
                  <a:cubicBezTo>
                    <a:pt x="504899" y="1374279"/>
                    <a:pt x="330123" y="1301884"/>
                    <a:pt x="201259" y="1173020"/>
                  </a:cubicBezTo>
                  <a:cubicBezTo>
                    <a:pt x="72396" y="1044156"/>
                    <a:pt x="1" y="869380"/>
                    <a:pt x="1" y="687139"/>
                  </a:cubicBezTo>
                  <a:lnTo>
                    <a:pt x="0" y="68713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0783" tIns="210783" rIns="210783" bIns="210783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000" dirty="0">
                  <a:latin typeface="+mj-lt"/>
                </a:rPr>
                <a:t>Identidad Regional</a:t>
              </a:r>
            </a:p>
          </p:txBody>
        </p:sp>
        <p:sp>
          <p:nvSpPr>
            <p:cNvPr id="8" name="7 Forma libre"/>
            <p:cNvSpPr/>
            <p:nvPr/>
          </p:nvSpPr>
          <p:spPr>
            <a:xfrm rot="16200000">
              <a:off x="4303664" y="2980754"/>
              <a:ext cx="412848" cy="29289"/>
            </a:xfrm>
            <a:custGeom>
              <a:avLst/>
              <a:gdLst>
                <a:gd name="connsiteX0" fmla="*/ 0 w 412496"/>
                <a:gd name="connsiteY0" fmla="*/ 15029 h 30058"/>
                <a:gd name="connsiteX1" fmla="*/ 412496 w 412496"/>
                <a:gd name="connsiteY1" fmla="*/ 15029 h 3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496" h="30058">
                  <a:moveTo>
                    <a:pt x="0" y="15029"/>
                  </a:moveTo>
                  <a:lnTo>
                    <a:pt x="412496" y="15029"/>
                  </a:ln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8636" tIns="4717" rIns="208635" bIns="4717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CL" sz="500">
                <a:latin typeface="+mj-lt"/>
              </a:endParaRPr>
            </a:p>
          </p:txBody>
        </p:sp>
        <p:sp>
          <p:nvSpPr>
            <p:cNvPr id="9" name="8 Forma libre"/>
            <p:cNvSpPr/>
            <p:nvPr/>
          </p:nvSpPr>
          <p:spPr>
            <a:xfrm>
              <a:off x="3822805" y="1415459"/>
              <a:ext cx="1374565" cy="1373516"/>
            </a:xfrm>
            <a:custGeom>
              <a:avLst/>
              <a:gdLst>
                <a:gd name="connsiteX0" fmla="*/ 0 w 1374278"/>
                <a:gd name="connsiteY0" fmla="*/ 687139 h 1374278"/>
                <a:gd name="connsiteX1" fmla="*/ 201259 w 1374278"/>
                <a:gd name="connsiteY1" fmla="*/ 201258 h 1374278"/>
                <a:gd name="connsiteX2" fmla="*/ 687140 w 1374278"/>
                <a:gd name="connsiteY2" fmla="*/ 0 h 1374278"/>
                <a:gd name="connsiteX3" fmla="*/ 1173021 w 1374278"/>
                <a:gd name="connsiteY3" fmla="*/ 201259 h 1374278"/>
                <a:gd name="connsiteX4" fmla="*/ 1374279 w 1374278"/>
                <a:gd name="connsiteY4" fmla="*/ 687140 h 1374278"/>
                <a:gd name="connsiteX5" fmla="*/ 1173021 w 1374278"/>
                <a:gd name="connsiteY5" fmla="*/ 1173021 h 1374278"/>
                <a:gd name="connsiteX6" fmla="*/ 687140 w 1374278"/>
                <a:gd name="connsiteY6" fmla="*/ 1374279 h 1374278"/>
                <a:gd name="connsiteX7" fmla="*/ 201259 w 1374278"/>
                <a:gd name="connsiteY7" fmla="*/ 1173020 h 1374278"/>
                <a:gd name="connsiteX8" fmla="*/ 1 w 1374278"/>
                <a:gd name="connsiteY8" fmla="*/ 687139 h 1374278"/>
                <a:gd name="connsiteX9" fmla="*/ 0 w 1374278"/>
                <a:gd name="connsiteY9" fmla="*/ 687139 h 137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4278" h="1374278">
                  <a:moveTo>
                    <a:pt x="0" y="687139"/>
                  </a:moveTo>
                  <a:cubicBezTo>
                    <a:pt x="0" y="504898"/>
                    <a:pt x="72395" y="330122"/>
                    <a:pt x="201259" y="201258"/>
                  </a:cubicBezTo>
                  <a:cubicBezTo>
                    <a:pt x="330123" y="72395"/>
                    <a:pt x="504899" y="0"/>
                    <a:pt x="687140" y="0"/>
                  </a:cubicBezTo>
                  <a:cubicBezTo>
                    <a:pt x="869381" y="0"/>
                    <a:pt x="1044157" y="72395"/>
                    <a:pt x="1173021" y="201259"/>
                  </a:cubicBezTo>
                  <a:cubicBezTo>
                    <a:pt x="1301884" y="330123"/>
                    <a:pt x="1374279" y="504899"/>
                    <a:pt x="1374279" y="687140"/>
                  </a:cubicBezTo>
                  <a:cubicBezTo>
                    <a:pt x="1374279" y="869381"/>
                    <a:pt x="1301884" y="1044157"/>
                    <a:pt x="1173021" y="1173021"/>
                  </a:cubicBezTo>
                  <a:cubicBezTo>
                    <a:pt x="1044157" y="1301885"/>
                    <a:pt x="869381" y="1374279"/>
                    <a:pt x="687140" y="1374279"/>
                  </a:cubicBezTo>
                  <a:cubicBezTo>
                    <a:pt x="504899" y="1374279"/>
                    <a:pt x="330123" y="1301884"/>
                    <a:pt x="201259" y="1173020"/>
                  </a:cubicBezTo>
                  <a:cubicBezTo>
                    <a:pt x="72396" y="1044156"/>
                    <a:pt x="1" y="869380"/>
                    <a:pt x="1" y="687139"/>
                  </a:cubicBezTo>
                  <a:lnTo>
                    <a:pt x="0" y="68713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0783" tIns="210783" rIns="210783" bIns="210783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s-CL" sz="2000">
                  <a:solidFill>
                    <a:schemeClr val="accent2"/>
                  </a:solidFill>
                  <a:latin typeface="+mj-lt"/>
                  <a:ea typeface="ＭＳ Ｐゴシック" charset="0"/>
                  <a:cs typeface="Arial" charset="0"/>
                </a:rPr>
                <a:t>Haber nacido en la región</a:t>
              </a:r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5197370" y="3875084"/>
              <a:ext cx="412067" cy="28582"/>
            </a:xfrm>
            <a:custGeom>
              <a:avLst/>
              <a:gdLst>
                <a:gd name="connsiteX0" fmla="*/ 0 w 412496"/>
                <a:gd name="connsiteY0" fmla="*/ 15029 h 30058"/>
                <a:gd name="connsiteX1" fmla="*/ 412496 w 412496"/>
                <a:gd name="connsiteY1" fmla="*/ 15029 h 3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496" h="30058">
                  <a:moveTo>
                    <a:pt x="0" y="15029"/>
                  </a:moveTo>
                  <a:lnTo>
                    <a:pt x="412496" y="15029"/>
                  </a:lnTo>
                </a:path>
              </a:pathLst>
            </a:custGeom>
            <a:noFill/>
            <a:ln>
              <a:solidFill>
                <a:srgbClr val="2D2DB9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8636" tIns="4717" rIns="208636" bIns="4717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CL" sz="500">
                <a:latin typeface="+mj-lt"/>
              </a:endParaRPr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5609437" y="3201823"/>
              <a:ext cx="1763403" cy="1375103"/>
            </a:xfrm>
            <a:custGeom>
              <a:avLst/>
              <a:gdLst>
                <a:gd name="connsiteX0" fmla="*/ 0 w 1374278"/>
                <a:gd name="connsiteY0" fmla="*/ 687139 h 1374278"/>
                <a:gd name="connsiteX1" fmla="*/ 201259 w 1374278"/>
                <a:gd name="connsiteY1" fmla="*/ 201258 h 1374278"/>
                <a:gd name="connsiteX2" fmla="*/ 687140 w 1374278"/>
                <a:gd name="connsiteY2" fmla="*/ 0 h 1374278"/>
                <a:gd name="connsiteX3" fmla="*/ 1173021 w 1374278"/>
                <a:gd name="connsiteY3" fmla="*/ 201259 h 1374278"/>
                <a:gd name="connsiteX4" fmla="*/ 1374279 w 1374278"/>
                <a:gd name="connsiteY4" fmla="*/ 687140 h 1374278"/>
                <a:gd name="connsiteX5" fmla="*/ 1173021 w 1374278"/>
                <a:gd name="connsiteY5" fmla="*/ 1173021 h 1374278"/>
                <a:gd name="connsiteX6" fmla="*/ 687140 w 1374278"/>
                <a:gd name="connsiteY6" fmla="*/ 1374279 h 1374278"/>
                <a:gd name="connsiteX7" fmla="*/ 201259 w 1374278"/>
                <a:gd name="connsiteY7" fmla="*/ 1173020 h 1374278"/>
                <a:gd name="connsiteX8" fmla="*/ 1 w 1374278"/>
                <a:gd name="connsiteY8" fmla="*/ 687139 h 1374278"/>
                <a:gd name="connsiteX9" fmla="*/ 0 w 1374278"/>
                <a:gd name="connsiteY9" fmla="*/ 687139 h 137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4278" h="1374278">
                  <a:moveTo>
                    <a:pt x="0" y="687139"/>
                  </a:moveTo>
                  <a:cubicBezTo>
                    <a:pt x="0" y="504898"/>
                    <a:pt x="72395" y="330122"/>
                    <a:pt x="201259" y="201258"/>
                  </a:cubicBezTo>
                  <a:cubicBezTo>
                    <a:pt x="330123" y="72395"/>
                    <a:pt x="504899" y="0"/>
                    <a:pt x="687140" y="0"/>
                  </a:cubicBezTo>
                  <a:cubicBezTo>
                    <a:pt x="869381" y="0"/>
                    <a:pt x="1044157" y="72395"/>
                    <a:pt x="1173021" y="201259"/>
                  </a:cubicBezTo>
                  <a:cubicBezTo>
                    <a:pt x="1301884" y="330123"/>
                    <a:pt x="1374279" y="504899"/>
                    <a:pt x="1374279" y="687140"/>
                  </a:cubicBezTo>
                  <a:cubicBezTo>
                    <a:pt x="1374279" y="869381"/>
                    <a:pt x="1301884" y="1044157"/>
                    <a:pt x="1173021" y="1173021"/>
                  </a:cubicBezTo>
                  <a:cubicBezTo>
                    <a:pt x="1044157" y="1301885"/>
                    <a:pt x="869381" y="1374279"/>
                    <a:pt x="687140" y="1374279"/>
                  </a:cubicBezTo>
                  <a:cubicBezTo>
                    <a:pt x="504899" y="1374279"/>
                    <a:pt x="330123" y="1301884"/>
                    <a:pt x="201259" y="1173020"/>
                  </a:cubicBezTo>
                  <a:cubicBezTo>
                    <a:pt x="72396" y="1044156"/>
                    <a:pt x="1" y="869380"/>
                    <a:pt x="1" y="687139"/>
                  </a:cubicBezTo>
                  <a:lnTo>
                    <a:pt x="0" y="68713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0783" tIns="210783" rIns="210783" bIns="210783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s-CL" sz="2000">
                  <a:solidFill>
                    <a:schemeClr val="accent2"/>
                  </a:solidFill>
                  <a:latin typeface="+mj-lt"/>
                  <a:ea typeface="ＭＳ Ｐゴシック" charset="0"/>
                  <a:cs typeface="Arial" charset="0"/>
                </a:rPr>
                <a:t>Actitudes hacia la descentralización</a:t>
              </a:r>
            </a:p>
          </p:txBody>
        </p:sp>
        <p:sp>
          <p:nvSpPr>
            <p:cNvPr id="12" name="11 Forma libre"/>
            <p:cNvSpPr/>
            <p:nvPr/>
          </p:nvSpPr>
          <p:spPr>
            <a:xfrm rot="5400000">
              <a:off x="4303664" y="4768705"/>
              <a:ext cx="412848" cy="29289"/>
            </a:xfrm>
            <a:custGeom>
              <a:avLst/>
              <a:gdLst>
                <a:gd name="connsiteX0" fmla="*/ 0 w 412496"/>
                <a:gd name="connsiteY0" fmla="*/ 15029 h 30058"/>
                <a:gd name="connsiteX1" fmla="*/ 412496 w 412496"/>
                <a:gd name="connsiteY1" fmla="*/ 15029 h 3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496" h="30058">
                  <a:moveTo>
                    <a:pt x="0" y="15029"/>
                  </a:moveTo>
                  <a:lnTo>
                    <a:pt x="412496" y="15029"/>
                  </a:lnTo>
                </a:path>
              </a:pathLst>
            </a:custGeom>
            <a:noFill/>
            <a:ln>
              <a:solidFill>
                <a:srgbClr val="2D2DB9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8636" tIns="4716" rIns="208636" bIns="4717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CL" sz="500">
                <a:latin typeface="+mj-lt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3822805" y="4989774"/>
              <a:ext cx="1374565" cy="1373515"/>
            </a:xfrm>
            <a:custGeom>
              <a:avLst/>
              <a:gdLst>
                <a:gd name="connsiteX0" fmla="*/ 0 w 1374278"/>
                <a:gd name="connsiteY0" fmla="*/ 687139 h 1374278"/>
                <a:gd name="connsiteX1" fmla="*/ 201259 w 1374278"/>
                <a:gd name="connsiteY1" fmla="*/ 201258 h 1374278"/>
                <a:gd name="connsiteX2" fmla="*/ 687140 w 1374278"/>
                <a:gd name="connsiteY2" fmla="*/ 0 h 1374278"/>
                <a:gd name="connsiteX3" fmla="*/ 1173021 w 1374278"/>
                <a:gd name="connsiteY3" fmla="*/ 201259 h 1374278"/>
                <a:gd name="connsiteX4" fmla="*/ 1374279 w 1374278"/>
                <a:gd name="connsiteY4" fmla="*/ 687140 h 1374278"/>
                <a:gd name="connsiteX5" fmla="*/ 1173021 w 1374278"/>
                <a:gd name="connsiteY5" fmla="*/ 1173021 h 1374278"/>
                <a:gd name="connsiteX6" fmla="*/ 687140 w 1374278"/>
                <a:gd name="connsiteY6" fmla="*/ 1374279 h 1374278"/>
                <a:gd name="connsiteX7" fmla="*/ 201259 w 1374278"/>
                <a:gd name="connsiteY7" fmla="*/ 1173020 h 1374278"/>
                <a:gd name="connsiteX8" fmla="*/ 1 w 1374278"/>
                <a:gd name="connsiteY8" fmla="*/ 687139 h 1374278"/>
                <a:gd name="connsiteX9" fmla="*/ 0 w 1374278"/>
                <a:gd name="connsiteY9" fmla="*/ 687139 h 137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4278" h="1374278">
                  <a:moveTo>
                    <a:pt x="0" y="687139"/>
                  </a:moveTo>
                  <a:cubicBezTo>
                    <a:pt x="0" y="504898"/>
                    <a:pt x="72395" y="330122"/>
                    <a:pt x="201259" y="201258"/>
                  </a:cubicBezTo>
                  <a:cubicBezTo>
                    <a:pt x="330123" y="72395"/>
                    <a:pt x="504899" y="0"/>
                    <a:pt x="687140" y="0"/>
                  </a:cubicBezTo>
                  <a:cubicBezTo>
                    <a:pt x="869381" y="0"/>
                    <a:pt x="1044157" y="72395"/>
                    <a:pt x="1173021" y="201259"/>
                  </a:cubicBezTo>
                  <a:cubicBezTo>
                    <a:pt x="1301884" y="330123"/>
                    <a:pt x="1374279" y="504899"/>
                    <a:pt x="1374279" y="687140"/>
                  </a:cubicBezTo>
                  <a:cubicBezTo>
                    <a:pt x="1374279" y="869381"/>
                    <a:pt x="1301884" y="1044157"/>
                    <a:pt x="1173021" y="1173021"/>
                  </a:cubicBezTo>
                  <a:cubicBezTo>
                    <a:pt x="1044157" y="1301885"/>
                    <a:pt x="869381" y="1374279"/>
                    <a:pt x="687140" y="1374279"/>
                  </a:cubicBezTo>
                  <a:cubicBezTo>
                    <a:pt x="504899" y="1374279"/>
                    <a:pt x="330123" y="1301884"/>
                    <a:pt x="201259" y="1173020"/>
                  </a:cubicBezTo>
                  <a:cubicBezTo>
                    <a:pt x="72396" y="1044156"/>
                    <a:pt x="1" y="869380"/>
                    <a:pt x="1" y="687139"/>
                  </a:cubicBezTo>
                  <a:lnTo>
                    <a:pt x="0" y="68713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0783" tIns="210783" rIns="210783" bIns="210783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s-CL" sz="2000">
                  <a:solidFill>
                    <a:schemeClr val="accent2"/>
                  </a:solidFill>
                  <a:latin typeface="+mj-lt"/>
                  <a:ea typeface="ＭＳ Ｐゴシック" charset="0"/>
                  <a:cs typeface="Arial" charset="0"/>
                </a:rPr>
                <a:t>Considerarse de esa región</a:t>
              </a:r>
            </a:p>
          </p:txBody>
        </p:sp>
        <p:sp>
          <p:nvSpPr>
            <p:cNvPr id="14" name="13 Forma libre"/>
            <p:cNvSpPr/>
            <p:nvPr/>
          </p:nvSpPr>
          <p:spPr>
            <a:xfrm rot="21600000">
              <a:off x="3410738" y="3875084"/>
              <a:ext cx="412067" cy="28582"/>
            </a:xfrm>
            <a:custGeom>
              <a:avLst/>
              <a:gdLst>
                <a:gd name="connsiteX0" fmla="*/ 0 w 412496"/>
                <a:gd name="connsiteY0" fmla="*/ 15029 h 30058"/>
                <a:gd name="connsiteX1" fmla="*/ 412496 w 412496"/>
                <a:gd name="connsiteY1" fmla="*/ 15029 h 3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496" h="30058">
                  <a:moveTo>
                    <a:pt x="412496" y="15029"/>
                  </a:moveTo>
                  <a:lnTo>
                    <a:pt x="0" y="15029"/>
                  </a:lnTo>
                </a:path>
              </a:pathLst>
            </a:custGeom>
            <a:noFill/>
            <a:ln>
              <a:solidFill>
                <a:srgbClr val="2D2DB9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8636" tIns="4718" rIns="208637" bIns="4717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CL" sz="500">
                <a:latin typeface="+mj-lt"/>
              </a:endParaRPr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2036172" y="3201823"/>
              <a:ext cx="1374566" cy="1375103"/>
            </a:xfrm>
            <a:custGeom>
              <a:avLst/>
              <a:gdLst>
                <a:gd name="connsiteX0" fmla="*/ 0 w 1374278"/>
                <a:gd name="connsiteY0" fmla="*/ 687139 h 1374278"/>
                <a:gd name="connsiteX1" fmla="*/ 201259 w 1374278"/>
                <a:gd name="connsiteY1" fmla="*/ 201258 h 1374278"/>
                <a:gd name="connsiteX2" fmla="*/ 687140 w 1374278"/>
                <a:gd name="connsiteY2" fmla="*/ 0 h 1374278"/>
                <a:gd name="connsiteX3" fmla="*/ 1173021 w 1374278"/>
                <a:gd name="connsiteY3" fmla="*/ 201259 h 1374278"/>
                <a:gd name="connsiteX4" fmla="*/ 1374279 w 1374278"/>
                <a:gd name="connsiteY4" fmla="*/ 687140 h 1374278"/>
                <a:gd name="connsiteX5" fmla="*/ 1173021 w 1374278"/>
                <a:gd name="connsiteY5" fmla="*/ 1173021 h 1374278"/>
                <a:gd name="connsiteX6" fmla="*/ 687140 w 1374278"/>
                <a:gd name="connsiteY6" fmla="*/ 1374279 h 1374278"/>
                <a:gd name="connsiteX7" fmla="*/ 201259 w 1374278"/>
                <a:gd name="connsiteY7" fmla="*/ 1173020 h 1374278"/>
                <a:gd name="connsiteX8" fmla="*/ 1 w 1374278"/>
                <a:gd name="connsiteY8" fmla="*/ 687139 h 1374278"/>
                <a:gd name="connsiteX9" fmla="*/ 0 w 1374278"/>
                <a:gd name="connsiteY9" fmla="*/ 687139 h 137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4278" h="1374278">
                  <a:moveTo>
                    <a:pt x="0" y="687139"/>
                  </a:moveTo>
                  <a:cubicBezTo>
                    <a:pt x="0" y="504898"/>
                    <a:pt x="72395" y="330122"/>
                    <a:pt x="201259" y="201258"/>
                  </a:cubicBezTo>
                  <a:cubicBezTo>
                    <a:pt x="330123" y="72395"/>
                    <a:pt x="504899" y="0"/>
                    <a:pt x="687140" y="0"/>
                  </a:cubicBezTo>
                  <a:cubicBezTo>
                    <a:pt x="869381" y="0"/>
                    <a:pt x="1044157" y="72395"/>
                    <a:pt x="1173021" y="201259"/>
                  </a:cubicBezTo>
                  <a:cubicBezTo>
                    <a:pt x="1301884" y="330123"/>
                    <a:pt x="1374279" y="504899"/>
                    <a:pt x="1374279" y="687140"/>
                  </a:cubicBezTo>
                  <a:cubicBezTo>
                    <a:pt x="1374279" y="869381"/>
                    <a:pt x="1301884" y="1044157"/>
                    <a:pt x="1173021" y="1173021"/>
                  </a:cubicBezTo>
                  <a:cubicBezTo>
                    <a:pt x="1044157" y="1301885"/>
                    <a:pt x="869381" y="1374279"/>
                    <a:pt x="687140" y="1374279"/>
                  </a:cubicBezTo>
                  <a:cubicBezTo>
                    <a:pt x="504899" y="1374279"/>
                    <a:pt x="330123" y="1301884"/>
                    <a:pt x="201259" y="1173020"/>
                  </a:cubicBezTo>
                  <a:cubicBezTo>
                    <a:pt x="72396" y="1044156"/>
                    <a:pt x="1" y="869380"/>
                    <a:pt x="1" y="687139"/>
                  </a:cubicBezTo>
                  <a:lnTo>
                    <a:pt x="0" y="68713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0783" tIns="210783" rIns="210783" bIns="210783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s-CL" sz="2000">
                  <a:solidFill>
                    <a:schemeClr val="accent2"/>
                  </a:solidFill>
                  <a:latin typeface="+mj-lt"/>
                  <a:ea typeface="ＭＳ Ｐゴシック" charset="0"/>
                  <a:cs typeface="Arial" charset="0"/>
                </a:rPr>
                <a:t>Padres nacieron en la región</a:t>
              </a:r>
            </a:p>
          </p:txBody>
        </p:sp>
      </p:grpSp>
      <p:sp>
        <p:nvSpPr>
          <p:cNvPr id="19" name="3 Marcador de pie de página"/>
          <p:cNvSpPr txBox="1">
            <a:spLocks/>
          </p:cNvSpPr>
          <p:nvPr/>
        </p:nvSpPr>
        <p:spPr bwMode="auto">
          <a:xfrm>
            <a:off x="2874070" y="3651737"/>
            <a:ext cx="450336" cy="2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s-CL" sz="2200" b="1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+</a:t>
            </a:r>
            <a:endParaRPr lang="es-ES" sz="2200" b="1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  <a:p>
            <a:pPr algn="r">
              <a:defRPr/>
            </a:pPr>
            <a:endParaRPr lang="es-ES" sz="1000" b="1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2" name="3 Marcador de pie de página"/>
          <p:cNvSpPr txBox="1">
            <a:spLocks/>
          </p:cNvSpPr>
          <p:nvPr/>
        </p:nvSpPr>
        <p:spPr bwMode="auto">
          <a:xfrm>
            <a:off x="4283356" y="2983943"/>
            <a:ext cx="450336" cy="2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s-CL" sz="2200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+</a:t>
            </a:r>
            <a:endParaRPr lang="es-ES" sz="2200" b="1" dirty="0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  <a:p>
            <a:pPr algn="r">
              <a:defRPr/>
            </a:pPr>
            <a:endParaRPr lang="es-ES" sz="1000" b="1" dirty="0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3" name="3 Marcador de pie de página"/>
          <p:cNvSpPr txBox="1">
            <a:spLocks/>
          </p:cNvSpPr>
          <p:nvPr/>
        </p:nvSpPr>
        <p:spPr bwMode="auto">
          <a:xfrm>
            <a:off x="5465155" y="3624172"/>
            <a:ext cx="450336" cy="2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s-CL" sz="2200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+</a:t>
            </a:r>
            <a:endParaRPr lang="es-ES" sz="2200" b="1" dirty="0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  <a:p>
            <a:pPr algn="r">
              <a:defRPr/>
            </a:pPr>
            <a:endParaRPr lang="es-ES" sz="1000" b="1" dirty="0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 bwMode="auto">
          <a:xfrm>
            <a:off x="4283356" y="4575872"/>
            <a:ext cx="450336" cy="2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s-CL" sz="2200" b="1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+</a:t>
            </a:r>
            <a:endParaRPr lang="es-ES" sz="2200" b="1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  <a:p>
            <a:pPr algn="r">
              <a:defRPr/>
            </a:pPr>
            <a:endParaRPr lang="es-ES" sz="1000" b="1">
              <a:solidFill>
                <a:srgbClr val="00008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057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Interpretación de puntuaciones </a:t>
            </a:r>
            <a:br>
              <a:rPr lang="es-ES" sz="3600" dirty="0"/>
            </a:br>
            <a:r>
              <a:rPr lang="es-ES" sz="3600" dirty="0"/>
              <a:t>de correlación con criterio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Por encima de 0,35: Muy válido.</a:t>
            </a:r>
          </a:p>
          <a:p>
            <a:endParaRPr lang="es-ES" sz="2200" dirty="0"/>
          </a:p>
          <a:p>
            <a:r>
              <a:rPr lang="es-ES" sz="2200" dirty="0"/>
              <a:t>0,21-0,35, probablemente válido.</a:t>
            </a:r>
          </a:p>
          <a:p>
            <a:endParaRPr lang="es-ES" sz="2200" dirty="0"/>
          </a:p>
          <a:p>
            <a:r>
              <a:rPr lang="es-ES" sz="2200" dirty="0"/>
              <a:t>0,11-0,20, depende de las circunstancias.</a:t>
            </a:r>
          </a:p>
          <a:p>
            <a:endParaRPr lang="es-ES" sz="2200" dirty="0"/>
          </a:p>
          <a:p>
            <a:r>
              <a:rPr lang="es-ES" sz="2200" dirty="0"/>
              <a:t>Menos de 0,11: no hay evidencias de validez.</a:t>
            </a:r>
          </a:p>
          <a:p>
            <a:endParaRPr lang="es-ES" sz="2200" dirty="0"/>
          </a:p>
          <a:p>
            <a:r>
              <a:rPr lang="es-ES" sz="2200" dirty="0"/>
              <a:t>Raramente son superiores a 0,40.</a:t>
            </a:r>
          </a:p>
        </p:txBody>
      </p:sp>
    </p:spTree>
    <p:extLst>
      <p:ext uri="{BB962C8B-B14F-4D97-AF65-F5344CB8AC3E}">
        <p14:creationId xmlns:p14="http://schemas.microsoft.com/office/powerpoint/2010/main" val="4088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4. Validez predictiva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Es la mejor forma de validar un instrumento.</a:t>
            </a:r>
          </a:p>
          <a:p>
            <a:r>
              <a:rPr lang="es-ES" sz="2200" dirty="0"/>
              <a:t>Implica que las puntuaciones obtenidas permiten predecir conductas futuras relacionadas con el constructo medido.</a:t>
            </a:r>
          </a:p>
          <a:p>
            <a:pPr lvl="1"/>
            <a:r>
              <a:rPr lang="es-ES" sz="2200" dirty="0"/>
              <a:t>Ejemplo: PSU y rendimiento en primer año de universidad.</a:t>
            </a:r>
          </a:p>
          <a:p>
            <a:pPr lvl="1"/>
            <a:r>
              <a:rPr lang="es-ES_tradnl" sz="1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http://noticias.universia.cl/vida-universitaria/noticia/2007/05/29/321957/psu-predice-rendimiento-universidad.html</a:t>
            </a:r>
          </a:p>
          <a:p>
            <a:pPr lvl="1"/>
            <a:r>
              <a:rPr lang="es-ES_tradnl" sz="1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http://ciperchile.cl/2011/12/12/psu-academicos-acusan-que-consolida-la-desigualdad/</a:t>
            </a:r>
            <a:endParaRPr lang="es-ES_tradnl" sz="1600" u="sng" dirty="0"/>
          </a:p>
          <a:p>
            <a:pPr lvl="1"/>
            <a:r>
              <a:rPr lang="it-IT" sz="16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http://ciperchile.cl/2013/02/13/psu-la-crisis-que-se-oculto/</a:t>
            </a:r>
            <a:endParaRPr lang="it-IT" sz="1600" u="sng" dirty="0"/>
          </a:p>
          <a:p>
            <a:pPr lvl="1"/>
            <a:r>
              <a:rPr lang="en-US" sz="16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http://rinace.net/riee/numeros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/vol3-num2/art2.pdf</a:t>
            </a:r>
          </a:p>
        </p:txBody>
      </p:sp>
    </p:spTree>
    <p:extLst>
      <p:ext uri="{BB962C8B-B14F-4D97-AF65-F5344CB8AC3E}">
        <p14:creationId xmlns:p14="http://schemas.microsoft.com/office/powerpoint/2010/main" val="18912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4. Validez predictiva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Dificultades: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No siempre es fácil deducir conductas futuras de un constructo (sesgos de causalidad).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La falta de capacidad predictiva puede deberse a factores externos (en PSU: educación padres, efectos de pares).</a:t>
            </a:r>
          </a:p>
        </p:txBody>
      </p:sp>
    </p:spTree>
    <p:extLst>
      <p:ext uri="{BB962C8B-B14F-4D97-AF65-F5344CB8AC3E}">
        <p14:creationId xmlns:p14="http://schemas.microsoft.com/office/powerpoint/2010/main" val="3028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038" y="1260228"/>
            <a:ext cx="7543800" cy="1908048"/>
          </a:xfrm>
        </p:spPr>
        <p:txBody>
          <a:bodyPr>
            <a:normAutofit/>
          </a:bodyPr>
          <a:lstStyle/>
          <a:p>
            <a:r>
              <a:rPr lang="es-ES" sz="3600" dirty="0"/>
              <a:t>Momentos y componentes del análisis estadístico de una escala Likert</a:t>
            </a:r>
          </a:p>
        </p:txBody>
      </p:sp>
    </p:spTree>
    <p:extLst>
      <p:ext uri="{BB962C8B-B14F-4D97-AF65-F5344CB8AC3E}">
        <p14:creationId xmlns:p14="http://schemas.microsoft.com/office/powerpoint/2010/main" val="28260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038" y="1340910"/>
            <a:ext cx="7543800" cy="1908048"/>
          </a:xfrm>
        </p:spPr>
        <p:txBody>
          <a:bodyPr/>
          <a:lstStyle/>
          <a:p>
            <a:r>
              <a:rPr lang="es-CL" dirty="0"/>
              <a:t>Confiabilidad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8752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Momentos y componentes del </a:t>
            </a:r>
            <a:br>
              <a:rPr lang="es-ES" dirty="0"/>
            </a:br>
            <a:r>
              <a:rPr lang="es-ES" dirty="0"/>
              <a:t>análisis estadístico de una escala Likert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Momentos:</a:t>
            </a:r>
          </a:p>
          <a:p>
            <a:pPr lvl="1"/>
            <a:r>
              <a:rPr lang="es-ES" sz="2200" dirty="0"/>
              <a:t>El análisis estadístico de una escala Likert idealmente se debe realizar en dos momentos: luego de la aplicación piloto y luego de la aplicación definitiva.</a:t>
            </a:r>
          </a:p>
          <a:p>
            <a:endParaRPr lang="es-ES" sz="2200" dirty="0"/>
          </a:p>
          <a:p>
            <a:r>
              <a:rPr lang="es-ES" sz="2200" dirty="0"/>
              <a:t>Componentes:</a:t>
            </a:r>
          </a:p>
          <a:p>
            <a:pPr lvl="1"/>
            <a:r>
              <a:rPr lang="es-ES" sz="2200" dirty="0"/>
              <a:t>Análisis clásico de la calidad de los ítems. </a:t>
            </a:r>
          </a:p>
          <a:p>
            <a:pPr lvl="1"/>
            <a:r>
              <a:rPr lang="es-ES" sz="2200" dirty="0"/>
              <a:t>Análisis de la </a:t>
            </a:r>
            <a:r>
              <a:rPr lang="es-ES" sz="2200" dirty="0" err="1"/>
              <a:t>dimensionalidad</a:t>
            </a:r>
            <a:r>
              <a:rPr lang="es-ES" sz="2200" dirty="0"/>
              <a:t> de una escala mediante análisis factorial de la calidad de los ítems. </a:t>
            </a:r>
          </a:p>
          <a:p>
            <a:pPr lvl="1"/>
            <a:r>
              <a:rPr lang="es-ES" sz="2200" dirty="0"/>
              <a:t>Estimación de la fiabilidad interna de cada dimensión de la escala.</a:t>
            </a:r>
          </a:p>
        </p:txBody>
      </p:sp>
    </p:spTree>
    <p:extLst>
      <p:ext uri="{BB962C8B-B14F-4D97-AF65-F5344CB8AC3E}">
        <p14:creationId xmlns:p14="http://schemas.microsoft.com/office/powerpoint/2010/main" val="36412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1. Análisis clásico de </a:t>
            </a:r>
            <a:br>
              <a:rPr lang="es-ES" sz="3600" dirty="0"/>
            </a:br>
            <a:r>
              <a:rPr lang="es-ES" sz="3600" dirty="0"/>
              <a:t>la calidad de los ítems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4" y="1631110"/>
            <a:ext cx="7783793" cy="4022725"/>
          </a:xfrm>
        </p:spPr>
        <p:txBody>
          <a:bodyPr/>
          <a:lstStyle/>
          <a:p>
            <a:r>
              <a:rPr lang="es-ES" dirty="0"/>
              <a:t>1.- Estimación de la dificultad o valencia actitudinal del ítem: </a:t>
            </a:r>
          </a:p>
          <a:p>
            <a:r>
              <a:rPr lang="es-ES" dirty="0"/>
              <a:t>Cálculo del promedio de puntuaciones de cada ítem.</a:t>
            </a:r>
          </a:p>
          <a:p>
            <a:r>
              <a:rPr lang="es-ES" dirty="0"/>
              <a:t>Objetivo deseable:</a:t>
            </a:r>
          </a:p>
          <a:p>
            <a:pPr lvl="1"/>
            <a:r>
              <a:rPr lang="es-ES_tradnl" dirty="0"/>
              <a:t>Los ítems más fáciles permitirán discriminar bien entre sujetos con una posición menos intensa sobre una dimensión específica (democracia).</a:t>
            </a:r>
          </a:p>
          <a:p>
            <a:pPr lvl="1"/>
            <a:r>
              <a:rPr lang="es-ES_tradnl" dirty="0"/>
              <a:t>Los ítems más difíciles discriminarán mejor entre sujetos con posiciones más fuertes sobre una dimensión específica (aborto).</a:t>
            </a:r>
          </a:p>
          <a:p>
            <a:pPr lvl="1"/>
            <a:r>
              <a:rPr lang="es-ES_tradnl" dirty="0"/>
              <a:t>Se conseguirán mejores resultados cuando los ítems sean más heterogéneos.</a:t>
            </a:r>
          </a:p>
          <a:p>
            <a:pPr lvl="1"/>
            <a:r>
              <a:rPr lang="es-ES" dirty="0"/>
              <a:t>Se deberían eliminar ítems excesivamente fáciles o difíciles, es decir que todos o nadie selecciona.</a:t>
            </a:r>
          </a:p>
          <a:p>
            <a:pPr lvl="1"/>
            <a:r>
              <a:rPr lang="es-ES" dirty="0"/>
              <a:t>Una muy alta concentración de ítems en una sola dimensión indica que se deben construir más ítems para medir otras dimensiones carentes de ítems.</a:t>
            </a:r>
          </a:p>
        </p:txBody>
      </p:sp>
    </p:spTree>
    <p:extLst>
      <p:ext uri="{BB962C8B-B14F-4D97-AF65-F5344CB8AC3E}">
        <p14:creationId xmlns:p14="http://schemas.microsoft.com/office/powerpoint/2010/main" val="8325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93D5E-FD75-F54F-81B4-D122AB24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 Estimación de la capacidad </a:t>
            </a:r>
            <a:br>
              <a:rPr lang="es-ES" sz="3600" dirty="0"/>
            </a:br>
            <a:r>
              <a:rPr lang="es-ES" sz="3600" dirty="0"/>
              <a:t>de discriminación de los ítems</a:t>
            </a:r>
            <a:endParaRPr lang="en-US" sz="3600" dirty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Las preguntas deben discriminar entre los sujetos.</a:t>
            </a:r>
          </a:p>
          <a:p>
            <a:r>
              <a:rPr lang="es-ES" sz="2200" dirty="0"/>
              <a:t>2.1. Cálculo de la desviación estándar de las respuestas.</a:t>
            </a:r>
          </a:p>
          <a:p>
            <a:pPr lvl="1"/>
            <a:r>
              <a:rPr lang="es-ES" sz="2200" dirty="0"/>
              <a:t>Se debería eliminar ítems con muy bajas desviaciones estándar.</a:t>
            </a:r>
          </a:p>
          <a:p>
            <a:r>
              <a:rPr lang="es-ES" sz="2200" dirty="0"/>
              <a:t>2.2. Análisis de la frecuencia de respuestas por categoría en cada ítem.</a:t>
            </a:r>
          </a:p>
          <a:p>
            <a:pPr lvl="1"/>
            <a:r>
              <a:rPr lang="es-ES" sz="2200" dirty="0"/>
              <a:t>Se debe eliminar todos los ítems que concentran más del 80% de las respuestas en una categoría.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381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246361"/>
          </a:xfrm>
        </p:spPr>
        <p:txBody>
          <a:bodyPr>
            <a:normAutofit/>
          </a:bodyPr>
          <a:lstStyle/>
          <a:p>
            <a:r>
              <a:rPr lang="es-ES" sz="3600" dirty="0"/>
              <a:t>Buenos y malos ítems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dirty="0"/>
              <a:t>Buen ítem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Mal ítem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38018"/>
              </p:ext>
            </p:extLst>
          </p:nvPr>
        </p:nvGraphicFramePr>
        <p:xfrm>
          <a:off x="4837911" y="2564904"/>
          <a:ext cx="4150011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r:id="rId3" imgW="6057900" imgH="4940300" progId="">
                  <p:embed/>
                </p:oleObj>
              </mc:Choice>
              <mc:Fallback>
                <p:oleObj r:id="rId3" imgW="6057900" imgH="4940300" progId="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911" y="2564904"/>
                        <a:ext cx="4150011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ChangeAspect="1"/>
          </p:cNvGraphicFramePr>
          <p:nvPr>
            <p:extLst/>
          </p:nvPr>
        </p:nvGraphicFramePr>
        <p:xfrm>
          <a:off x="81129" y="2565400"/>
          <a:ext cx="4147326" cy="338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r:id="rId5" imgW="6057900" imgH="4940300" progId="">
                  <p:embed/>
                </p:oleObj>
              </mc:Choice>
              <mc:Fallback>
                <p:oleObj r:id="rId5" imgW="6057900" imgH="4940300" progId="">
                  <p:embed/>
                  <p:pic>
                    <p:nvPicPr>
                      <p:cNvPr id="194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" y="2565400"/>
                        <a:ext cx="4147326" cy="338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91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la </a:t>
            </a:r>
            <a:r>
              <a:rPr lang="es-ES" dirty="0" err="1"/>
              <a:t>dimensionalidad</a:t>
            </a:r>
            <a:r>
              <a:rPr lang="es-ES" dirty="0"/>
              <a:t> de una escala mediante análisis factorial (AF)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Como se mencionó, el AF corresponde a una técnica estadística multivariada que pretende reducir un conjunto amplio de variables observadas a un número menor de “factores” o variables latentes, que explicarían las relaciones que existen entre esas variables.</a:t>
            </a:r>
          </a:p>
          <a:p>
            <a:endParaRPr lang="es-ES" sz="2200" dirty="0"/>
          </a:p>
          <a:p>
            <a:r>
              <a:rPr lang="es-ES" sz="2200" dirty="0"/>
              <a:t>En este caso las variables serían los ítems de la escala y los factores serían las dimensiones del constructo.</a:t>
            </a:r>
          </a:p>
          <a:p>
            <a:endParaRPr lang="es-ES" sz="2200" dirty="0"/>
          </a:p>
          <a:p>
            <a:r>
              <a:rPr lang="es-ES" sz="2200" dirty="0"/>
              <a:t>Otra forma de decirlo: el análisis factorial busca la “mínima </a:t>
            </a:r>
            <a:r>
              <a:rPr lang="es-ES" sz="2200" dirty="0" err="1"/>
              <a:t>dimensionalidad</a:t>
            </a:r>
            <a:r>
              <a:rPr lang="es-ES" sz="2200" dirty="0"/>
              <a:t>” que permita explicar adecuadamente las relaciones (correlaciones) entre los ítems.</a:t>
            </a:r>
          </a:p>
        </p:txBody>
      </p:sp>
    </p:spTree>
    <p:extLst>
      <p:ext uri="{BB962C8B-B14F-4D97-AF65-F5344CB8AC3E}">
        <p14:creationId xmlns:p14="http://schemas.microsoft.com/office/powerpoint/2010/main" val="18592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El Análisis Factorial (AF) y</a:t>
            </a:r>
            <a:br>
              <a:rPr lang="es-ES" sz="3600" dirty="0"/>
            </a:br>
            <a:r>
              <a:rPr lang="es-ES" sz="3600" dirty="0"/>
              <a:t>el diseño de escalas Likert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Funciones del AF en el diseño de escalas:</a:t>
            </a:r>
          </a:p>
          <a:p>
            <a:endParaRPr lang="es-ES" sz="2200" dirty="0"/>
          </a:p>
          <a:p>
            <a:pPr lvl="1"/>
            <a:r>
              <a:rPr lang="es-ES" sz="2200" dirty="0"/>
              <a:t>Permite determinar la </a:t>
            </a:r>
            <a:r>
              <a:rPr lang="es-ES" sz="2200" dirty="0" err="1"/>
              <a:t>dimensionalidad</a:t>
            </a:r>
            <a:r>
              <a:rPr lang="es-ES" sz="2200" dirty="0"/>
              <a:t> de la escala. La mayor parte de los procedimientos de eliminación de ítems trabajan dimensión por dimensión.</a:t>
            </a:r>
          </a:p>
          <a:p>
            <a:pPr lvl="1"/>
            <a:r>
              <a:rPr lang="es-ES" sz="2200" dirty="0"/>
              <a:t>Ayuda a determinar la calidad de los ítems para medir el constructo latente, por lo que se puede emplear para eliminar ítems.</a:t>
            </a:r>
          </a:p>
          <a:p>
            <a:pPr lvl="1"/>
            <a:r>
              <a:rPr lang="es-ES" sz="2200" dirty="0"/>
              <a:t>Entrega evidencias de validez (por estructura interna) si es que estructura teórica del test coincide con la evidencia empírica.</a:t>
            </a:r>
          </a:p>
          <a:p>
            <a:pPr lvl="1"/>
            <a:r>
              <a:rPr lang="es-ES" sz="2200" dirty="0"/>
              <a:t>Permite posteriormente determinar la fiabilidad del test (por consistencia interna) empleando los parámetros estimados por el AF.</a:t>
            </a:r>
          </a:p>
        </p:txBody>
      </p:sp>
    </p:spTree>
    <p:extLst>
      <p:ext uri="{BB962C8B-B14F-4D97-AF65-F5344CB8AC3E}">
        <p14:creationId xmlns:p14="http://schemas.microsoft.com/office/powerpoint/2010/main" val="227521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58738"/>
            <a:ext cx="7543800" cy="1449387"/>
          </a:xfrm>
        </p:spPr>
        <p:txBody>
          <a:bodyPr>
            <a:normAutofit/>
          </a:bodyPr>
          <a:lstStyle/>
          <a:p>
            <a:r>
              <a:rPr lang="es-ES" sz="3600" dirty="0"/>
              <a:t>Ejemplo de análisis factorial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4" y="1604217"/>
            <a:ext cx="7985499" cy="4022725"/>
          </a:xfrm>
        </p:spPr>
        <p:txBody>
          <a:bodyPr/>
          <a:lstStyle/>
          <a:p>
            <a:r>
              <a:rPr lang="es-ES" sz="2200" dirty="0"/>
              <a:t>Escala Evaluación Docente 2007:</a:t>
            </a:r>
          </a:p>
          <a:p>
            <a:pPr lvl="1"/>
            <a:r>
              <a:rPr lang="es-ES" sz="2200" dirty="0"/>
              <a:t>16 ítems.</a:t>
            </a:r>
          </a:p>
          <a:p>
            <a:pPr lvl="1"/>
            <a:r>
              <a:rPr lang="es-ES" sz="2200" dirty="0"/>
              <a:t>4 alternativas de respuesta.</a:t>
            </a:r>
          </a:p>
          <a:p>
            <a:endParaRPr lang="es-ES" sz="2200" dirty="0"/>
          </a:p>
          <a:p>
            <a:r>
              <a:rPr lang="es-ES" sz="2200" dirty="0"/>
              <a:t>Modelo de tres factores:</a:t>
            </a:r>
          </a:p>
          <a:p>
            <a:pPr lvl="1"/>
            <a:r>
              <a:rPr lang="es-ES" sz="2200" dirty="0"/>
              <a:t>Habilidades docentes.</a:t>
            </a:r>
          </a:p>
          <a:p>
            <a:pPr lvl="1"/>
            <a:r>
              <a:rPr lang="es-ES" sz="2200" dirty="0"/>
              <a:t>Dominio teórico.</a:t>
            </a:r>
          </a:p>
          <a:p>
            <a:pPr lvl="1"/>
            <a:r>
              <a:rPr lang="es-ES" sz="2200" dirty="0"/>
              <a:t>Responsabilidad.</a:t>
            </a:r>
          </a:p>
          <a:p>
            <a:endParaRPr lang="es-ES" sz="2200" dirty="0"/>
          </a:p>
          <a:p>
            <a:r>
              <a:rPr lang="es-ES" sz="2200" dirty="0"/>
              <a:t>Se propone que los factores son independientes pero están correlacionados, pues no son habilidades absolutamente excluyentes.</a:t>
            </a:r>
          </a:p>
        </p:txBody>
      </p:sp>
    </p:spTree>
    <p:extLst>
      <p:ext uri="{BB962C8B-B14F-4D97-AF65-F5344CB8AC3E}">
        <p14:creationId xmlns:p14="http://schemas.microsoft.com/office/powerpoint/2010/main" val="316096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92567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/>
              <a:t>Ítems de la Escala (fragmento)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8584"/>
              </p:ext>
            </p:extLst>
          </p:nvPr>
        </p:nvGraphicFramePr>
        <p:xfrm>
          <a:off x="363069" y="1709537"/>
          <a:ext cx="8417861" cy="4511184"/>
        </p:xfrm>
        <a:graphic>
          <a:graphicData uri="http://schemas.openxmlformats.org/drawingml/2006/table">
            <a:tbl>
              <a:tblPr/>
              <a:tblGrid>
                <a:gridCol w="361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 Unicode MS" charset="0"/>
                        </a:rPr>
                        <a:t>Muy de acuerdo</a:t>
                      </a:r>
                      <a:endParaRPr kumimoji="0" lang="es-MX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 Unicode MS" charset="0"/>
                        </a:rPr>
                        <a:t>De acuerdo</a:t>
                      </a:r>
                      <a:endParaRPr kumimoji="0" lang="es-MX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 Unicode MS" charset="0"/>
                        </a:rPr>
                        <a:t>En desacuerdo</a:t>
                      </a:r>
                      <a:endParaRPr kumimoji="0" lang="es-MX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 Unicode MS" charset="0"/>
                        </a:rPr>
                        <a:t>Muy en desacuerdo</a:t>
                      </a:r>
                      <a:endParaRPr kumimoji="0" lang="es-MX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 Unicode MS" charset="0"/>
                        </a:rPr>
                        <a:t>No aplicable</a:t>
                      </a:r>
                      <a:endParaRPr kumimoji="0" lang="es-MX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1.- El profesor inició y terminó puntualmente su clase.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2.- El profesor fue puntual en la entrega de evaluaciones.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3.- El profesor asistió regularmente a clases.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BatangChe" charset="0"/>
                        <a:cs typeface="Times New Roman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4.- El profesor domina los contenidos de su clase.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BatangChe" charset="0"/>
                        <a:cs typeface="Times New Roman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729"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5.- El profesor se comunica con claridad (al responder preguntas, explicar contenidos, etc.).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729">
                <a:tc>
                  <a:txBody>
                    <a:bodyPr/>
                    <a:lstStyle/>
                    <a:p>
                      <a:pPr marL="268288" marR="0" lvl="0" indent="-254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6.- Los contenidos expuestos por el profesor están actualizados y tienen relación con la realidad actual.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73"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BatangChe" charset="0"/>
                          <a:cs typeface="Arial Unicode MS" charset="0"/>
                        </a:rPr>
                        <a:t>7.- El profesor presentó variados enfoques teóricos referentes a la materia.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Modelo teórico calidad docente</a:t>
            </a:r>
          </a:p>
        </p:txBody>
      </p:sp>
      <p:graphicFrame>
        <p:nvGraphicFramePr>
          <p:cNvPr id="2457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77422"/>
              </p:ext>
            </p:extLst>
          </p:nvPr>
        </p:nvGraphicFramePr>
        <p:xfrm>
          <a:off x="2160494" y="1675934"/>
          <a:ext cx="4141694" cy="458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Acrobat Document" r:id="rId3" imgW="3400900" imgH="5458587" progId="AcroExch.Document.7">
                  <p:embed/>
                </p:oleObj>
              </mc:Choice>
              <mc:Fallback>
                <p:oleObj name="Acrobat Document" r:id="rId3" imgW="3400900" imgH="5458587" progId="AcroExch.Document.7">
                  <p:embed/>
                  <p:pic>
                    <p:nvPicPr>
                      <p:cNvPr id="245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94" y="1675934"/>
                        <a:ext cx="4141694" cy="4580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2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BC8218-A021-8B42-8914-BA5141E6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Modelo empírico calidad docente </a:t>
            </a:r>
            <a:br>
              <a:rPr lang="es-ES" sz="3600" dirty="0"/>
            </a:br>
            <a:r>
              <a:rPr lang="es-ES" sz="3600" dirty="0"/>
              <a:t>(cargas factoriales)</a:t>
            </a:r>
            <a:endParaRPr lang="en-US" sz="3600" dirty="0"/>
          </a:p>
        </p:txBody>
      </p:sp>
      <p:graphicFrame>
        <p:nvGraphicFramePr>
          <p:cNvPr id="2867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1412"/>
              </p:ext>
            </p:extLst>
          </p:nvPr>
        </p:nvGraphicFramePr>
        <p:xfrm>
          <a:off x="2383403" y="1944874"/>
          <a:ext cx="442164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Acrobat Document" r:id="rId3" imgW="3438095" imgH="5458587" progId="AcroExch.Document.7">
                  <p:embed/>
                </p:oleObj>
              </mc:Choice>
              <mc:Fallback>
                <p:oleObj name="Acrobat Document" r:id="rId3" imgW="3438095" imgH="5458587" progId="AcroExch.Document.7">
                  <p:embed/>
                  <p:pic>
                    <p:nvPicPr>
                      <p:cNvPr id="286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403" y="1944874"/>
                        <a:ext cx="4421643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2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Importancia de la Confiabilidad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Determinar el grado de error de una medida permite saber la calidad del instrumento. Precisión del test.</a:t>
            </a:r>
          </a:p>
          <a:p>
            <a:r>
              <a:rPr lang="es-ES" sz="2200" dirty="0"/>
              <a:t>Permite construir intervalos de confianza donde se puede encontrar el valor verdadero de la variable latente con cierta probabilidad.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4400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3. Estimación de la confiabilidad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Mediante Alfa de </a:t>
            </a:r>
            <a:r>
              <a:rPr lang="es-ES" sz="2400" dirty="0" err="1"/>
              <a:t>Cronbach</a:t>
            </a:r>
            <a:r>
              <a:rPr lang="es-ES" sz="2400" dirty="0"/>
              <a:t> aplicado sobre cada factor creado.</a:t>
            </a:r>
          </a:p>
          <a:p>
            <a:endParaRPr lang="es-ES" sz="2400" dirty="0"/>
          </a:p>
          <a:p>
            <a:r>
              <a:rPr lang="es-ES" sz="2400" dirty="0"/>
              <a:t>Resultados:</a:t>
            </a:r>
          </a:p>
          <a:p>
            <a:pPr lvl="1"/>
            <a:r>
              <a:rPr lang="es-ES" sz="2400" dirty="0"/>
              <a:t>Alfa factor dominio docente: 0.944</a:t>
            </a:r>
          </a:p>
          <a:p>
            <a:pPr lvl="1"/>
            <a:r>
              <a:rPr lang="es-ES" sz="2400" dirty="0"/>
              <a:t>Alfa factor dominio teórico: 0.894</a:t>
            </a:r>
          </a:p>
          <a:p>
            <a:pPr lvl="1"/>
            <a:r>
              <a:rPr lang="es-ES" sz="2400" dirty="0"/>
              <a:t>Alfa factor responsabilidad: 0.858</a:t>
            </a:r>
          </a:p>
        </p:txBody>
      </p:sp>
    </p:spTree>
    <p:extLst>
      <p:ext uri="{BB962C8B-B14F-4D97-AF65-F5344CB8AC3E}">
        <p14:creationId xmlns:p14="http://schemas.microsoft.com/office/powerpoint/2010/main" val="18533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En resumen…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Se trata de una escala tridimensional.</a:t>
            </a:r>
          </a:p>
          <a:p>
            <a:endParaRPr lang="es-ES" sz="2200" dirty="0"/>
          </a:p>
          <a:p>
            <a:r>
              <a:rPr lang="es-ES" sz="2200" dirty="0"/>
              <a:t>Todos los ítems se encuentra altamente asociados a su respectivo factor (altas cargas factoriales), por lo que no se justifica eliminar ningún ítem.</a:t>
            </a:r>
          </a:p>
          <a:p>
            <a:endParaRPr lang="es-ES" sz="2200" dirty="0"/>
          </a:p>
          <a:p>
            <a:r>
              <a:rPr lang="es-ES" sz="2200" dirty="0"/>
              <a:t>Modelo empírico se ajusta bien a modelo teórico, lo que implica que existe evidencia de validez por estructura interna.</a:t>
            </a:r>
          </a:p>
          <a:p>
            <a:endParaRPr lang="es-ES" sz="2200" dirty="0"/>
          </a:p>
          <a:p>
            <a:r>
              <a:rPr lang="es-ES" sz="2200" dirty="0"/>
              <a:t>El instrumento posee buena fiabilidad por consistencia interna.</a:t>
            </a:r>
          </a:p>
        </p:txBody>
      </p:sp>
    </p:spTree>
    <p:extLst>
      <p:ext uri="{BB962C8B-B14F-4D97-AF65-F5344CB8AC3E}">
        <p14:creationId xmlns:p14="http://schemas.microsoft.com/office/powerpoint/2010/main" val="22386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AA36CA-A56E-1F4C-AB96-3DC0866F09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9775" y="119380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L" altLang="en-US" sz="4800" dirty="0">
                <a:ea typeface="ＭＳ Ｐゴシック" panose="020B0600070205080204" pitchFamily="34" charset="-128"/>
              </a:rPr>
              <a:t>Estrategias de </a:t>
            </a:r>
            <a:br>
              <a:rPr lang="es-CL" altLang="en-US" sz="4800" dirty="0">
                <a:ea typeface="ＭＳ Ｐゴシック" panose="020B0600070205080204" pitchFamily="34" charset="-128"/>
                <a:cs typeface="Calibri Light"/>
              </a:rPr>
            </a:br>
            <a:r>
              <a:rPr lang="es-CL" altLang="en-US" sz="4800" dirty="0">
                <a:ea typeface="ＭＳ Ｐゴシック" panose="020B0600070205080204" pitchFamily="34" charset="-128"/>
              </a:rPr>
              <a:t>Investigación Cuantitativa</a:t>
            </a:r>
            <a:endParaRPr lang="es-ES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31D00D3B-800B-3842-887B-032F62A6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770413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s-ES" altLang="en-US" sz="3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Validez y Confiabilidad</a:t>
            </a:r>
            <a:endParaRPr lang="es-ES" altLang="en-US" sz="28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5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Forma tradicional de determinar confiabilidad y error de medida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Medir reiteradamente un mismo objeto.</a:t>
            </a:r>
          </a:p>
          <a:p>
            <a:r>
              <a:rPr lang="es-ES" sz="2200" dirty="0"/>
              <a:t>Calcular el rango de tolerancia de las medidas obtenidas.</a:t>
            </a:r>
          </a:p>
          <a:p>
            <a:r>
              <a:rPr lang="es-ES" sz="2200" dirty="0"/>
              <a:t>En teoría se puede hacer en Ciencias sociales, pero…</a:t>
            </a:r>
          </a:p>
          <a:p>
            <a:pPr lvl="1"/>
            <a:r>
              <a:rPr lang="es-ES" sz="2200" dirty="0"/>
              <a:t>No podemos someter a los sujetos a muchas aplicaciones de un test.</a:t>
            </a:r>
          </a:p>
          <a:p>
            <a:pPr lvl="1"/>
            <a:r>
              <a:rPr lang="es-ES" sz="2200" dirty="0"/>
              <a:t>Se producen procesos de aprendizaje simplemente por aplicar muchas veces un test.</a:t>
            </a:r>
          </a:p>
          <a:p>
            <a:pPr lvl="1"/>
            <a:r>
              <a:rPr lang="es-ES" sz="2200" dirty="0"/>
              <a:t>Los errores son dependientes del número de veces que se aplica el test a los mismos sujetos.</a:t>
            </a:r>
          </a:p>
          <a:p>
            <a:pPr lvl="1"/>
            <a:r>
              <a:rPr lang="es-ES" sz="2200" dirty="0"/>
              <a:t>Entre aplicación y aplicación el sujeto puede cambiar en la variable latente medida.</a:t>
            </a:r>
          </a:p>
        </p:txBody>
      </p:sp>
    </p:spTree>
    <p:extLst>
      <p:ext uri="{BB962C8B-B14F-4D97-AF65-F5344CB8AC3E}">
        <p14:creationId xmlns:p14="http://schemas.microsoft.com/office/powerpoint/2010/main" val="5825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Alternativa 1 (Propuesta por </a:t>
            </a:r>
            <a:r>
              <a:rPr lang="es-ES" sz="3600" dirty="0" err="1"/>
              <a:t>Spearman</a:t>
            </a:r>
            <a:r>
              <a:rPr lang="es-ES" sz="3600" dirty="0"/>
              <a:t>): Confiabilidad por formas paralelas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Todas las alternativas que veremos fueron creadas en el marco de la Teoría Clásica del Test.</a:t>
            </a:r>
          </a:p>
          <a:p>
            <a:r>
              <a:rPr lang="es-ES" sz="2200" dirty="0"/>
              <a:t>Supuesto: es posible construir “</a:t>
            </a:r>
            <a:r>
              <a:rPr lang="es-ES" sz="2200" dirty="0" err="1"/>
              <a:t>tests</a:t>
            </a:r>
            <a:r>
              <a:rPr lang="es-ES" sz="2200" dirty="0"/>
              <a:t> paralelos”.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/>
              <a:t>Test paralelos: Dos </a:t>
            </a:r>
            <a:r>
              <a:rPr lang="es-ES" sz="2200" dirty="0" err="1"/>
              <a:t>tests</a:t>
            </a:r>
            <a:r>
              <a:rPr lang="es-ES" sz="2200" dirty="0"/>
              <a:t> compuestos de diferentes ítems, pero que tienen la misma dificultad, cubren los mismos temas y los ítems que los componen miden igualmente bien el concepto.</a:t>
            </a:r>
          </a:p>
          <a:p>
            <a:pPr lvl="1"/>
            <a:r>
              <a:rPr lang="es-MX" sz="2200" dirty="0"/>
              <a:t>Coeficiente de fiabilidad: correlación entre las puntuaciones obtenidas por los sujetos en dos formas paralelas de un test (se conoce como coeficiente de equivalencia).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688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Problema confiabilidad </a:t>
            </a:r>
            <a:br>
              <a:rPr lang="es-ES" sz="3600" dirty="0"/>
            </a:br>
            <a:r>
              <a:rPr lang="es-ES" sz="3600" dirty="0"/>
              <a:t>por formas paralelas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Difícil de aplicar, difícil construir dos </a:t>
            </a:r>
            <a:r>
              <a:rPr lang="es-ES" sz="2200" dirty="0" err="1"/>
              <a:t>tests</a:t>
            </a:r>
            <a:r>
              <a:rPr lang="es-ES" sz="2200" dirty="0"/>
              <a:t> paralelos.</a:t>
            </a:r>
          </a:p>
          <a:p>
            <a:endParaRPr lang="es-ES" sz="2200" dirty="0"/>
          </a:p>
          <a:p>
            <a:r>
              <a:rPr lang="es-ES" sz="2200" dirty="0"/>
              <a:t>Otras soluciones prácticas que analizaremos:</a:t>
            </a:r>
          </a:p>
          <a:p>
            <a:pPr lvl="1"/>
            <a:r>
              <a:rPr lang="es-ES" sz="2200" dirty="0"/>
              <a:t>Aplicar el mismo test en dos momentos en el tiempo.</a:t>
            </a:r>
          </a:p>
          <a:p>
            <a:pPr lvl="1"/>
            <a:r>
              <a:rPr lang="es-ES" sz="2200" dirty="0"/>
              <a:t>Dividir homogéneamente el test en dos </a:t>
            </a:r>
            <a:r>
              <a:rPr lang="es-ES" sz="2200" dirty="0" err="1"/>
              <a:t>subtests</a:t>
            </a:r>
            <a:r>
              <a:rPr lang="es-ES" sz="2200" dirty="0"/>
              <a:t> más o menos equivalentes.</a:t>
            </a:r>
          </a:p>
        </p:txBody>
      </p:sp>
    </p:spTree>
    <p:extLst>
      <p:ext uri="{BB962C8B-B14F-4D97-AF65-F5344CB8AC3E}">
        <p14:creationId xmlns:p14="http://schemas.microsoft.com/office/powerpoint/2010/main" val="8560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Alternativa 2: Confiabilidad </a:t>
            </a:r>
            <a:br>
              <a:rPr lang="es-ES" sz="3600" dirty="0"/>
            </a:br>
            <a:r>
              <a:rPr lang="es-ES" sz="3600" dirty="0"/>
              <a:t>como estabilidad temporal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714313"/>
            <a:ext cx="7543800" cy="4022725"/>
          </a:xfrm>
        </p:spPr>
        <p:txBody>
          <a:bodyPr/>
          <a:lstStyle/>
          <a:p>
            <a:r>
              <a:rPr lang="es-ES" sz="2100" dirty="0"/>
              <a:t>Aplicar un mismo test a un grupo en dos momentos en el tiempo.</a:t>
            </a:r>
          </a:p>
          <a:p>
            <a:r>
              <a:rPr lang="es-ES" sz="2100" dirty="0"/>
              <a:t>La correlación entre aplicaciones es índice de fiabilidad. Se llama: “coeficiente de estabilidad”.</a:t>
            </a:r>
          </a:p>
          <a:p>
            <a:r>
              <a:rPr lang="es-ES" sz="2100" dirty="0"/>
              <a:t>Problemas:</a:t>
            </a:r>
          </a:p>
          <a:p>
            <a:pPr lvl="1"/>
            <a:r>
              <a:rPr lang="es-ES" sz="2100" dirty="0"/>
              <a:t>Necesita aplicar en dos momentos en el tiempo.</a:t>
            </a:r>
          </a:p>
          <a:p>
            <a:pPr lvl="1"/>
            <a:r>
              <a:rPr lang="es-ES" sz="2100" dirty="0"/>
              <a:t>No puede ser anónimo.</a:t>
            </a:r>
          </a:p>
          <a:p>
            <a:pPr lvl="1"/>
            <a:r>
              <a:rPr lang="es-ES" sz="2100" dirty="0"/>
              <a:t>Se debe regular muy bien los tiempos de aplicación de los instrumentos:</a:t>
            </a:r>
          </a:p>
          <a:p>
            <a:pPr lvl="2"/>
            <a:r>
              <a:rPr lang="es-ES" sz="2100" dirty="0"/>
              <a:t>No mucho tiempo pues puede haber cambio real en variable latente.</a:t>
            </a:r>
          </a:p>
          <a:p>
            <a:pPr lvl="2"/>
            <a:r>
              <a:rPr lang="es-ES" sz="2100" dirty="0"/>
              <a:t>No poco tiempo para evitar aprendizaje y sensibilización.</a:t>
            </a:r>
          </a:p>
          <a:p>
            <a:pPr lvl="2"/>
            <a:r>
              <a:rPr lang="es-ES" sz="2100" dirty="0"/>
              <a:t>Es decir, se puede aumentar artificialmente la fiabilidad aplicando muy seguido.</a:t>
            </a:r>
          </a:p>
          <a:p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40242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Alternativa 3: Confiabilidad </a:t>
            </a:r>
            <a:br>
              <a:rPr lang="es-ES" sz="3600" dirty="0"/>
            </a:br>
            <a:r>
              <a:rPr lang="es-ES" sz="3600" dirty="0"/>
              <a:t>como consistencia interna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dirty="0"/>
              <a:t>Aplicar un test una sola vez a un solo grupo.</a:t>
            </a:r>
          </a:p>
          <a:p>
            <a:endParaRPr lang="es-ES" sz="2200" dirty="0"/>
          </a:p>
          <a:p>
            <a:r>
              <a:rPr lang="es-ES" sz="2200" dirty="0"/>
              <a:t>Dividir un test en dos (o más) partes homogéneas, considerando dificultad, formato y contenido.</a:t>
            </a:r>
          </a:p>
          <a:p>
            <a:endParaRPr lang="es-ES" sz="2200" dirty="0"/>
          </a:p>
          <a:p>
            <a:r>
              <a:rPr lang="es-ES" sz="2200" dirty="0"/>
              <a:t>La correlación entre la puntuación obtenida en las dos (o más) partes es índice de fiabilidad. Se llama: “coeficiente de consistencia interna”.</a:t>
            </a:r>
          </a:p>
          <a:p>
            <a:endParaRPr lang="es-ES" sz="2200" dirty="0"/>
          </a:p>
          <a:p>
            <a:r>
              <a:rPr lang="es-ES" sz="2200" dirty="0"/>
              <a:t>Existen varios estadísticos… el más usado: Alfa de </a:t>
            </a:r>
            <a:r>
              <a:rPr lang="es-ES" sz="2200" dirty="0" err="1"/>
              <a:t>Cronbach</a:t>
            </a:r>
            <a:r>
              <a:rPr lang="es-ES" sz="2200" dirty="0"/>
              <a:t>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1707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5842</TotalTime>
  <Words>2591</Words>
  <Application>Microsoft Macintosh PowerPoint</Application>
  <PresentationFormat>On-screen Show (4:3)</PresentationFormat>
  <Paragraphs>286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Retrospect</vt:lpstr>
      <vt:lpstr>Custom Design</vt:lpstr>
      <vt:lpstr>EcuaciÛn</vt:lpstr>
      <vt:lpstr>Acrobat Document</vt:lpstr>
      <vt:lpstr>Estrategias de  Investigación Cuantitativa</vt:lpstr>
      <vt:lpstr>Definiciones y relevancia</vt:lpstr>
      <vt:lpstr>Confiabilidad</vt:lpstr>
      <vt:lpstr>Importancia de la Confiabilidad</vt:lpstr>
      <vt:lpstr>Forma tradicional de determinar confiabilidad y error de medida</vt:lpstr>
      <vt:lpstr>Alternativa 1 (Propuesta por Spearman): Confiabilidad por formas paralelas</vt:lpstr>
      <vt:lpstr>Problema confiabilidad  por formas paralelas</vt:lpstr>
      <vt:lpstr>Alternativa 2: Confiabilidad  como estabilidad temporal</vt:lpstr>
      <vt:lpstr>Alternativa 3: Confiabilidad  como consistencia interna</vt:lpstr>
      <vt:lpstr>Alpha de cronbach</vt:lpstr>
      <vt:lpstr>Alternativa 3: Confiabilidad  como consistencia interna</vt:lpstr>
      <vt:lpstr>Como interpretar índice de fiabilidad (Nunnally y Bernstein, 1994)</vt:lpstr>
      <vt:lpstr>Efectos de medir en  forma poco fiable: atenuación</vt:lpstr>
      <vt:lpstr>Efectos de medir en  forma poco fiable: atenuación</vt:lpstr>
      <vt:lpstr>Efectos de medir en  forma poco fiable: atenuación</vt:lpstr>
      <vt:lpstr>Validez</vt:lpstr>
      <vt:lpstr>Importancia y evolución  del concepto de validez</vt:lpstr>
      <vt:lpstr>Importancia y evolución  del concepto de validez</vt:lpstr>
      <vt:lpstr>1. Validez de contenido</vt:lpstr>
      <vt:lpstr>Ejemplo cuadernillo de  validación por jueces (fragmento)</vt:lpstr>
      <vt:lpstr>2. Evidencias de validez  por estructura interna</vt:lpstr>
      <vt:lpstr>Descripción Análisis Factorial</vt:lpstr>
      <vt:lpstr>Ejemplo de resultado de un análisis factorial confirmatorio (cargas factoriales)</vt:lpstr>
      <vt:lpstr>3. Validez por relación con  otras conceptos o variables latentes</vt:lpstr>
      <vt:lpstr>Ejemplo de red nomológica (1)</vt:lpstr>
      <vt:lpstr>Interpretación de puntuaciones  de correlación con criterio</vt:lpstr>
      <vt:lpstr>4. Validez predictiva</vt:lpstr>
      <vt:lpstr>4. Validez predictiva</vt:lpstr>
      <vt:lpstr>Momentos y componentes del análisis estadístico de una escala Likert</vt:lpstr>
      <vt:lpstr>Momentos y componentes del  análisis estadístico de una escala Likert</vt:lpstr>
      <vt:lpstr>1. Análisis clásico de  la calidad de los ítems</vt:lpstr>
      <vt:lpstr>2. Estimación de la capacidad  de discriminación de los ítems</vt:lpstr>
      <vt:lpstr>Buenos y malos ítems</vt:lpstr>
      <vt:lpstr>Análisis de la dimensionalidad de una escala mediante análisis factorial (AF)</vt:lpstr>
      <vt:lpstr>El Análisis Factorial (AF) y el diseño de escalas Likert </vt:lpstr>
      <vt:lpstr>Ejemplo de análisis factorial</vt:lpstr>
      <vt:lpstr>Ítems de la Escala (fragmento)</vt:lpstr>
      <vt:lpstr>Modelo teórico calidad docente</vt:lpstr>
      <vt:lpstr>Modelo empírico calidad docente  (cargas factoriales)</vt:lpstr>
      <vt:lpstr>3. Estimación de la confiabilidad</vt:lpstr>
      <vt:lpstr>En resumen…</vt:lpstr>
      <vt:lpstr>Estrategias de  Investigación Cuantitativa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perspective on later-life employment and health</dc:title>
  <dc:creator>Corna, Laurie</dc:creator>
  <cp:lastModifiedBy>Ignacio Madero Cabib (i.maderocabib)</cp:lastModifiedBy>
  <cp:revision>1732</cp:revision>
  <dcterms:created xsi:type="dcterms:W3CDTF">2018-01-09T10:31:02Z</dcterms:created>
  <dcterms:modified xsi:type="dcterms:W3CDTF">2018-11-30T01:36:25Z</dcterms:modified>
</cp:coreProperties>
</file>