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5" r:id="rId3"/>
    <p:sldId id="316" r:id="rId4"/>
    <p:sldId id="317" r:id="rId5"/>
    <p:sldId id="318" r:id="rId6"/>
    <p:sldId id="290" r:id="rId7"/>
    <p:sldId id="297" r:id="rId8"/>
    <p:sldId id="291" r:id="rId9"/>
    <p:sldId id="293" r:id="rId10"/>
    <p:sldId id="292" r:id="rId11"/>
    <p:sldId id="296" r:id="rId12"/>
    <p:sldId id="298" r:id="rId13"/>
    <p:sldId id="299" r:id="rId14"/>
    <p:sldId id="300" r:id="rId15"/>
    <p:sldId id="301" r:id="rId16"/>
    <p:sldId id="302" r:id="rId17"/>
    <p:sldId id="303" r:id="rId18"/>
  </p:sldIdLst>
  <p:sldSz cx="9144000" cy="6858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92" autoAdjust="0"/>
  </p:normalViewPr>
  <p:slideViewPr>
    <p:cSldViewPr>
      <p:cViewPr varScale="1">
        <p:scale>
          <a:sx n="52" d="100"/>
          <a:sy n="52" d="100"/>
        </p:scale>
        <p:origin x="-18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E4ED6A02-739F-49E6-A5C0-CBB435BED746}" type="datetimeFigureOut">
              <a:rPr lang="es-ES" smtClean="0"/>
              <a:pPr/>
              <a:t>29/05/2013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FA0D1488-88F9-4DDD-88A9-3C1C13CD0BD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2031B443-492E-40D5-BE64-8B7CAB21B9C0}" type="datetimeFigureOut">
              <a:rPr lang="es-ES" smtClean="0"/>
              <a:pPr/>
              <a:t>29/05/2013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C05232C-A3B1-4E84-A979-D9AA186D586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17CF-1492-447B-B35E-6E136CA83541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4345-2E38-40DB-B335-FDE728A665E8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61F0-A27A-4820-87FC-2A3BB6337334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6381328"/>
            <a:ext cx="9144000" cy="476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Autofit/>
          </a:bodyPr>
          <a:lstStyle>
            <a:lvl1pPr algn="r">
              <a:defRPr sz="3200" cap="small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040560"/>
          </a:xfr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186808" cy="365125"/>
          </a:xfrm>
        </p:spPr>
        <p:txBody>
          <a:bodyPr/>
          <a:lstStyle/>
          <a:p>
            <a:fld id="{2F5A5A95-2F0B-410F-8160-2C936CCD7360}" type="datetime1">
              <a:rPr lang="es-ES" smtClean="0"/>
              <a:pPr/>
              <a:t>29/05/2013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0F6EC649-C8BD-4BE2-A313-68B0881BEEB3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 userDrawn="1"/>
        </p:nvSpPr>
        <p:spPr>
          <a:xfrm>
            <a:off x="0" y="0"/>
            <a:ext cx="9144000" cy="18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 userDrawn="1"/>
        </p:nvSpPr>
        <p:spPr>
          <a:xfrm>
            <a:off x="-36512" y="6372036"/>
            <a:ext cx="468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cap="small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Conceptos básicos de medición y estadística para la confiabilidad y la validez</a:t>
            </a:r>
            <a:endParaRPr lang="es-ES" sz="900" b="1" cap="small" baseline="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-36512" y="6510536"/>
            <a:ext cx="4211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Diplomado nuevas</a:t>
            </a:r>
            <a:r>
              <a:rPr lang="es-ES" sz="900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tendencias en selección de personal</a:t>
            </a:r>
            <a:endParaRPr lang="es-ES" sz="900" dirty="0">
              <a:solidFill>
                <a:schemeClr val="accent1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 userDrawn="1"/>
        </p:nvSpPr>
        <p:spPr>
          <a:xfrm>
            <a:off x="-36512" y="6669360"/>
            <a:ext cx="2448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Juan Carlos Castillo –  2013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81CA-DD82-4033-A913-76915BEE481E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2EA1-A9BE-4A5B-8D82-6A5AE3417E39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6639-E40F-4C7C-B0E9-9A534995DA77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BEA0-7038-4E62-99B9-B2FCDCE2798E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C433-5FCC-45E4-BFE8-F5FAD1306CFC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8DBC-D663-49D8-893B-956D1FB08948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14B5-C84A-4570-81E1-0742585A52BF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1056-9A3A-48DB-8191-BED63D075BAA}" type="datetime1">
              <a:rPr lang="es-ES" smtClean="0"/>
              <a:pPr/>
              <a:t>29/05/2013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C649-C8BD-4BE2-A313-68B0881BEEB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62272" y="2130425"/>
            <a:ext cx="8458200" cy="1470025"/>
          </a:xfrm>
        </p:spPr>
        <p:txBody>
          <a:bodyPr>
            <a:noAutofit/>
          </a:bodyPr>
          <a:lstStyle/>
          <a:p>
            <a:r>
              <a:rPr lang="es-ES" sz="3200" b="1" cap="small" dirty="0" smtClean="0"/>
              <a:t>Conceptos básicos de medición y estadística para la confiabilidad y la validez</a:t>
            </a:r>
            <a:br>
              <a:rPr lang="es-ES" sz="3200" b="1" cap="small" dirty="0" smtClean="0"/>
            </a:br>
            <a:r>
              <a:rPr lang="es-ES" sz="3200" b="1" cap="small" dirty="0" smtClean="0"/>
              <a:t/>
            </a:r>
            <a:br>
              <a:rPr lang="es-ES" sz="3200" b="1" cap="small" dirty="0" smtClean="0"/>
            </a:br>
            <a:r>
              <a:rPr lang="es-ES" sz="3200" b="1" cap="small" dirty="0" smtClean="0"/>
              <a:t>II: </a:t>
            </a:r>
            <a:r>
              <a:rPr lang="es-ES" sz="3200" b="1" cap="small" dirty="0" err="1" smtClean="0"/>
              <a:t>estadistica</a:t>
            </a:r>
            <a:r>
              <a:rPr lang="es-ES" sz="3200" b="1" cap="small" dirty="0" smtClean="0"/>
              <a:t> </a:t>
            </a:r>
            <a:r>
              <a:rPr lang="es-ES" sz="3200" b="1" cap="small" dirty="0" err="1" smtClean="0"/>
              <a:t>inferencial</a:t>
            </a:r>
            <a:r>
              <a:rPr lang="es-ES" sz="3200" b="1" cap="small" dirty="0" smtClean="0"/>
              <a:t/>
            </a:r>
            <a:br>
              <a:rPr lang="es-ES" sz="3200" b="1" cap="small" dirty="0" smtClean="0"/>
            </a:br>
            <a:endParaRPr lang="es-ES" sz="3200" b="1" cap="smal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869160"/>
            <a:ext cx="6400800" cy="1152128"/>
          </a:xfrm>
        </p:spPr>
        <p:txBody>
          <a:bodyPr>
            <a:noAutofit/>
          </a:bodyPr>
          <a:lstStyle/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Diplomado</a:t>
            </a:r>
          </a:p>
          <a:p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Nuevas Tendencias en Selección de Personal</a:t>
            </a:r>
          </a:p>
          <a:p>
            <a:endParaRPr lang="es-ES" sz="2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 2013</a:t>
            </a:r>
            <a:endParaRPr lang="es-E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100399" y="3964994"/>
            <a:ext cx="2839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s-E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Juan Carlos Castillo, </a:t>
            </a:r>
            <a:r>
              <a:rPr lang="es-E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PhD.</a:t>
            </a:r>
            <a:endParaRPr lang="es-ES" sz="20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Importancia de la curva normal:</a:t>
            </a:r>
          </a:p>
          <a:p>
            <a:pPr lvl="1"/>
            <a:r>
              <a:rPr lang="es-ES" dirty="0" smtClean="0"/>
              <a:t>Descriptiva: se utiliza para dar cuenta de la posición de los puntajes que provienen de distribuciones normales</a:t>
            </a:r>
          </a:p>
          <a:p>
            <a:pPr lvl="1"/>
            <a:r>
              <a:rPr lang="es-ES" dirty="0" err="1" smtClean="0"/>
              <a:t>Inferencial</a:t>
            </a:r>
            <a:r>
              <a:rPr lang="es-ES" dirty="0" smtClean="0"/>
              <a:t>: se aplica a 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ES" dirty="0" smtClean="0"/>
              <a:t>confiabilidad, para derivar intervalos de confianza para evaluar puntajes</a:t>
            </a:r>
          </a:p>
          <a:p>
            <a:pPr marL="1371600" lvl="2" indent="-457200">
              <a:buFont typeface="+mj-lt"/>
              <a:buAutoNum type="alphaLcPeriod"/>
            </a:pPr>
            <a:r>
              <a:rPr lang="es-ES" dirty="0" smtClean="0"/>
              <a:t>Validez, para derivar intervalos de confianza para predicciones basadas en puntajes de test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Transformación a puntajes Z (Z scores)</a:t>
            </a:r>
          </a:p>
          <a:p>
            <a:pPr lvl="1"/>
            <a:r>
              <a:rPr lang="es-ES" dirty="0" smtClean="0"/>
              <a:t>Indica cuantas desviaciones estándar se encuentra un valor bajo o sobre el promedio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Basados en la distribución normal, un puntaje Z de 1 nos dice que sólo cerca de un 16% de los sujetos obtiene un puntaje superior</a:t>
            </a:r>
          </a:p>
          <a:p>
            <a:pPr lvl="1"/>
            <a:endParaRPr lang="es-ES" dirty="0"/>
          </a:p>
        </p:txBody>
      </p:sp>
      <p:pic>
        <p:nvPicPr>
          <p:cNvPr id="53250" name="Picture 2" descr="Z = {X - \mu \over \sigma}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1728192" cy="738084"/>
          </a:xfrm>
          <a:prstGeom prst="rect">
            <a:avLst/>
          </a:prstGeom>
          <a:noFill/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Error estándar: se concibe como la desviación estándar de la distribución </a:t>
            </a:r>
            <a:r>
              <a:rPr lang="es-ES" dirty="0" err="1" smtClean="0"/>
              <a:t>muestral</a:t>
            </a:r>
            <a:r>
              <a:rPr lang="es-ES" dirty="0" smtClean="0"/>
              <a:t> que habría resultado si obtenemos el mismo estadístico de un gran número de muestras aleatorias de igual tamaño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Ej</a:t>
            </a:r>
            <a:r>
              <a:rPr lang="es-ES" dirty="0" smtClean="0"/>
              <a:t>, N=5, SD=2,7, SE=5/√2,7 =1,2</a:t>
            </a:r>
          </a:p>
          <a:p>
            <a:endParaRPr lang="es-E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77072"/>
            <a:ext cx="229183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¿Qué significa el error estándar?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: muestra aleatoria de 50 mujeres, estatura M=64, SD=4</a:t>
            </a:r>
          </a:p>
          <a:p>
            <a:pPr lvl="1"/>
            <a:r>
              <a:rPr lang="es-ES" dirty="0" smtClean="0"/>
              <a:t>SE= 4/√50= 0.56</a:t>
            </a:r>
          </a:p>
          <a:p>
            <a:pPr lvl="1"/>
            <a:r>
              <a:rPr lang="es-ES" dirty="0" smtClean="0"/>
              <a:t>La estatura promedio de la población se encuentra dentro del rango de 64 +/- 0.56, es decir, 63,43 – 64,56</a:t>
            </a:r>
          </a:p>
          <a:p>
            <a:pPr lvl="1"/>
            <a:r>
              <a:rPr lang="es-ES" dirty="0" smtClean="0"/>
              <a:t>Sumar/restar 1 SE nos entrega un intervalo de confianza de 68% para el promedio poblacional (basados en la curva normal, ya que el 68% se encuentra dentro de +/-1 SD</a:t>
            </a:r>
          </a:p>
          <a:p>
            <a:pPr lvl="1"/>
            <a:r>
              <a:rPr lang="es-ES" dirty="0" smtClean="0"/>
              <a:t>Para una afirmación con una mayor confianza, elegimos un mayor intervalo de confianza, ej. 64 +/- 2 SE= 64 +/- 1.13 (62.87 a 65.13), donde podríamos estar confiados que se encuentra el 95,44% de las mujeres    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 e hipótesis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Hipótesis</a:t>
            </a:r>
          </a:p>
          <a:p>
            <a:pPr lvl="1"/>
            <a:r>
              <a:rPr lang="es-CL" smtClean="0"/>
              <a:t>Proposición respecto a uno o varios parámetros</a:t>
            </a:r>
          </a:p>
          <a:p>
            <a:r>
              <a:rPr lang="es-CL" smtClean="0"/>
              <a:t>Prueba de hipótesis</a:t>
            </a:r>
          </a:p>
          <a:p>
            <a:pPr lvl="1"/>
            <a:r>
              <a:rPr lang="es-CL" smtClean="0"/>
              <a:t>Determinar si la hipótesis es congruente con los datos obtenidos en la muestra</a:t>
            </a:r>
          </a:p>
          <a:p>
            <a:pPr lvl="1"/>
            <a:r>
              <a:rPr lang="es-CL" smtClean="0"/>
              <a:t>Por ejemplo, si mi hipótesis es que hombres y mujeres poseen diferente rendimiento en matemática, el objetivo del análisis es encontrar diferencias estadísticamente significativas entre ambos grupos en la muestra</a:t>
            </a:r>
          </a:p>
        </p:txBody>
      </p:sp>
      <p:sp>
        <p:nvSpPr>
          <p:cNvPr id="2048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690746-7232-4E48-8634-247AAB8FC64A}" type="slidenum">
              <a:rPr lang="es-ES_tradnl"/>
              <a:pPr/>
              <a:t>14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 e hipótesis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Prueba de hipótesis y significación estadística</a:t>
            </a:r>
          </a:p>
          <a:p>
            <a:pPr lvl="1"/>
            <a:r>
              <a:rPr lang="es-CL" smtClean="0"/>
              <a:t>Las hipótesis no pueden ser aceptadas o descartadas 100%  a partir de los estadígrafos</a:t>
            </a:r>
          </a:p>
          <a:p>
            <a:pPr lvl="1"/>
            <a:r>
              <a:rPr lang="es-CL" smtClean="0"/>
              <a:t>El rechazo de hipótesis tiene que ver con el concepto de PROBABILIDAD</a:t>
            </a:r>
          </a:p>
          <a:p>
            <a:pPr lvl="2"/>
            <a:r>
              <a:rPr lang="es-CL" smtClean="0"/>
              <a:t>Ej: ¿con qué nivel de probabilidad puedo decir que existen diferencias entre hombres y mujeres en rendimiento en matemáticas?</a:t>
            </a:r>
          </a:p>
          <a:p>
            <a:pPr lvl="1"/>
            <a:r>
              <a:rPr lang="es-CL" smtClean="0"/>
              <a:t>Por lo tanto, el elemento central en la prueba de hipótesis es establecer es la probabilidad de error que estamos cometiendo en la inferencia</a:t>
            </a:r>
          </a:p>
          <a:p>
            <a:pPr lvl="1"/>
            <a:endParaRPr lang="es-CL" smtClean="0"/>
          </a:p>
        </p:txBody>
      </p:sp>
      <p:sp>
        <p:nvSpPr>
          <p:cNvPr id="2150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B9DD22-9DDB-4375-8960-7250E6134551}" type="slidenum">
              <a:rPr lang="es-ES_tradnl"/>
              <a:pPr/>
              <a:t>15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 e hipótesis</a:t>
            </a: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Dada la probabilidad asociada a la inferencia, es imposible demostrar que algo es verdadero.</a:t>
            </a:r>
          </a:p>
          <a:p>
            <a:r>
              <a:rPr lang="es-CL" smtClean="0"/>
              <a:t>Para hacer frente a esta situación, se establecen dos tipos de hipótesis:</a:t>
            </a:r>
          </a:p>
          <a:p>
            <a:pPr lvl="1"/>
            <a:r>
              <a:rPr lang="es-CL" smtClean="0"/>
              <a:t>Hipótesis nula (H</a:t>
            </a:r>
            <a:r>
              <a:rPr lang="es-CL" baseline="-25000" smtClean="0"/>
              <a:t>0</a:t>
            </a:r>
            <a:r>
              <a:rPr lang="es-CL" smtClean="0"/>
              <a:t>): no existen diferencias</a:t>
            </a:r>
          </a:p>
          <a:p>
            <a:pPr lvl="1"/>
            <a:r>
              <a:rPr lang="es-CL" smtClean="0"/>
              <a:t>Hipótesis alternativa (H</a:t>
            </a:r>
            <a:r>
              <a:rPr lang="es-CL" baseline="-25000" smtClean="0"/>
              <a:t>a</a:t>
            </a:r>
            <a:r>
              <a:rPr lang="es-CL" smtClean="0"/>
              <a:t>): existen diferencias  </a:t>
            </a:r>
          </a:p>
          <a:p>
            <a:r>
              <a:rPr lang="es-CL" smtClean="0"/>
              <a:t>Objetivo de la investigación: rechazar H</a:t>
            </a:r>
            <a:r>
              <a:rPr lang="es-CL" baseline="-25000" smtClean="0"/>
              <a:t>0</a:t>
            </a:r>
            <a:endParaRPr lang="es-CL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967B00-D3B8-4125-83C6-34B12AB20BC0}" type="slidenum">
              <a:rPr lang="es-ES_tradnl"/>
              <a:pPr/>
              <a:t>16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 e hipótesis</a:t>
            </a:r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z="2800" smtClean="0"/>
              <a:t>Ejemplo: ¿tiene el entrenamiento en matemáticas un impacto en mayor puntaje SIMCE?</a:t>
            </a:r>
          </a:p>
          <a:p>
            <a:pPr lvl="1"/>
            <a:r>
              <a:rPr lang="es-CL" sz="2400" smtClean="0"/>
              <a:t>H</a:t>
            </a:r>
            <a:r>
              <a:rPr lang="es-CL" sz="2400" baseline="-25000" smtClean="0"/>
              <a:t>0</a:t>
            </a:r>
            <a:r>
              <a:rPr lang="es-CL" sz="2400" smtClean="0"/>
              <a:t>: 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0</a:t>
            </a:r>
            <a:r>
              <a:rPr lang="es-CL" sz="2400" smtClean="0">
                <a:latin typeface="Trebuchet MS" pitchFamily="34" charset="0"/>
              </a:rPr>
              <a:t> =</a:t>
            </a:r>
            <a:r>
              <a:rPr lang="el-GR" sz="2400" smtClean="0">
                <a:latin typeface="Trebuchet MS" pitchFamily="34" charset="0"/>
              </a:rPr>
              <a:t> μ</a:t>
            </a:r>
            <a:r>
              <a:rPr lang="es-CL" sz="2400" baseline="-25000" smtClean="0">
                <a:latin typeface="Trebuchet MS" pitchFamily="34" charset="0"/>
              </a:rPr>
              <a:t>1</a:t>
            </a:r>
            <a:r>
              <a:rPr lang="es-CL" sz="2400" smtClean="0">
                <a:latin typeface="Trebuchet MS" pitchFamily="34" charset="0"/>
              </a:rPr>
              <a:t>, o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entren.</a:t>
            </a:r>
            <a:r>
              <a:rPr lang="es-CL" sz="2400" smtClean="0">
                <a:latin typeface="Trebuchet MS" pitchFamily="34" charset="0"/>
              </a:rPr>
              <a:t> =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población general </a:t>
            </a:r>
          </a:p>
          <a:p>
            <a:pPr lvl="1"/>
            <a:r>
              <a:rPr lang="es-CL" sz="2400" smtClean="0"/>
              <a:t>H</a:t>
            </a:r>
            <a:r>
              <a:rPr lang="es-CL" sz="2400" baseline="-25000" smtClean="0"/>
              <a:t>a</a:t>
            </a:r>
            <a:r>
              <a:rPr lang="es-CL" sz="2400" smtClean="0"/>
              <a:t>: 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0</a:t>
            </a:r>
            <a:r>
              <a:rPr lang="es-CL" sz="2400" smtClean="0">
                <a:latin typeface="Trebuchet MS" pitchFamily="34" charset="0"/>
              </a:rPr>
              <a:t> &gt;</a:t>
            </a:r>
            <a:r>
              <a:rPr lang="el-GR" sz="2400" smtClean="0">
                <a:latin typeface="Trebuchet MS" pitchFamily="34" charset="0"/>
              </a:rPr>
              <a:t> μ</a:t>
            </a:r>
            <a:r>
              <a:rPr lang="es-CL" sz="2400" baseline="-25000" smtClean="0">
                <a:latin typeface="Trebuchet MS" pitchFamily="34" charset="0"/>
              </a:rPr>
              <a:t>1</a:t>
            </a:r>
            <a:r>
              <a:rPr lang="es-CL" sz="2400" smtClean="0">
                <a:latin typeface="Trebuchet MS" pitchFamily="34" charset="0"/>
              </a:rPr>
              <a:t>, o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entren.</a:t>
            </a:r>
            <a:r>
              <a:rPr lang="es-CL" sz="2400" smtClean="0">
                <a:latin typeface="Trebuchet MS" pitchFamily="34" charset="0"/>
              </a:rPr>
              <a:t> &gt; </a:t>
            </a:r>
            <a:r>
              <a:rPr lang="el-GR" sz="2400" smtClean="0">
                <a:latin typeface="Trebuchet MS" pitchFamily="34" charset="0"/>
              </a:rPr>
              <a:t>μ</a:t>
            </a:r>
            <a:r>
              <a:rPr lang="es-CL" sz="2400" baseline="-25000" smtClean="0">
                <a:latin typeface="Trebuchet MS" pitchFamily="34" charset="0"/>
              </a:rPr>
              <a:t>población general </a:t>
            </a:r>
          </a:p>
          <a:p>
            <a:endParaRPr lang="es-CL" sz="2800" smtClean="0"/>
          </a:p>
          <a:p>
            <a:r>
              <a:rPr lang="es-CL" sz="2800" smtClean="0"/>
              <a:t>Tipos posibles de error</a:t>
            </a:r>
          </a:p>
          <a:p>
            <a:pPr lvl="1"/>
            <a:r>
              <a:rPr lang="es-CL" sz="2400" smtClean="0"/>
              <a:t>Rechazar H</a:t>
            </a:r>
            <a:r>
              <a:rPr lang="es-CL" sz="2400" baseline="-25000" smtClean="0"/>
              <a:t>0</a:t>
            </a:r>
            <a:r>
              <a:rPr lang="es-CL" sz="2400" smtClean="0"/>
              <a:t> cuando esta es verdadera (Error Tipo I)</a:t>
            </a:r>
          </a:p>
          <a:p>
            <a:pPr lvl="2"/>
            <a:r>
              <a:rPr lang="es-CL" sz="2000" smtClean="0"/>
              <a:t>Falsa alarma: decir que hay diferencias cuando no las hay.</a:t>
            </a:r>
          </a:p>
          <a:p>
            <a:pPr lvl="1"/>
            <a:r>
              <a:rPr lang="es-CL" sz="2400" smtClean="0"/>
              <a:t>No rechazar H</a:t>
            </a:r>
            <a:r>
              <a:rPr lang="es-CL" sz="2400" baseline="-25000" smtClean="0"/>
              <a:t>0</a:t>
            </a:r>
            <a:r>
              <a:rPr lang="es-CL" sz="2400" smtClean="0"/>
              <a:t> cuando esta es falsa (Error Tipo II)</a:t>
            </a:r>
          </a:p>
          <a:p>
            <a:pPr lvl="1"/>
            <a:endParaRPr lang="es-CL" sz="2400" baseline="-25000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EEA3DD-C550-4C8F-BFB6-60A41222CBDC}" type="slidenum">
              <a:rPr lang="es-ES_tradnl"/>
              <a:pPr/>
              <a:t>17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Antecedentes: dinámica de la investigación científica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45DC15-F2AC-4C4B-BDF2-E96694A2D4B1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6" name="5 Rectángulo"/>
          <p:cNvSpPr/>
          <p:nvPr/>
        </p:nvSpPr>
        <p:spPr>
          <a:xfrm>
            <a:off x="1116013" y="2708275"/>
            <a:ext cx="1511300" cy="649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411413" y="3429000"/>
            <a:ext cx="1655762" cy="6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2000" b="1">
                <a:solidFill>
                  <a:srgbClr val="DBEEF4"/>
                </a:solidFill>
                <a:cs typeface="Arial" pitchFamily="34" charset="0"/>
              </a:rPr>
              <a:t>Diseño de investigación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851275" y="4149725"/>
            <a:ext cx="1657350" cy="6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Análisis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948488" y="5589588"/>
            <a:ext cx="1511300" cy="6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2000" b="1">
                <a:solidFill>
                  <a:srgbClr val="DBEEF4"/>
                </a:solidFill>
                <a:cs typeface="Arial" pitchFamily="34" charset="0"/>
              </a:rPr>
              <a:t>Difusión</a:t>
            </a:r>
          </a:p>
        </p:txBody>
      </p:sp>
      <p:cxnSp>
        <p:nvCxnSpPr>
          <p:cNvPr id="11" name="10 Forma"/>
          <p:cNvCxnSpPr>
            <a:stCxn id="6" idx="3"/>
            <a:endCxn id="7" idx="0"/>
          </p:cNvCxnSpPr>
          <p:nvPr/>
        </p:nvCxnSpPr>
        <p:spPr>
          <a:xfrm>
            <a:off x="2627313" y="3033713"/>
            <a:ext cx="612775" cy="395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Forma"/>
          <p:cNvCxnSpPr>
            <a:stCxn id="7" idx="3"/>
            <a:endCxn id="8" idx="0"/>
          </p:cNvCxnSpPr>
          <p:nvPr/>
        </p:nvCxnSpPr>
        <p:spPr>
          <a:xfrm>
            <a:off x="4067175" y="3752850"/>
            <a:ext cx="612775" cy="396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Forma"/>
          <p:cNvCxnSpPr>
            <a:stCxn id="8" idx="3"/>
            <a:endCxn id="24" idx="0"/>
          </p:cNvCxnSpPr>
          <p:nvPr/>
        </p:nvCxnSpPr>
        <p:spPr>
          <a:xfrm>
            <a:off x="5508625" y="4473575"/>
            <a:ext cx="719138" cy="3952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Forma"/>
          <p:cNvCxnSpPr>
            <a:stCxn id="9" idx="1"/>
            <a:endCxn id="6" idx="2"/>
          </p:cNvCxnSpPr>
          <p:nvPr/>
        </p:nvCxnSpPr>
        <p:spPr>
          <a:xfrm rot="10800000">
            <a:off x="1871663" y="3357563"/>
            <a:ext cx="5076825" cy="255587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5292725" y="4868863"/>
            <a:ext cx="1871663" cy="64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2000" b="1">
                <a:solidFill>
                  <a:srgbClr val="DBEEF4"/>
                </a:solidFill>
                <a:cs typeface="Arial" pitchFamily="34" charset="0"/>
              </a:rPr>
              <a:t>Interpretación</a:t>
            </a:r>
          </a:p>
        </p:txBody>
      </p:sp>
      <p:cxnSp>
        <p:nvCxnSpPr>
          <p:cNvPr id="26" name="25 Forma"/>
          <p:cNvCxnSpPr>
            <a:stCxn id="24" idx="3"/>
            <a:endCxn id="9" idx="0"/>
          </p:cNvCxnSpPr>
          <p:nvPr/>
        </p:nvCxnSpPr>
        <p:spPr>
          <a:xfrm>
            <a:off x="7164388" y="5192713"/>
            <a:ext cx="539750" cy="396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</a:t>
            </a:r>
          </a:p>
        </p:txBody>
      </p:sp>
      <p:sp>
        <p:nvSpPr>
          <p:cNvPr id="16" name="1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26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2423B2-2233-4953-842F-68027A10E1EB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5" name="4 Elipse"/>
          <p:cNvSpPr/>
          <p:nvPr/>
        </p:nvSpPr>
        <p:spPr>
          <a:xfrm>
            <a:off x="251520" y="2676749"/>
            <a:ext cx="1584325" cy="151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Muestra</a:t>
            </a:r>
          </a:p>
        </p:txBody>
      </p:sp>
      <p:sp>
        <p:nvSpPr>
          <p:cNvPr id="8" name="7 Elipse"/>
          <p:cNvSpPr/>
          <p:nvPr/>
        </p:nvSpPr>
        <p:spPr>
          <a:xfrm>
            <a:off x="6155433" y="2316386"/>
            <a:ext cx="2808287" cy="2447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CL" sz="2000" b="1">
                <a:solidFill>
                  <a:srgbClr val="DBEEF4"/>
                </a:solidFill>
                <a:cs typeface="Arial" pitchFamily="34" charset="0"/>
              </a:rPr>
              <a:t>Población</a:t>
            </a:r>
          </a:p>
        </p:txBody>
      </p:sp>
      <p:cxnSp>
        <p:nvCxnSpPr>
          <p:cNvPr id="10" name="9 Conector curvado"/>
          <p:cNvCxnSpPr>
            <a:stCxn id="8" idx="0"/>
            <a:endCxn id="5" idx="0"/>
          </p:cNvCxnSpPr>
          <p:nvPr/>
        </p:nvCxnSpPr>
        <p:spPr>
          <a:xfrm rot="16200000" flipH="1" flipV="1">
            <a:off x="4121845" y="-761776"/>
            <a:ext cx="360363" cy="6516687"/>
          </a:xfrm>
          <a:prstGeom prst="curvedConnector3">
            <a:avLst>
              <a:gd name="adj1" fmla="val -2824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curvado"/>
          <p:cNvCxnSpPr>
            <a:stCxn id="5" idx="4"/>
            <a:endCxn id="8" idx="4"/>
          </p:cNvCxnSpPr>
          <p:nvPr/>
        </p:nvCxnSpPr>
        <p:spPr>
          <a:xfrm rot="16200000" flipH="1">
            <a:off x="4013896" y="1217836"/>
            <a:ext cx="576262" cy="6516687"/>
          </a:xfrm>
          <a:prstGeom prst="curvedConnector3">
            <a:avLst>
              <a:gd name="adj1" fmla="val 27925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Elipse"/>
          <p:cNvSpPr/>
          <p:nvPr/>
        </p:nvSpPr>
        <p:spPr>
          <a:xfrm>
            <a:off x="3204270" y="1052736"/>
            <a:ext cx="1800225" cy="57626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1">
                    <a:lumMod val="75000"/>
                  </a:schemeClr>
                </a:solidFill>
              </a:rPr>
              <a:t>Muestreo</a:t>
            </a:r>
          </a:p>
        </p:txBody>
      </p:sp>
      <p:sp>
        <p:nvSpPr>
          <p:cNvPr id="24" name="23 Elipse"/>
          <p:cNvSpPr/>
          <p:nvPr/>
        </p:nvSpPr>
        <p:spPr>
          <a:xfrm>
            <a:off x="3131245" y="5445349"/>
            <a:ext cx="1800225" cy="57626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1">
                    <a:lumMod val="75000"/>
                  </a:schemeClr>
                </a:solidFill>
              </a:rPr>
              <a:t>Inferencia</a:t>
            </a:r>
          </a:p>
        </p:txBody>
      </p:sp>
      <p:sp>
        <p:nvSpPr>
          <p:cNvPr id="25" name="24 Elipse"/>
          <p:cNvSpPr/>
          <p:nvPr/>
        </p:nvSpPr>
        <p:spPr>
          <a:xfrm>
            <a:off x="1835845" y="3140299"/>
            <a:ext cx="2159000" cy="576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1">
                    <a:lumMod val="75000"/>
                  </a:schemeClr>
                </a:solidFill>
              </a:rPr>
              <a:t>Estadígrafos</a:t>
            </a:r>
          </a:p>
        </p:txBody>
      </p:sp>
      <p:sp>
        <p:nvSpPr>
          <p:cNvPr id="26" name="25 Elipse"/>
          <p:cNvSpPr/>
          <p:nvPr/>
        </p:nvSpPr>
        <p:spPr>
          <a:xfrm>
            <a:off x="3923408" y="3140299"/>
            <a:ext cx="2160587" cy="5762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 sz="2000" b="1" dirty="0">
                <a:solidFill>
                  <a:schemeClr val="accent1">
                    <a:lumMod val="75000"/>
                  </a:schemeClr>
                </a:solidFill>
              </a:rPr>
              <a:t>Parámetros</a:t>
            </a:r>
          </a:p>
        </p:txBody>
      </p:sp>
      <p:sp>
        <p:nvSpPr>
          <p:cNvPr id="29" name="28 Flecha derecha"/>
          <p:cNvSpPr/>
          <p:nvPr/>
        </p:nvSpPr>
        <p:spPr>
          <a:xfrm>
            <a:off x="1907283" y="3213324"/>
            <a:ext cx="288925" cy="503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CL" sz="2000" b="1">
              <a:solidFill>
                <a:srgbClr val="DBEEF4"/>
              </a:solidFill>
              <a:cs typeface="Arial" pitchFamily="34" charset="0"/>
            </a:endParaRPr>
          </a:p>
        </p:txBody>
      </p:sp>
      <p:sp>
        <p:nvSpPr>
          <p:cNvPr id="30" name="29 Flecha derecha"/>
          <p:cNvSpPr/>
          <p:nvPr/>
        </p:nvSpPr>
        <p:spPr>
          <a:xfrm flipH="1">
            <a:off x="5723633" y="3213324"/>
            <a:ext cx="288925" cy="5032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CL" sz="2000" b="1">
              <a:solidFill>
                <a:srgbClr val="DBEEF4"/>
              </a:solidFill>
              <a:cs typeface="Arial" pitchFamily="34" charset="0"/>
            </a:endParaRPr>
          </a:p>
        </p:txBody>
      </p:sp>
      <p:sp>
        <p:nvSpPr>
          <p:cNvPr id="31" name="30 Flecha izquierda y derecha"/>
          <p:cNvSpPr/>
          <p:nvPr/>
        </p:nvSpPr>
        <p:spPr>
          <a:xfrm>
            <a:off x="3707508" y="3213324"/>
            <a:ext cx="576262" cy="4318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CL" sz="2000" b="1">
              <a:solidFill>
                <a:srgbClr val="DBEEF4"/>
              </a:solidFill>
              <a:cs typeface="Arial" pitchFamily="34" charset="0"/>
            </a:endParaRPr>
          </a:p>
        </p:txBody>
      </p:sp>
      <p:cxnSp>
        <p:nvCxnSpPr>
          <p:cNvPr id="33" name="32 Conector recto de flecha"/>
          <p:cNvCxnSpPr/>
          <p:nvPr/>
        </p:nvCxnSpPr>
        <p:spPr>
          <a:xfrm>
            <a:off x="3994845" y="3789586"/>
            <a:ext cx="0" cy="15113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Objetivos de la estadística inferencial</a:t>
            </a:r>
          </a:p>
          <a:p>
            <a:pPr lvl="1"/>
            <a:r>
              <a:rPr lang="es-CL" smtClean="0"/>
              <a:t>Probar hipótesis</a:t>
            </a:r>
          </a:p>
          <a:p>
            <a:pPr lvl="1"/>
            <a:r>
              <a:rPr lang="es-CL" smtClean="0"/>
              <a:t>Estimar parámetros</a:t>
            </a:r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2C9BF6-0674-43FD-851E-36049973760E}" type="slidenum">
              <a:rPr lang="es-ES_tradnl"/>
              <a:pPr/>
              <a:t>4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es-CL" smtClean="0"/>
              <a:t>Inferencia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smtClean="0"/>
              <a:t>Antecendes conceptuales:</a:t>
            </a:r>
          </a:p>
          <a:p>
            <a:pPr lvl="1"/>
            <a:r>
              <a:rPr lang="es-CL" smtClean="0"/>
              <a:t>Media</a:t>
            </a:r>
          </a:p>
          <a:p>
            <a:pPr lvl="1"/>
            <a:r>
              <a:rPr lang="es-CL" smtClean="0"/>
              <a:t>Varianza</a:t>
            </a:r>
          </a:p>
          <a:p>
            <a:pPr lvl="1"/>
            <a:r>
              <a:rPr lang="es-CL" smtClean="0"/>
              <a:t>Desviación estándar</a:t>
            </a:r>
          </a:p>
          <a:p>
            <a:pPr lvl="1"/>
            <a:r>
              <a:rPr lang="es-CL" smtClean="0"/>
              <a:t>Distribución normal</a:t>
            </a:r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719E32-5C2A-46A2-A109-2C9D41430FA6}" type="slidenum">
              <a:rPr lang="es-ES_tradnl"/>
              <a:pPr/>
              <a:t>5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Estadística </a:t>
            </a:r>
            <a:r>
              <a:rPr lang="es-ES" dirty="0" err="1" smtClean="0"/>
              <a:t>inferencial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modelo de la curva normal</a:t>
            </a:r>
          </a:p>
          <a:p>
            <a:pPr lvl="1"/>
            <a:r>
              <a:rPr lang="es-ES" dirty="0" smtClean="0"/>
              <a:t>Modelo matemático de una distribución ideal o teórica</a:t>
            </a:r>
          </a:p>
          <a:p>
            <a:pPr lvl="1"/>
            <a:r>
              <a:rPr lang="es-ES" dirty="0" smtClean="0"/>
              <a:t>Muchos eventos fortuitos, si se repiten un suficiente número de veces, generan distribuciones que se asemejan a la curva normal</a:t>
            </a:r>
          </a:p>
          <a:p>
            <a:pPr lvl="1"/>
            <a:r>
              <a:rPr lang="es-ES" dirty="0" smtClean="0"/>
              <a:t>La utilidad del modelo de la curva normal deriva de sus propiedades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Muchos de los puntajes de test psicológicos se distribuyen normalmente</a:t>
            </a:r>
          </a:p>
          <a:p>
            <a:pPr lvl="1"/>
            <a:r>
              <a:rPr lang="es-ES" sz="2400" dirty="0" err="1" smtClean="0"/>
              <a:t>Ej</a:t>
            </a:r>
            <a:r>
              <a:rPr lang="es-ES" sz="2400" dirty="0" smtClean="0"/>
              <a:t>: </a:t>
            </a:r>
            <a:r>
              <a:rPr lang="es-ES" sz="2400" dirty="0" err="1" smtClean="0"/>
              <a:t>Thorndike</a:t>
            </a:r>
            <a:r>
              <a:rPr lang="es-ES" sz="2400" dirty="0" smtClean="0"/>
              <a:t> et al (1927), distribución de puntajes de inteligencia en 15,138 estudiantes</a:t>
            </a:r>
            <a:endParaRPr lang="es-ES" sz="24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40968"/>
            <a:ext cx="4231449" cy="288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Propiedades de la curva normal</a:t>
            </a:r>
          </a:p>
          <a:p>
            <a:pPr lvl="1"/>
            <a:r>
              <a:rPr lang="es-ES" dirty="0" smtClean="0"/>
              <a:t>Posee forma acampanada</a:t>
            </a:r>
          </a:p>
          <a:p>
            <a:pPr lvl="1"/>
            <a:r>
              <a:rPr lang="es-ES" dirty="0" smtClean="0"/>
              <a:t>Simétrica bilateralmente, dos mitades idénticas</a:t>
            </a:r>
          </a:p>
          <a:p>
            <a:pPr lvl="1"/>
            <a:r>
              <a:rPr lang="es-ES" dirty="0" smtClean="0"/>
              <a:t>Posee colas que se aproximan pero no tocan la línea base, así sus límites se extienden a +/- infinito</a:t>
            </a:r>
          </a:p>
          <a:p>
            <a:pPr lvl="1"/>
            <a:r>
              <a:rPr lang="es-ES" dirty="0" smtClean="0"/>
              <a:t>Es </a:t>
            </a:r>
            <a:r>
              <a:rPr lang="es-ES" dirty="0" err="1" smtClean="0"/>
              <a:t>unimodal</a:t>
            </a:r>
            <a:r>
              <a:rPr lang="es-ES" dirty="0" smtClean="0"/>
              <a:t>, posee un punto único de máxima frecuencia</a:t>
            </a:r>
          </a:p>
          <a:p>
            <a:pPr lvl="1"/>
            <a:r>
              <a:rPr lang="es-ES" dirty="0" smtClean="0"/>
              <a:t>Posee un promedio, moda y mediana que coinciden al centro de la distribución</a:t>
            </a:r>
          </a:p>
          <a:p>
            <a:pPr lvl="1"/>
            <a:r>
              <a:rPr lang="es-ES" dirty="0" smtClean="0"/>
              <a:t>Cuando la curva normal posee un promedio 0 y una desviación estándar de 1, es llamada la distribución normal estándar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Curva normal, áreas y porcentajes</a:t>
            </a:r>
            <a:endParaRPr lang="es-E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79593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C649-C8BD-4BE2-A313-68B0881BEEB3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804</Words>
  <Application>Microsoft Office PowerPoint</Application>
  <PresentationFormat>Presentación en pantalla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Conceptos básicos de medición y estadística para la confiabilidad y la validez  II: estadistica inferencial </vt:lpstr>
      <vt:lpstr>Inferencia</vt:lpstr>
      <vt:lpstr>Inferencia</vt:lpstr>
      <vt:lpstr>Inferencia</vt:lpstr>
      <vt:lpstr>Inferencia</vt:lpstr>
      <vt:lpstr>Estadística inferencial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Inferencia e hipótesis</vt:lpstr>
      <vt:lpstr>Inferencia e hipótesis</vt:lpstr>
      <vt:lpstr>Inferencia e hipótesis</vt:lpstr>
      <vt:lpstr>Inferencia e hipótesis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estadísticos básicos</dc:title>
  <dc:creator>Juan Carlos Castillo</dc:creator>
  <cp:lastModifiedBy>Juank</cp:lastModifiedBy>
  <cp:revision>140</cp:revision>
  <dcterms:created xsi:type="dcterms:W3CDTF">2011-09-19T12:22:14Z</dcterms:created>
  <dcterms:modified xsi:type="dcterms:W3CDTF">2013-05-29T11:16:25Z</dcterms:modified>
</cp:coreProperties>
</file>