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26125a8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26125a8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273350d7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273350d7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273350d7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273350d7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273350d7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273350d7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273350d7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273350d7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28a7831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28a7831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26125a8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26125a8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26125a8a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26125a8a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2150c00f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2150c00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26125a8a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26125a8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26125a8a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26125a8a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273350d7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273350d7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273350d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273350d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8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0" Type="http://schemas.openxmlformats.org/officeDocument/2006/relationships/image" Target="../media/image14.png"/><Relationship Id="rId9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1" Type="http://schemas.openxmlformats.org/officeDocument/2006/relationships/image" Target="../media/image5.png"/><Relationship Id="rId10" Type="http://schemas.openxmlformats.org/officeDocument/2006/relationships/image" Target="../media/image15.png"/><Relationship Id="rId9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4.png"/><Relationship Id="rId8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400">
                <a:solidFill>
                  <a:srgbClr val="222222"/>
                </a:solidFill>
                <a:highlight>
                  <a:srgbClr val="FFFFFF"/>
                </a:highlight>
              </a:rPr>
              <a:t>Diseño y elaboración de prototipo de equipo de telemedicina para la monitorización remota de variables vitales en el contexto de pandemia por coronavirus Covid-19</a:t>
            </a:r>
            <a:endParaRPr sz="2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Centro de Electricidad Electrónica y Telecomunicaciones - Sena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Plataforma revisión de pacientes / listado de pacientes</a:t>
            </a:r>
            <a:endParaRPr sz="2400"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508" y="1152475"/>
            <a:ext cx="6058992" cy="37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Plataforma revisión de pacientes / gráficas de signos vitales (SpO2, frecuencia cardíaca y temperatura)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313" y="1152475"/>
            <a:ext cx="5951376" cy="367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Aplicación móvil / lectura, desde el servidor, de signos vitales de paciente.</a:t>
            </a:r>
            <a:endParaRPr/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700" y="1375575"/>
            <a:ext cx="2132400" cy="376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Accesorio de paciente / sensado de saturación de oxígeno en muñeca y envío de información a servidor</a:t>
            </a:r>
            <a:endParaRPr sz="2400"/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113" y="1489125"/>
            <a:ext cx="4017775" cy="30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900" y="1190625"/>
            <a:ext cx="38862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General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222222"/>
                </a:solidFill>
              </a:rPr>
              <a:t>Diseñar e implementar un prototipo de equipo de telemedicina para monitorización remota de oximetría de pulso de pacientes, en el contexto de la pandemia por coronavirus Covid-19.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</a:rPr>
              <a:t> </a:t>
            </a:r>
            <a:r>
              <a:rPr lang="es"/>
              <a:t>Alcance</a:t>
            </a:r>
            <a:r>
              <a:rPr lang="es" sz="1100">
                <a:solidFill>
                  <a:srgbClr val="222222"/>
                </a:solidFill>
              </a:rPr>
              <a:t>: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222222"/>
                </a:solidFill>
              </a:rPr>
              <a:t>Elaboración de equipo prototipo de telemedicina para monitorización remota de oximetría de pacientes. Los equipos servirían de dotación de instituciones hospitalarias a utilizarse en pacientes atendidos tanto en las mismas instalaciones de los hospitales, o adecuadas para ello, como a nivel domiciliario. Equipos a utilizarse en caso de NO tener otra alternativa para la monitorización de los pacientes.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075" y="3385787"/>
            <a:ext cx="1185200" cy="11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 rotWithShape="1">
          <a:blip r:embed="rId4">
            <a:alphaModFix/>
          </a:blip>
          <a:srcRect b="16148" l="14199" r="11533" t="15423"/>
          <a:stretch/>
        </p:blipFill>
        <p:spPr>
          <a:xfrm>
            <a:off x="3953663" y="1574538"/>
            <a:ext cx="1528000" cy="15185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3953725" y="4570963"/>
            <a:ext cx="15279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9900"/>
                </a:solidFill>
              </a:rPr>
              <a:t>Servidor</a:t>
            </a:r>
            <a:r>
              <a:rPr lang="es">
                <a:solidFill>
                  <a:srgbClr val="F1C232"/>
                </a:solidFill>
              </a:rPr>
              <a:t> </a:t>
            </a:r>
            <a:r>
              <a:rPr lang="es" sz="1000">
                <a:solidFill>
                  <a:srgbClr val="FF9900"/>
                </a:solidFill>
              </a:rPr>
              <a:t>local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5">
            <a:alphaModFix/>
          </a:blip>
          <a:srcRect b="24009" l="12625" r="0" t="12218"/>
          <a:stretch/>
        </p:blipFill>
        <p:spPr>
          <a:xfrm>
            <a:off x="366050" y="2131412"/>
            <a:ext cx="2688248" cy="207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6">
            <a:alphaModFix/>
          </a:blip>
          <a:srcRect b="20666" l="24145" r="25382" t="24029"/>
          <a:stretch/>
        </p:blipFill>
        <p:spPr>
          <a:xfrm>
            <a:off x="7298163" y="3615900"/>
            <a:ext cx="1081625" cy="11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23175" y="2420500"/>
            <a:ext cx="649551" cy="5679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3583150" y="2910413"/>
            <a:ext cx="2635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9900"/>
                </a:solidFill>
              </a:rPr>
              <a:t>Servidor dedicado en la nube</a:t>
            </a:r>
            <a:endParaRPr sz="1000">
              <a:solidFill>
                <a:srgbClr val="FF9900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733625" y="4419850"/>
            <a:ext cx="1921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FF"/>
                </a:solidFill>
              </a:rPr>
              <a:t>Sensor de </a:t>
            </a:r>
            <a:r>
              <a:rPr b="1" lang="es" sz="1200">
                <a:solidFill>
                  <a:srgbClr val="0000FF"/>
                </a:solidFill>
              </a:rPr>
              <a:t>oximetría</a:t>
            </a:r>
            <a:r>
              <a:rPr b="1" lang="es" sz="1200">
                <a:solidFill>
                  <a:srgbClr val="0000FF"/>
                </a:solidFill>
              </a:rPr>
              <a:t> en paciente y temperatura (opcional)</a:t>
            </a:r>
            <a:endParaRPr sz="1200"/>
          </a:p>
        </p:txBody>
      </p:sp>
      <p:sp>
        <p:nvSpPr>
          <p:cNvPr id="80" name="Google Shape;80;p16"/>
          <p:cNvSpPr txBox="1"/>
          <p:nvPr/>
        </p:nvSpPr>
        <p:spPr>
          <a:xfrm>
            <a:off x="6945824" y="3005925"/>
            <a:ext cx="15279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3C47D"/>
                </a:solidFill>
              </a:rPr>
              <a:t>Aplicación web</a:t>
            </a:r>
            <a:endParaRPr sz="1000">
              <a:solidFill>
                <a:srgbClr val="93C47D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23396" y="1864675"/>
            <a:ext cx="2031150" cy="114124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7075024" y="4724900"/>
            <a:ext cx="15279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3C47D"/>
                </a:solidFill>
              </a:rPr>
              <a:t>Aplicación móvil</a:t>
            </a:r>
            <a:endParaRPr sz="1000">
              <a:solidFill>
                <a:srgbClr val="93C47D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7875" y="1114575"/>
            <a:ext cx="3324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0000FF"/>
                </a:solidFill>
              </a:rPr>
              <a:t>Monitorización de paciente</a:t>
            </a:r>
            <a:endParaRPr b="1" sz="2000">
              <a:solidFill>
                <a:srgbClr val="0000FF"/>
              </a:solidFill>
            </a:endParaRPr>
          </a:p>
        </p:txBody>
      </p:sp>
      <p:cxnSp>
        <p:nvCxnSpPr>
          <p:cNvPr id="84" name="Google Shape;84;p16"/>
          <p:cNvCxnSpPr/>
          <p:nvPr/>
        </p:nvCxnSpPr>
        <p:spPr>
          <a:xfrm flipH="1" rot="10800000">
            <a:off x="2867075" y="2661800"/>
            <a:ext cx="883500" cy="457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6"/>
          <p:cNvSpPr txBox="1"/>
          <p:nvPr/>
        </p:nvSpPr>
        <p:spPr>
          <a:xfrm>
            <a:off x="3502813" y="1114575"/>
            <a:ext cx="24297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9900"/>
                </a:solidFill>
              </a:rPr>
              <a:t>Base de datos</a:t>
            </a:r>
            <a:endParaRPr b="1" sz="2000">
              <a:solidFill>
                <a:srgbClr val="FF9900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624138" y="1151650"/>
            <a:ext cx="24297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6AA84F"/>
                </a:solidFill>
              </a:rPr>
              <a:t>M</a:t>
            </a:r>
            <a:r>
              <a:rPr b="1" lang="es" sz="2000">
                <a:solidFill>
                  <a:srgbClr val="6AA84F"/>
                </a:solidFill>
              </a:rPr>
              <a:t>onitorización</a:t>
            </a:r>
            <a:endParaRPr b="1" sz="2000">
              <a:solidFill>
                <a:srgbClr val="6AA84F"/>
              </a:solidFill>
            </a:endParaRPr>
          </a:p>
        </p:txBody>
      </p:sp>
      <p:cxnSp>
        <p:nvCxnSpPr>
          <p:cNvPr id="87" name="Google Shape;87;p16"/>
          <p:cNvCxnSpPr/>
          <p:nvPr/>
        </p:nvCxnSpPr>
        <p:spPr>
          <a:xfrm>
            <a:off x="2865575" y="3232625"/>
            <a:ext cx="870600" cy="561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6"/>
          <p:cNvCxnSpPr/>
          <p:nvPr/>
        </p:nvCxnSpPr>
        <p:spPr>
          <a:xfrm flipH="1" rot="10800000">
            <a:off x="5863700" y="2938263"/>
            <a:ext cx="883500" cy="457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6"/>
          <p:cNvCxnSpPr/>
          <p:nvPr/>
        </p:nvCxnSpPr>
        <p:spPr>
          <a:xfrm>
            <a:off x="5830825" y="3395775"/>
            <a:ext cx="870600" cy="561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 - Esquema general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3196325" y="1587800"/>
            <a:ext cx="1598700" cy="572700"/>
          </a:xfrm>
          <a:prstGeom prst="rect">
            <a:avLst/>
          </a:prstGeom>
          <a:noFill/>
          <a:ln cap="flat" cmpd="sng" w="762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Microcontrolador con conexión wifi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911625" y="1899225"/>
            <a:ext cx="1598700" cy="1041900"/>
          </a:xfrm>
          <a:prstGeom prst="rect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FFFFF"/>
                </a:highlight>
              </a:rPr>
              <a:t>Módulo s</a:t>
            </a:r>
            <a:r>
              <a:rPr lang="es">
                <a:highlight>
                  <a:srgbClr val="FFFFFF"/>
                </a:highlight>
              </a:rPr>
              <a:t>ensor oximetria, (temperatura opcional)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1957050" y="3222450"/>
            <a:ext cx="1598700" cy="345900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FFFFF"/>
                </a:highlight>
              </a:rPr>
              <a:t>Batería</a:t>
            </a:r>
            <a:r>
              <a:rPr lang="es">
                <a:highlight>
                  <a:srgbClr val="FFFFFF"/>
                </a:highlight>
              </a:rPr>
              <a:t> de litio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196325" y="2345725"/>
            <a:ext cx="1598700" cy="572700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FFFFF"/>
                </a:highlight>
              </a:rPr>
              <a:t>Controlador carga de batería</a:t>
            </a:r>
            <a:endParaRPr>
              <a:highlight>
                <a:srgbClr val="FFFFFF"/>
              </a:highlight>
            </a:endParaRPr>
          </a:p>
        </p:txBody>
      </p:sp>
      <p:cxnSp>
        <p:nvCxnSpPr>
          <p:cNvPr id="99" name="Google Shape;99;p17"/>
          <p:cNvCxnSpPr/>
          <p:nvPr/>
        </p:nvCxnSpPr>
        <p:spPr>
          <a:xfrm rot="10800000">
            <a:off x="2602775" y="1834300"/>
            <a:ext cx="557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7"/>
          <p:cNvCxnSpPr/>
          <p:nvPr/>
        </p:nvCxnSpPr>
        <p:spPr>
          <a:xfrm>
            <a:off x="2890025" y="1829500"/>
            <a:ext cx="3063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7"/>
          <p:cNvSpPr txBox="1"/>
          <p:nvPr/>
        </p:nvSpPr>
        <p:spPr>
          <a:xfrm>
            <a:off x="613325" y="1206600"/>
            <a:ext cx="4627500" cy="2685000"/>
          </a:xfrm>
          <a:prstGeom prst="rect">
            <a:avLst/>
          </a:prstGeom>
          <a:noFill/>
          <a:ln cap="flat" cmpd="sng" w="7620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8625" y="1150775"/>
            <a:ext cx="649551" cy="56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890375" y="3872375"/>
            <a:ext cx="40734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Accesorio para uso del paciente</a:t>
            </a:r>
            <a:endParaRPr/>
          </a:p>
        </p:txBody>
      </p:sp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Metodología - Diagrama de bloques accesorio medición Sp2</a:t>
            </a:r>
            <a:endParaRPr sz="2400"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3225" y="1871150"/>
            <a:ext cx="3598374" cy="1802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 con servidor local</a:t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4463" y="2182686"/>
            <a:ext cx="967664" cy="105418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3324600" y="3197478"/>
            <a:ext cx="1247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9900"/>
                </a:solidFill>
              </a:rPr>
              <a:t>Servidor</a:t>
            </a:r>
            <a:r>
              <a:rPr lang="es">
                <a:solidFill>
                  <a:srgbClr val="F1C232"/>
                </a:solidFill>
              </a:rPr>
              <a:t> </a:t>
            </a:r>
            <a:r>
              <a:rPr lang="es" sz="1000">
                <a:solidFill>
                  <a:srgbClr val="FF9900"/>
                </a:solidFill>
              </a:rPr>
              <a:t>local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4">
            <a:alphaModFix/>
          </a:blip>
          <a:srcRect b="4861" l="47131" r="0" t="0"/>
          <a:stretch/>
        </p:blipFill>
        <p:spPr>
          <a:xfrm>
            <a:off x="5798412" y="1829251"/>
            <a:ext cx="1799825" cy="18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649" y="1369513"/>
            <a:ext cx="2005000" cy="118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79300" y="1217575"/>
            <a:ext cx="502400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85846" y="3314700"/>
            <a:ext cx="63676" cy="63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85846" y="3467100"/>
            <a:ext cx="63676" cy="63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85846" y="3619500"/>
            <a:ext cx="63676" cy="63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70000" y="2362200"/>
            <a:ext cx="12954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70000" y="3778425"/>
            <a:ext cx="129540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5514975" y="3702225"/>
            <a:ext cx="2366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9900"/>
                </a:solidFill>
              </a:rPr>
              <a:t>Central de monitoreo Frecuencia Cardíaca y Saturación de Oxígeno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197400" y="1217575"/>
            <a:ext cx="7581900" cy="3802800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1124325" y="4559478"/>
            <a:ext cx="1247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9900"/>
                </a:solidFill>
              </a:rPr>
              <a:t>Habitaciones </a:t>
            </a:r>
            <a:r>
              <a:rPr lang="es" sz="1000">
                <a:solidFill>
                  <a:srgbClr val="FF9900"/>
                </a:solidFill>
              </a:rPr>
              <a:t>hospitalización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7675" y="1843663"/>
            <a:ext cx="274701" cy="2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81657" y="1843675"/>
            <a:ext cx="333300" cy="33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8"/>
          <p:cNvCxnSpPr/>
          <p:nvPr/>
        </p:nvCxnSpPr>
        <p:spPr>
          <a:xfrm>
            <a:off x="2548763" y="1827100"/>
            <a:ext cx="870600" cy="561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8"/>
          <p:cNvCxnSpPr/>
          <p:nvPr/>
        </p:nvCxnSpPr>
        <p:spPr>
          <a:xfrm flipH="1" rot="10800000">
            <a:off x="2642225" y="3686325"/>
            <a:ext cx="729600" cy="411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8"/>
          <p:cNvCxnSpPr/>
          <p:nvPr/>
        </p:nvCxnSpPr>
        <p:spPr>
          <a:xfrm flipH="1" rot="10800000">
            <a:off x="2531213" y="3008850"/>
            <a:ext cx="905700" cy="10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8"/>
          <p:cNvCxnSpPr/>
          <p:nvPr/>
        </p:nvCxnSpPr>
        <p:spPr>
          <a:xfrm flipH="1" rot="10800000">
            <a:off x="4432113" y="2998350"/>
            <a:ext cx="905700" cy="10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 con servidor dedicado en la nube</a:t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4861" l="47131" r="0" t="0"/>
          <a:stretch/>
        </p:blipFill>
        <p:spPr>
          <a:xfrm>
            <a:off x="6997638" y="1383250"/>
            <a:ext cx="1093934" cy="114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774" y="1223975"/>
            <a:ext cx="2005000" cy="118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 rotWithShape="1">
          <a:blip r:embed="rId5">
            <a:alphaModFix/>
          </a:blip>
          <a:srcRect b="16148" l="14199" r="11533" t="15423"/>
          <a:stretch/>
        </p:blipFill>
        <p:spPr>
          <a:xfrm>
            <a:off x="4476751" y="2571750"/>
            <a:ext cx="878800" cy="8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>
            <a:off x="3559200" y="3302238"/>
            <a:ext cx="2635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9900"/>
                </a:solidFill>
              </a:rPr>
              <a:t>Servidor dedicado en la nube</a:t>
            </a:r>
            <a:endParaRPr sz="1000">
              <a:solidFill>
                <a:srgbClr val="FF9900"/>
              </a:solidFill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63850" y="2285100"/>
            <a:ext cx="1307925" cy="78860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516774" y="1046545"/>
            <a:ext cx="2505000" cy="2178600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6075" y="1046550"/>
            <a:ext cx="502400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44925" y="3257550"/>
            <a:ext cx="1199350" cy="1559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19"/>
          <p:cNvGrpSpPr/>
          <p:nvPr/>
        </p:nvGrpSpPr>
        <p:grpSpPr>
          <a:xfrm>
            <a:off x="1167259" y="3720256"/>
            <a:ext cx="1204024" cy="1250301"/>
            <a:chOff x="2466975" y="3528232"/>
            <a:chExt cx="1657750" cy="1527365"/>
          </a:xfrm>
        </p:grpSpPr>
        <p:pic>
          <p:nvPicPr>
            <p:cNvPr id="144" name="Google Shape;144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466975" y="3528232"/>
              <a:ext cx="1657750" cy="15273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146187" y="4311303"/>
              <a:ext cx="211424" cy="21142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6" name="Google Shape;14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3900" y="1695438"/>
            <a:ext cx="274701" cy="2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451663" y="4816713"/>
            <a:ext cx="2635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9900"/>
                </a:solidFill>
              </a:rPr>
              <a:t>Hospitalización domiciliaria</a:t>
            </a:r>
            <a:endParaRPr sz="1000">
              <a:solidFill>
                <a:srgbClr val="FF9900"/>
              </a:solidFill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451675" y="3235863"/>
            <a:ext cx="2635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9900"/>
                </a:solidFill>
              </a:rPr>
              <a:t>Hospitalización en IPS</a:t>
            </a:r>
            <a:endParaRPr sz="1000">
              <a:solidFill>
                <a:srgbClr val="FF9900"/>
              </a:solidFill>
            </a:endParaRPr>
          </a:p>
        </p:txBody>
      </p:sp>
      <p:cxnSp>
        <p:nvCxnSpPr>
          <p:cNvPr id="149" name="Google Shape;149;p19"/>
          <p:cNvCxnSpPr/>
          <p:nvPr/>
        </p:nvCxnSpPr>
        <p:spPr>
          <a:xfrm>
            <a:off x="3188950" y="2180250"/>
            <a:ext cx="870600" cy="561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9"/>
          <p:cNvCxnSpPr/>
          <p:nvPr/>
        </p:nvCxnSpPr>
        <p:spPr>
          <a:xfrm flipH="1" rot="10800000">
            <a:off x="3021775" y="3903775"/>
            <a:ext cx="883500" cy="457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9"/>
          <p:cNvCxnSpPr/>
          <p:nvPr/>
        </p:nvCxnSpPr>
        <p:spPr>
          <a:xfrm flipH="1" rot="10800000">
            <a:off x="5591350" y="2450650"/>
            <a:ext cx="883500" cy="457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9"/>
          <p:cNvCxnSpPr/>
          <p:nvPr/>
        </p:nvCxnSpPr>
        <p:spPr>
          <a:xfrm>
            <a:off x="5533650" y="3624450"/>
            <a:ext cx="870600" cy="561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19"/>
          <p:cNvSpPr txBox="1"/>
          <p:nvPr/>
        </p:nvSpPr>
        <p:spPr>
          <a:xfrm>
            <a:off x="6227000" y="2571738"/>
            <a:ext cx="2635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9900"/>
                </a:solidFill>
              </a:rPr>
              <a:t>Aplicación web</a:t>
            </a:r>
            <a:endParaRPr sz="1000">
              <a:solidFill>
                <a:srgbClr val="FF9900"/>
              </a:solidFill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6227013" y="4772013"/>
            <a:ext cx="2635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9900"/>
                </a:solidFill>
              </a:rPr>
              <a:t>Aplicación </a:t>
            </a:r>
            <a:r>
              <a:rPr lang="es" sz="1000">
                <a:solidFill>
                  <a:srgbClr val="FF9900"/>
                </a:solidFill>
              </a:rPr>
              <a:t>móvil</a:t>
            </a:r>
            <a:endParaRPr sz="10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Evidencias funcionalidad actual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Plataforma revisión de pacientes / ingreso</a:t>
            </a:r>
            <a:endParaRPr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675" y="1152475"/>
            <a:ext cx="5982650" cy="36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