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63" r:id="rId3"/>
    <p:sldId id="279" r:id="rId4"/>
    <p:sldId id="264" r:id="rId5"/>
    <p:sldId id="266" r:id="rId6"/>
    <p:sldId id="269" r:id="rId7"/>
    <p:sldId id="270" r:id="rId8"/>
    <p:sldId id="268" r:id="rId9"/>
    <p:sldId id="272" r:id="rId10"/>
    <p:sldId id="273" r:id="rId11"/>
    <p:sldId id="274" r:id="rId12"/>
    <p:sldId id="275" r:id="rId13"/>
    <p:sldId id="276" r:id="rId14"/>
    <p:sldId id="277" r:id="rId15"/>
    <p:sldId id="27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5"/>
    <p:restoredTop sz="94643"/>
  </p:normalViewPr>
  <p:slideViewPr>
    <p:cSldViewPr snapToGrid="0" snapToObjects="1">
      <p:cViewPr varScale="1">
        <p:scale>
          <a:sx n="86" d="100"/>
          <a:sy n="86" d="100"/>
        </p:scale>
        <p:origin x="5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45596-9E8A-1341-85F9-3131B49433D0}" type="datetimeFigureOut">
              <a:rPr lang="en-US" smtClean="0"/>
              <a:t>7/2/2022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F8876-38A3-154F-8490-DACA9875FA6A}" type="slidenum">
              <a:rPr lang="en-US" smtClean="0"/>
              <a:t>‹#›</a:t>
            </a:fld>
            <a:endParaRPr lang="en-US"/>
          </a:p>
        </p:txBody>
      </p:sp>
    </p:spTree>
    <p:extLst>
      <p:ext uri="{BB962C8B-B14F-4D97-AF65-F5344CB8AC3E}">
        <p14:creationId xmlns:p14="http://schemas.microsoft.com/office/powerpoint/2010/main" val="111220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a:ln/>
        </p:spPr>
      </p:sp>
      <p:sp>
        <p:nvSpPr>
          <p:cNvPr id="3174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ea typeface="ＭＳ Ｐゴシック" charset="-128"/>
            </a:endParaRPr>
          </a:p>
        </p:txBody>
      </p:sp>
    </p:spTree>
    <p:extLst>
      <p:ext uri="{BB962C8B-B14F-4D97-AF65-F5344CB8AC3E}">
        <p14:creationId xmlns:p14="http://schemas.microsoft.com/office/powerpoint/2010/main" val="1050111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580674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CA8BA-03F0-8A40-9C15-559693455F49}"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A6F70-15FF-7843-B469-2EDAF2774A0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CA8BA-03F0-8A40-9C15-559693455F49}"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A6F70-15FF-7843-B469-2EDAF2774A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CA8BA-03F0-8A40-9C15-559693455F49}"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A6F70-15FF-7843-B469-2EDAF2774A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CA8BA-03F0-8A40-9C15-559693455F49}"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A6F70-15FF-7843-B469-2EDAF2774A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CA8BA-03F0-8A40-9C15-559693455F49}"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A6F70-15FF-7843-B469-2EDAF2774A0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CA8BA-03F0-8A40-9C15-559693455F49}"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A6F70-15FF-7843-B469-2EDAF2774A0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CA8BA-03F0-8A40-9C15-559693455F49}"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7A6F70-15FF-7843-B469-2EDAF2774A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CA8BA-03F0-8A40-9C15-559693455F49}"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7A6F70-15FF-7843-B469-2EDAF2774A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CA8BA-03F0-8A40-9C15-559693455F49}"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7A6F70-15FF-7843-B469-2EDAF2774A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3CA8BA-03F0-8A40-9C15-559693455F49}"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A6F70-15FF-7843-B469-2EDAF2774A0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3CA8BA-03F0-8A40-9C15-559693455F49}"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A6F70-15FF-7843-B469-2EDAF2774A0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CA8BA-03F0-8A40-9C15-559693455F49}" type="datetimeFigureOut">
              <a:rPr lang="en-US" smtClean="0"/>
              <a:t>7/2/2022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A6F70-15FF-7843-B469-2EDAF2774A0C}" type="slidenum">
              <a:rPr lang="en-US" smtClean="0"/>
              <a:t>‹#›</a:t>
            </a:fld>
            <a:endParaRPr lang="en-US"/>
          </a:p>
        </p:txBody>
      </p:sp>
    </p:spTree>
    <p:extLst>
      <p:ext uri="{BB962C8B-B14F-4D97-AF65-F5344CB8AC3E}">
        <p14:creationId xmlns:p14="http://schemas.microsoft.com/office/powerpoint/2010/main" val="16664828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solidFill>
                  <a:srgbClr val="FFC000"/>
                </a:solidFill>
              </a:rPr>
              <a:t>Estructura</a:t>
            </a:r>
            <a:r>
              <a:rPr lang="en-US" dirty="0">
                <a:solidFill>
                  <a:srgbClr val="FFC000"/>
                </a:solidFill>
              </a:rPr>
              <a:t> de </a:t>
            </a:r>
            <a:r>
              <a:rPr lang="en-US" dirty="0" err="1">
                <a:solidFill>
                  <a:srgbClr val="FFC000"/>
                </a:solidFill>
              </a:rPr>
              <a:t>una</a:t>
            </a:r>
            <a:r>
              <a:rPr lang="en-US" dirty="0">
                <a:solidFill>
                  <a:srgbClr val="FFC000"/>
                </a:solidFill>
              </a:rPr>
              <a:t> </a:t>
            </a:r>
            <a:r>
              <a:rPr lang="en-US" dirty="0" err="1">
                <a:solidFill>
                  <a:srgbClr val="FFC000"/>
                </a:solidFill>
              </a:rPr>
              <a:t>aplicaci</a:t>
            </a:r>
            <a:r>
              <a:rPr lang="es-US" dirty="0" err="1">
                <a:solidFill>
                  <a:srgbClr val="FFC000"/>
                </a:solidFill>
              </a:rPr>
              <a:t>ón</a:t>
            </a:r>
            <a:r>
              <a:rPr lang="es-US" dirty="0">
                <a:solidFill>
                  <a:srgbClr val="FFC000"/>
                </a:solidFill>
              </a:rPr>
              <a:t> </a:t>
            </a:r>
            <a:r>
              <a:rPr lang="es-US">
                <a:solidFill>
                  <a:srgbClr val="FFC000"/>
                </a:solidFill>
              </a:rPr>
              <a:t>de Django</a:t>
            </a:r>
            <a:endParaRPr lang="en-US" dirty="0">
              <a:solidFill>
                <a:srgbClr val="FFC000"/>
              </a:solidFill>
            </a:endParaRPr>
          </a:p>
        </p:txBody>
      </p:sp>
      <p:sp>
        <p:nvSpPr>
          <p:cNvPr id="3" name="Subtitle 2"/>
          <p:cNvSpPr>
            <a:spLocks noGrp="1"/>
          </p:cNvSpPr>
          <p:nvPr>
            <p:ph type="subTitle" idx="1"/>
          </p:nvPr>
        </p:nvSpPr>
        <p:spPr/>
        <p:txBody>
          <a:bodyPr/>
          <a:lstStyle/>
          <a:p>
            <a:r>
              <a:rPr lang="en-US" dirty="0"/>
              <a:t>Dr. Charles R. Severance</a:t>
            </a:r>
          </a:p>
          <a:p>
            <a:r>
              <a:rPr lang="en-US" dirty="0"/>
              <a:t>www.dj4e.com</a:t>
            </a:r>
          </a:p>
        </p:txBody>
      </p:sp>
      <p:sp>
        <p:nvSpPr>
          <p:cNvPr id="4" name="Rectangle 3"/>
          <p:cNvSpPr/>
          <p:nvPr/>
        </p:nvSpPr>
        <p:spPr>
          <a:xfrm>
            <a:off x="3678355" y="5349875"/>
            <a:ext cx="5080686" cy="830997"/>
          </a:xfrm>
          <a:prstGeom prst="rect">
            <a:avLst/>
          </a:prstGeom>
        </p:spPr>
        <p:txBody>
          <a:bodyPr wrap="none">
            <a:spAutoFit/>
          </a:bodyPr>
          <a:lstStyle/>
          <a:p>
            <a:pPr algn="ctr"/>
            <a:r>
              <a:rPr lang="en-US" sz="2400" dirty="0">
                <a:solidFill>
                  <a:srgbClr val="FFFF00"/>
                </a:solidFill>
              </a:rPr>
              <a:t>https://samples.dj4e.com/</a:t>
            </a:r>
          </a:p>
          <a:p>
            <a:pPr algn="ctr"/>
            <a:r>
              <a:rPr lang="en-US" sz="2400" dirty="0">
                <a:solidFill>
                  <a:srgbClr val="FFFF00"/>
                </a:solidFill>
              </a:rPr>
              <a:t>https://github.com/csev/dj4e-samples</a:t>
            </a:r>
          </a:p>
        </p:txBody>
      </p: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7919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9804400" y="1335618"/>
            <a:ext cx="1314451" cy="2114549"/>
          </a:xfrm>
          <a:prstGeom prst="rect">
            <a:avLst/>
          </a:prstGeom>
          <a:solidFill>
            <a:srgbClr val="FFFF0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endParaRPr lang="x-none" altLang="x-none" sz="2667"/>
          </a:p>
        </p:txBody>
      </p:sp>
      <p:sp>
        <p:nvSpPr>
          <p:cNvPr id="30722" name="Rectangle 1"/>
          <p:cNvSpPr>
            <a:spLocks/>
          </p:cNvSpPr>
          <p:nvPr/>
        </p:nvSpPr>
        <p:spPr bwMode="auto">
          <a:xfrm>
            <a:off x="508001" y="1037697"/>
            <a:ext cx="9302751"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dirty="0">
                <a:solidFill>
                  <a:schemeClr val="tx1"/>
                </a:solidFill>
                <a:latin typeface="Courier" charset="0"/>
                <a:ea typeface="ＭＳ Ｐゴシック" charset="-128"/>
              </a:rPr>
              <a:t>$ </a:t>
            </a:r>
            <a:r>
              <a:rPr lang="en-US" altLang="x-none" dirty="0">
                <a:solidFill>
                  <a:srgbClr val="FFFF00"/>
                </a:solidFill>
                <a:latin typeface="Courier" charset="0"/>
                <a:ea typeface="ＭＳ Ｐゴシック" charset="-128"/>
              </a:rPr>
              <a:t>telnet data.pr4e.org 80</a:t>
            </a:r>
          </a:p>
          <a:p>
            <a:pPr eaLnBrk="1" hangingPunct="1"/>
            <a:r>
              <a:rPr lang="en-US" altLang="x-none" dirty="0">
                <a:solidFill>
                  <a:schemeClr val="tx1"/>
                </a:solidFill>
                <a:latin typeface="Courier" charset="0"/>
                <a:ea typeface="ＭＳ Ｐゴシック" charset="-128"/>
              </a:rPr>
              <a:t>Trying 74.208.28.177...</a:t>
            </a:r>
          </a:p>
          <a:p>
            <a:pPr eaLnBrk="1" hangingPunct="1"/>
            <a:r>
              <a:rPr lang="en-US" altLang="x-none" dirty="0">
                <a:solidFill>
                  <a:schemeClr val="tx1"/>
                </a:solidFill>
                <a:latin typeface="Courier" charset="0"/>
                <a:ea typeface="ＭＳ Ｐゴシック" charset="-128"/>
              </a:rPr>
              <a:t>Connected to data.pr4e.org character is '^]'.</a:t>
            </a:r>
          </a:p>
          <a:p>
            <a:pPr eaLnBrk="1" hangingPunct="1"/>
            <a:r>
              <a:rPr lang="en-US" altLang="x-none" dirty="0">
                <a:solidFill>
                  <a:srgbClr val="00FF00"/>
                </a:solidFill>
                <a:latin typeface="Courier" charset="0"/>
                <a:ea typeface="ＭＳ Ｐゴシック" charset="-128"/>
              </a:rPr>
              <a:t>GET http://data.pr4e.org/page1.htm HTTP/1.0</a:t>
            </a:r>
          </a:p>
          <a:p>
            <a:pPr eaLnBrk="1" hangingPunct="1"/>
            <a:endParaRPr lang="en-US" altLang="x-none" dirty="0">
              <a:solidFill>
                <a:schemeClr val="tx1"/>
              </a:solidFill>
              <a:latin typeface="Courier" charset="0"/>
              <a:ea typeface="ＭＳ Ｐゴシック" charset="-128"/>
            </a:endParaRPr>
          </a:p>
          <a:p>
            <a:pPr eaLnBrk="1" hangingPunct="1"/>
            <a:r>
              <a:rPr lang="en-US" altLang="x-none" dirty="0">
                <a:solidFill>
                  <a:srgbClr val="FF00FF"/>
                </a:solidFill>
                <a:latin typeface="Courier" charset="0"/>
                <a:ea typeface="ＭＳ Ｐゴシック" charset="-128"/>
              </a:rPr>
              <a:t>HTTP/1.1 200 OK</a:t>
            </a:r>
          </a:p>
          <a:p>
            <a:pPr eaLnBrk="1" hangingPunct="1"/>
            <a:r>
              <a:rPr lang="en-US" altLang="x-none" dirty="0">
                <a:solidFill>
                  <a:srgbClr val="FF00FF"/>
                </a:solidFill>
                <a:latin typeface="Courier" charset="0"/>
                <a:ea typeface="ＭＳ Ｐゴシック" charset="-128"/>
              </a:rPr>
              <a:t>Date: Thu, 04 Jan 2018 14:45:10 GMT</a:t>
            </a:r>
          </a:p>
          <a:p>
            <a:pPr eaLnBrk="1" hangingPunct="1"/>
            <a:r>
              <a:rPr lang="en-US" altLang="x-none" dirty="0">
                <a:solidFill>
                  <a:srgbClr val="FF00FF"/>
                </a:solidFill>
                <a:latin typeface="Courier" charset="0"/>
                <a:ea typeface="ＭＳ Ｐゴシック" charset="-128"/>
              </a:rPr>
              <a:t>Server: Apache/2.4.7 (Ubuntu)</a:t>
            </a:r>
          </a:p>
          <a:p>
            <a:pPr eaLnBrk="1" hangingPunct="1"/>
            <a:r>
              <a:rPr lang="en-US" altLang="x-none" dirty="0">
                <a:solidFill>
                  <a:srgbClr val="FF00FF"/>
                </a:solidFill>
                <a:latin typeface="Courier" charset="0"/>
                <a:ea typeface="ＭＳ Ｐゴシック" charset="-128"/>
              </a:rPr>
              <a:t>Last-Modified: Mon, 15 May 2017 11:11:47 GMT</a:t>
            </a:r>
          </a:p>
          <a:p>
            <a:pPr eaLnBrk="1" hangingPunct="1"/>
            <a:r>
              <a:rPr lang="en-US" altLang="x-none" dirty="0">
                <a:solidFill>
                  <a:srgbClr val="FF00FF"/>
                </a:solidFill>
                <a:latin typeface="Courier" charset="0"/>
                <a:ea typeface="ＭＳ Ｐゴシック" charset="-128"/>
              </a:rPr>
              <a:t>Content-Type: text/html</a:t>
            </a:r>
          </a:p>
          <a:p>
            <a:pPr eaLnBrk="1" hangingPunct="1"/>
            <a:endParaRPr lang="en-US" altLang="x-none" dirty="0">
              <a:solidFill>
                <a:srgbClr val="FF00FF"/>
              </a:solidFill>
              <a:latin typeface="Courier" charset="0"/>
              <a:ea typeface="ＭＳ Ｐゴシック" charset="-128"/>
            </a:endParaRPr>
          </a:p>
          <a:p>
            <a:pPr eaLnBrk="1" hangingPunct="1"/>
            <a:r>
              <a:rPr lang="en-US" altLang="x-none" dirty="0">
                <a:solidFill>
                  <a:srgbClr val="66FFCC"/>
                </a:solidFill>
                <a:latin typeface="Courier" charset="0"/>
                <a:ea typeface="ＭＳ Ｐゴシック" charset="-128"/>
              </a:rPr>
              <a:t>&lt;h1&gt;The First Page&lt;/h1&gt;</a:t>
            </a:r>
          </a:p>
          <a:p>
            <a:pPr eaLnBrk="1" hangingPunct="1"/>
            <a:r>
              <a:rPr lang="en-US" altLang="x-none" dirty="0">
                <a:solidFill>
                  <a:srgbClr val="66FFCC"/>
                </a:solidFill>
                <a:latin typeface="Courier" charset="0"/>
                <a:ea typeface="ＭＳ Ｐゴシック" charset="-128"/>
              </a:rPr>
              <a:t>&lt;p&gt;If you like, you can switch to </a:t>
            </a:r>
          </a:p>
          <a:p>
            <a:pPr eaLnBrk="1" hangingPunct="1"/>
            <a:r>
              <a:rPr lang="en-US" altLang="x-none" dirty="0">
                <a:solidFill>
                  <a:srgbClr val="66FFCC"/>
                </a:solidFill>
                <a:latin typeface="Courier" charset="0"/>
                <a:ea typeface="ＭＳ Ｐゴシック" charset="-128"/>
              </a:rPr>
              <a:t>the &lt;a </a:t>
            </a:r>
            <a:r>
              <a:rPr lang="en-US" altLang="x-none" dirty="0" err="1">
                <a:solidFill>
                  <a:srgbClr val="66FFCC"/>
                </a:solidFill>
                <a:latin typeface="Courier" charset="0"/>
                <a:ea typeface="ＭＳ Ｐゴシック" charset="-128"/>
              </a:rPr>
              <a:t>href</a:t>
            </a:r>
            <a:r>
              <a:rPr lang="en-US" altLang="x-none" dirty="0">
                <a:solidFill>
                  <a:srgbClr val="66FFCC"/>
                </a:solidFill>
                <a:latin typeface="Courier" charset="0"/>
                <a:ea typeface="ＭＳ Ｐゴシック" charset="-128"/>
              </a:rPr>
              <a:t>="http://</a:t>
            </a:r>
            <a:r>
              <a:rPr lang="en-US" altLang="x-none" dirty="0" err="1">
                <a:solidFill>
                  <a:srgbClr val="66FFCC"/>
                </a:solidFill>
                <a:latin typeface="Courier" charset="0"/>
                <a:ea typeface="ＭＳ Ｐゴシック" charset="-128"/>
              </a:rPr>
              <a:t>www.dr-chuck.com</a:t>
            </a:r>
            <a:r>
              <a:rPr lang="en-US" altLang="x-none" dirty="0">
                <a:solidFill>
                  <a:srgbClr val="66FFCC"/>
                </a:solidFill>
                <a:latin typeface="Courier" charset="0"/>
                <a:ea typeface="ＭＳ Ｐゴシック" charset="-128"/>
              </a:rPr>
              <a:t>/page2.htm"&gt;Second </a:t>
            </a:r>
            <a:br>
              <a:rPr lang="en-US" altLang="x-none" dirty="0">
                <a:solidFill>
                  <a:srgbClr val="66FFCC"/>
                </a:solidFill>
                <a:latin typeface="Courier" charset="0"/>
                <a:ea typeface="ＭＳ Ｐゴシック" charset="-128"/>
              </a:rPr>
            </a:br>
            <a:r>
              <a:rPr lang="en-US" altLang="x-none" dirty="0">
                <a:solidFill>
                  <a:srgbClr val="66FFCC"/>
                </a:solidFill>
                <a:latin typeface="Courier" charset="0"/>
                <a:ea typeface="ＭＳ Ｐゴシック" charset="-128"/>
              </a:rPr>
              <a:t>Page&lt;/a&gt;.&lt;/p&gt;</a:t>
            </a:r>
          </a:p>
          <a:p>
            <a:pPr eaLnBrk="1" hangingPunct="1"/>
            <a:r>
              <a:rPr lang="en-US" altLang="x-none" dirty="0">
                <a:solidFill>
                  <a:srgbClr val="66FFCC"/>
                </a:solidFill>
                <a:latin typeface="Courier" charset="0"/>
                <a:ea typeface="ＭＳ Ｐゴシック" charset="-128"/>
              </a:rPr>
              <a:t>Connection closed by foreign host.</a:t>
            </a:r>
          </a:p>
        </p:txBody>
      </p:sp>
      <p:sp>
        <p:nvSpPr>
          <p:cNvPr id="39939" name="Rectangle 5"/>
          <p:cNvSpPr>
            <a:spLocks/>
          </p:cNvSpPr>
          <p:nvPr/>
        </p:nvSpPr>
        <p:spPr bwMode="auto">
          <a:xfrm>
            <a:off x="9198590" y="3303945"/>
            <a:ext cx="2526076" cy="692497"/>
          </a:xfrm>
          <a:prstGeom prst="rect">
            <a:avLst/>
          </a:prstGeom>
          <a:solidFill>
            <a:srgbClr val="FFFFFF"/>
          </a:solidFill>
          <a:ln>
            <a:noFill/>
          </a:ln>
          <a:extLst>
            <a:ext uri="{91240B29-F687-4f45-9708-019B960494DF}"/>
          </a:extLst>
        </p:spPr>
        <p:txBody>
          <a:bodyPr wrap="none"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4500" dirty="0" err="1">
                <a:solidFill>
                  <a:srgbClr val="0000FF"/>
                </a:solidFill>
                <a:ea typeface="ＭＳ Ｐゴシック" charset="-128"/>
              </a:rPr>
              <a:t>Navegador</a:t>
            </a:r>
            <a:endParaRPr lang="en-US" altLang="en-US" sz="4500" dirty="0">
              <a:solidFill>
                <a:srgbClr val="0000FF"/>
              </a:solidFill>
              <a:ea typeface="ＭＳ Ｐゴシック" charset="-128"/>
            </a:endParaRPr>
          </a:p>
        </p:txBody>
      </p:sp>
      <p:sp>
        <p:nvSpPr>
          <p:cNvPr id="39940" name="Rectangle 6"/>
          <p:cNvSpPr>
            <a:spLocks/>
          </p:cNvSpPr>
          <p:nvPr/>
        </p:nvSpPr>
        <p:spPr bwMode="auto">
          <a:xfrm>
            <a:off x="9085099" y="787884"/>
            <a:ext cx="2753061" cy="600164"/>
          </a:xfrm>
          <a:prstGeom prst="rect">
            <a:avLst/>
          </a:prstGeom>
          <a:solidFill>
            <a:srgbClr val="FFFFFF"/>
          </a:solidFill>
          <a:ln>
            <a:noFill/>
          </a:ln>
          <a:extLst>
            <a:ext uri="{91240B29-F687-4f45-9708-019B960494DF}"/>
          </a:extLst>
        </p:spPr>
        <p:txBody>
          <a:bodyPr wrap="none"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3900" dirty="0" err="1">
                <a:solidFill>
                  <a:srgbClr val="0000FF"/>
                </a:solidFill>
                <a:ea typeface="ＭＳ Ｐゴシック" charset="-128"/>
              </a:rPr>
              <a:t>Servidor</a:t>
            </a:r>
            <a:r>
              <a:rPr lang="en-US" altLang="en-US" sz="3900" dirty="0">
                <a:solidFill>
                  <a:srgbClr val="0000FF"/>
                </a:solidFill>
                <a:ea typeface="ＭＳ Ｐゴシック" charset="-128"/>
              </a:rPr>
              <a:t> Web</a:t>
            </a:r>
          </a:p>
        </p:txBody>
      </p:sp>
      <p:sp>
        <p:nvSpPr>
          <p:cNvPr id="39941" name="Line 7"/>
          <p:cNvSpPr>
            <a:spLocks noChangeShapeType="1"/>
          </p:cNvSpPr>
          <p:nvPr/>
        </p:nvSpPr>
        <p:spPr bwMode="auto">
          <a:xfrm flipH="1">
            <a:off x="10066867" y="1547284"/>
            <a:ext cx="16933" cy="1549400"/>
          </a:xfrm>
          <a:prstGeom prst="line">
            <a:avLst/>
          </a:prstGeom>
          <a:noFill/>
          <a:ln w="114300">
            <a:solidFill>
              <a:srgbClr val="00FF00"/>
            </a:solidFill>
            <a:miter lim="800000"/>
            <a:headEnd type="stealth" w="med" len="med"/>
            <a:tailEnd/>
          </a:ln>
          <a:extLst>
            <a:ext uri="{909E8E84-426E-40dd-AFC4-6F175D3DCCD1}"/>
          </a:extLst>
        </p:spPr>
        <p:txBody>
          <a:bodyPr lIns="0" tIns="0" rIns="0" bIns="0"/>
          <a:lstStyle/>
          <a:p>
            <a:pPr algn="ctr" eaLnBrk="1" hangingPunct="1">
              <a:defRPr/>
            </a:pPr>
            <a:endParaRPr lang="en-US" sz="1519"/>
          </a:p>
        </p:txBody>
      </p:sp>
      <p:sp>
        <p:nvSpPr>
          <p:cNvPr id="39942" name="Line 8"/>
          <p:cNvSpPr>
            <a:spLocks noChangeShapeType="1"/>
          </p:cNvSpPr>
          <p:nvPr/>
        </p:nvSpPr>
        <p:spPr bwMode="auto">
          <a:xfrm rot="10800000" flipH="1">
            <a:off x="10454218" y="1564218"/>
            <a:ext cx="16933" cy="1581149"/>
          </a:xfrm>
          <a:prstGeom prst="line">
            <a:avLst/>
          </a:prstGeom>
          <a:noFill/>
          <a:ln w="114300">
            <a:solidFill>
              <a:srgbClr val="FF00FF"/>
            </a:solidFill>
            <a:miter lim="800000"/>
            <a:headEnd type="stealth" w="med" len="med"/>
            <a:tailEnd/>
          </a:ln>
          <a:extLst>
            <a:ext uri="{909E8E84-426E-40dd-AFC4-6F175D3DCCD1}"/>
          </a:extLst>
        </p:spPr>
        <p:txBody>
          <a:bodyPr lIns="0" tIns="0" rIns="0" bIns="0"/>
          <a:lstStyle/>
          <a:p>
            <a:pPr algn="ctr" eaLnBrk="1" hangingPunct="1">
              <a:defRPr/>
            </a:pPr>
            <a:endParaRPr lang="en-US" sz="1519"/>
          </a:p>
        </p:txBody>
      </p:sp>
      <p:sp>
        <p:nvSpPr>
          <p:cNvPr id="39943" name="Line 8"/>
          <p:cNvSpPr>
            <a:spLocks noChangeShapeType="1"/>
          </p:cNvSpPr>
          <p:nvPr/>
        </p:nvSpPr>
        <p:spPr bwMode="auto">
          <a:xfrm rot="10800000" flipH="1">
            <a:off x="10843684" y="1538818"/>
            <a:ext cx="14816" cy="1581149"/>
          </a:xfrm>
          <a:prstGeom prst="line">
            <a:avLst/>
          </a:prstGeom>
          <a:noFill/>
          <a:ln w="114300">
            <a:solidFill>
              <a:srgbClr val="66FFCC"/>
            </a:solidFill>
            <a:miter lim="800000"/>
            <a:headEnd type="stealth" w="med" len="med"/>
            <a:tailEnd/>
          </a:ln>
          <a:extLst>
            <a:ext uri="{909E8E84-426E-40dd-AFC4-6F175D3DCCD1}"/>
          </a:extLst>
        </p:spPr>
        <p:txBody>
          <a:bodyPr lIns="0" tIns="0" rIns="0" bIns="0"/>
          <a:lstStyle/>
          <a:p>
            <a:pPr algn="ctr" eaLnBrk="1" hangingPunct="1">
              <a:defRPr/>
            </a:pPr>
            <a:endParaRPr lang="en-US" sz="1519"/>
          </a:p>
        </p:txBody>
      </p:sp>
    </p:spTree>
    <p:extLst>
      <p:ext uri="{BB962C8B-B14F-4D97-AF65-F5344CB8AC3E}">
        <p14:creationId xmlns:p14="http://schemas.microsoft.com/office/powerpoint/2010/main" val="135956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0"/>
            <a:ext cx="9825557" cy="6858000"/>
          </a:xfrm>
          <a:prstGeom prst="rect">
            <a:avLst/>
          </a:prstGeom>
        </p:spPr>
      </p:pic>
      <p:cxnSp>
        <p:nvCxnSpPr>
          <p:cNvPr id="6" name="Straight Arrow Connector 5"/>
          <p:cNvCxnSpPr/>
          <p:nvPr/>
        </p:nvCxnSpPr>
        <p:spPr>
          <a:xfrm flipH="1">
            <a:off x="8106508" y="4431323"/>
            <a:ext cx="3182815" cy="17584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8106508" y="3042138"/>
            <a:ext cx="3182816" cy="7913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582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 y="0"/>
            <a:ext cx="9654294" cy="685800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4622"/>
          <a:stretch/>
        </p:blipFill>
        <p:spPr>
          <a:xfrm>
            <a:off x="4252547" y="3773854"/>
            <a:ext cx="7740162" cy="2616200"/>
          </a:xfrm>
          <a:prstGeom prst="rect">
            <a:avLst/>
          </a:prstGeom>
          <a:ln>
            <a:solidFill>
              <a:schemeClr val="tx1"/>
            </a:solidFill>
          </a:ln>
        </p:spPr>
      </p:pic>
    </p:spTree>
    <p:extLst>
      <p:ext uri="{BB962C8B-B14F-4D97-AF65-F5344CB8AC3E}">
        <p14:creationId xmlns:p14="http://schemas.microsoft.com/office/powerpoint/2010/main" val="25997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62272" y="278098"/>
            <a:ext cx="7379776"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1977839"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err="1"/>
              <a:t>Navegador</a:t>
            </a:r>
            <a:endParaRPr lang="en-US" dirty="0"/>
          </a:p>
        </p:txBody>
      </p:sp>
      <p:sp>
        <p:nvSpPr>
          <p:cNvPr id="6" name="Rectangle 5"/>
          <p:cNvSpPr/>
          <p:nvPr/>
        </p:nvSpPr>
        <p:spPr>
          <a:xfrm>
            <a:off x="6197282" y="870579"/>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dirty="0"/>
              <a:t> </a:t>
            </a:r>
            <a:r>
              <a:rPr lang="en-US" dirty="0" err="1"/>
              <a:t>mdntutorial.pythonanywhere.com</a:t>
            </a:r>
            <a:endParaRPr lang="en-US" dirty="0"/>
          </a:p>
        </p:txBody>
      </p:sp>
      <p:sp>
        <p:nvSpPr>
          <p:cNvPr id="7" name="TextBox 6"/>
          <p:cNvSpPr txBox="1"/>
          <p:nvPr/>
        </p:nvSpPr>
        <p:spPr>
          <a:xfrm>
            <a:off x="6197282"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16" name="Rounded Rectangle 15"/>
          <p:cNvSpPr/>
          <p:nvPr/>
        </p:nvSpPr>
        <p:spPr>
          <a:xfrm>
            <a:off x="8218183"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a:endCxn id="7" idx="3"/>
          </p:cNvCxnSpPr>
          <p:nvPr/>
        </p:nvCxnSpPr>
        <p:spPr>
          <a:xfrm flipH="1">
            <a:off x="7492573" y="589414"/>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76176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p:txBody>
      </p:sp>
      <p:sp>
        <p:nvSpPr>
          <p:cNvPr id="73" name="Cloud Callout 72"/>
          <p:cNvSpPr/>
          <p:nvPr/>
        </p:nvSpPr>
        <p:spPr>
          <a:xfrm>
            <a:off x="3310214" y="3125271"/>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56" y="3042062"/>
            <a:ext cx="1473755" cy="1105316"/>
          </a:xfrm>
          <a:prstGeom prst="rect">
            <a:avLst/>
          </a:prstGeom>
        </p:spPr>
      </p:pic>
      <p:sp>
        <p:nvSpPr>
          <p:cNvPr id="35" name="Rounded Rectangle 34"/>
          <p:cNvSpPr/>
          <p:nvPr/>
        </p:nvSpPr>
        <p:spPr>
          <a:xfrm>
            <a:off x="6379168" y="1055245"/>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36" name="Rounded Rectangle 35"/>
          <p:cNvSpPr/>
          <p:nvPr/>
        </p:nvSpPr>
        <p:spPr>
          <a:xfrm>
            <a:off x="8157223" y="1036120"/>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38" name="Rounded Rectangle 37"/>
          <p:cNvSpPr/>
          <p:nvPr/>
        </p:nvSpPr>
        <p:spPr>
          <a:xfrm>
            <a:off x="9892955" y="1036120"/>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
        <p:nvSpPr>
          <p:cNvPr id="39" name="Rectangle 38"/>
          <p:cNvSpPr/>
          <p:nvPr/>
        </p:nvSpPr>
        <p:spPr>
          <a:xfrm>
            <a:off x="6197282" y="2621777"/>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dirty="0"/>
              <a:t> dj4e.pythonanywhere.com</a:t>
            </a:r>
          </a:p>
        </p:txBody>
      </p:sp>
      <p:sp>
        <p:nvSpPr>
          <p:cNvPr id="41" name="TextBox 40"/>
          <p:cNvSpPr txBox="1"/>
          <p:nvPr/>
        </p:nvSpPr>
        <p:spPr>
          <a:xfrm>
            <a:off x="6197282" y="2156056"/>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42" name="Rounded Rectangle 41"/>
          <p:cNvSpPr/>
          <p:nvPr/>
        </p:nvSpPr>
        <p:spPr>
          <a:xfrm>
            <a:off x="8218183" y="2155835"/>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44" name="Straight Arrow Connector 43"/>
          <p:cNvCxnSpPr>
            <a:endCxn id="48" idx="3"/>
          </p:cNvCxnSpPr>
          <p:nvPr/>
        </p:nvCxnSpPr>
        <p:spPr>
          <a:xfrm flipH="1">
            <a:off x="7492573" y="2340612"/>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379168" y="2806443"/>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48" name="Rounded Rectangle 47"/>
          <p:cNvSpPr/>
          <p:nvPr/>
        </p:nvSpPr>
        <p:spPr>
          <a:xfrm>
            <a:off x="8157223" y="2787318"/>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50" name="Rounded Rectangle 49"/>
          <p:cNvSpPr/>
          <p:nvPr/>
        </p:nvSpPr>
        <p:spPr>
          <a:xfrm>
            <a:off x="9892955" y="2787318"/>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
        <p:nvSpPr>
          <p:cNvPr id="51" name="Rectangle 50"/>
          <p:cNvSpPr/>
          <p:nvPr/>
        </p:nvSpPr>
        <p:spPr>
          <a:xfrm>
            <a:off x="6126024" y="5407515"/>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Flask </a:t>
            </a:r>
            <a:r>
              <a:rPr lang="mr-IN" dirty="0"/>
              <a:t>–</a:t>
            </a:r>
            <a:r>
              <a:rPr lang="en-US" dirty="0"/>
              <a:t> </a:t>
            </a:r>
            <a:r>
              <a:rPr lang="en-US" dirty="0" err="1"/>
              <a:t>flaskfun.pythonanywhere.com</a:t>
            </a:r>
            <a:endParaRPr lang="en-US" dirty="0"/>
          </a:p>
        </p:txBody>
      </p:sp>
      <p:sp>
        <p:nvSpPr>
          <p:cNvPr id="52" name="TextBox 51"/>
          <p:cNvSpPr txBox="1"/>
          <p:nvPr/>
        </p:nvSpPr>
        <p:spPr>
          <a:xfrm>
            <a:off x="6126024" y="4941794"/>
            <a:ext cx="1295291" cy="369332"/>
          </a:xfrm>
          <a:prstGeom prst="rect">
            <a:avLst/>
          </a:prstGeom>
          <a:solidFill>
            <a:schemeClr val="bg1"/>
          </a:solidFill>
        </p:spPr>
        <p:txBody>
          <a:bodyPr wrap="none" rtlCol="0">
            <a:spAutoFit/>
          </a:bodyPr>
          <a:lstStyle/>
          <a:p>
            <a:r>
              <a:rPr lang="en-US" dirty="0" err="1"/>
              <a:t>WGSIConfig</a:t>
            </a:r>
            <a:endParaRPr lang="en-US" dirty="0"/>
          </a:p>
        </p:txBody>
      </p:sp>
      <p:cxnSp>
        <p:nvCxnSpPr>
          <p:cNvPr id="3" name="Straight Arrow Connector 2"/>
          <p:cNvCxnSpPr>
            <a:stCxn id="4" idx="3"/>
            <a:endCxn id="23" idx="1"/>
          </p:cNvCxnSpPr>
          <p:nvPr/>
        </p:nvCxnSpPr>
        <p:spPr>
          <a:xfrm>
            <a:off x="2851799" y="3451994"/>
            <a:ext cx="1909970" cy="5622"/>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 idx="1"/>
            <a:endCxn id="23" idx="3"/>
          </p:cNvCxnSpPr>
          <p:nvPr/>
        </p:nvCxnSpPr>
        <p:spPr>
          <a:xfrm flipH="1">
            <a:off x="5278604" y="1374074"/>
            <a:ext cx="918678" cy="2083542"/>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3" idx="3"/>
            <a:endCxn id="51" idx="1"/>
          </p:cNvCxnSpPr>
          <p:nvPr/>
        </p:nvCxnSpPr>
        <p:spPr>
          <a:xfrm>
            <a:off x="5278604" y="3457616"/>
            <a:ext cx="847420" cy="245339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3" idx="3"/>
            <a:endCxn id="39" idx="1"/>
          </p:cNvCxnSpPr>
          <p:nvPr/>
        </p:nvCxnSpPr>
        <p:spPr>
          <a:xfrm flipV="1">
            <a:off x="5278604" y="3125272"/>
            <a:ext cx="918678" cy="33234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337842" y="3838196"/>
            <a:ext cx="893193" cy="707886"/>
          </a:xfrm>
          <a:prstGeom prst="rect">
            <a:avLst/>
          </a:prstGeom>
          <a:noFill/>
        </p:spPr>
        <p:txBody>
          <a:bodyPr wrap="none" rtlCol="0">
            <a:spAutoFit/>
          </a:bodyPr>
          <a:lstStyle/>
          <a:p>
            <a:r>
              <a:rPr lang="mr-IN" sz="4000" dirty="0"/>
              <a:t>……</a:t>
            </a:r>
            <a:endParaRPr lang="en-US" sz="4000" dirty="0"/>
          </a:p>
        </p:txBody>
      </p:sp>
    </p:spTree>
    <p:extLst>
      <p:ext uri="{BB962C8B-B14F-4D97-AF65-F5344CB8AC3E}">
        <p14:creationId xmlns:p14="http://schemas.microsoft.com/office/powerpoint/2010/main" val="114350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62246" y="278098"/>
            <a:ext cx="6074294"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1366329" y="278098"/>
            <a:ext cx="268025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err="1"/>
              <a:t>Navegador</a:t>
            </a:r>
            <a:endParaRPr lang="en-US" dirty="0"/>
          </a:p>
        </p:txBody>
      </p:sp>
      <p:sp>
        <p:nvSpPr>
          <p:cNvPr id="6" name="Rectangle 5"/>
          <p:cNvSpPr/>
          <p:nvPr/>
        </p:nvSpPr>
        <p:spPr>
          <a:xfrm>
            <a:off x="6091774" y="870579"/>
            <a:ext cx="5370445"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a:t>
            </a:r>
          </a:p>
        </p:txBody>
      </p:sp>
      <p:sp>
        <p:nvSpPr>
          <p:cNvPr id="7" name="TextBox 6"/>
          <p:cNvSpPr txBox="1"/>
          <p:nvPr/>
        </p:nvSpPr>
        <p:spPr>
          <a:xfrm>
            <a:off x="6091774"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68634" y="1112985"/>
            <a:ext cx="1574142"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Enrutamiento</a:t>
            </a:r>
            <a:endParaRPr lang="en-US" dirty="0">
              <a:solidFill>
                <a:schemeClr val="bg1"/>
              </a:solidFill>
            </a:endParaRPr>
          </a:p>
        </p:txBody>
      </p:sp>
      <p:sp>
        <p:nvSpPr>
          <p:cNvPr id="10" name="Rounded Rectangle 9"/>
          <p:cNvSpPr/>
          <p:nvPr/>
        </p:nvSpPr>
        <p:spPr>
          <a:xfrm>
            <a:off x="6368634" y="2901585"/>
            <a:ext cx="1574142"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Vistas</a:t>
            </a:r>
          </a:p>
        </p:txBody>
      </p:sp>
      <p:sp>
        <p:nvSpPr>
          <p:cNvPr id="11" name="Can 10"/>
          <p:cNvSpPr/>
          <p:nvPr/>
        </p:nvSpPr>
        <p:spPr>
          <a:xfrm>
            <a:off x="8793892" y="5565224"/>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de </a:t>
            </a:r>
            <a:r>
              <a:rPr lang="en-US" dirty="0" err="1"/>
              <a:t>Datos</a:t>
            </a:r>
            <a:endParaRPr lang="en-US" dirty="0"/>
          </a:p>
        </p:txBody>
      </p:sp>
      <p:sp>
        <p:nvSpPr>
          <p:cNvPr id="13" name="Rounded Rectangle 12"/>
          <p:cNvSpPr/>
          <p:nvPr/>
        </p:nvSpPr>
        <p:spPr>
          <a:xfrm>
            <a:off x="8359661" y="4071703"/>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Plantillas</a:t>
            </a:r>
            <a:endParaRPr lang="en-US" dirty="0"/>
          </a:p>
        </p:txBody>
      </p:sp>
      <p:sp>
        <p:nvSpPr>
          <p:cNvPr id="16" name="Rounded Rectangle 15"/>
          <p:cNvSpPr/>
          <p:nvPr/>
        </p:nvSpPr>
        <p:spPr>
          <a:xfrm>
            <a:off x="81126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a:endCxn id="7" idx="3"/>
          </p:cNvCxnSpPr>
          <p:nvPr/>
        </p:nvCxnSpPr>
        <p:spPr>
          <a:xfrm flipH="1">
            <a:off x="7387065" y="589414"/>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15" idx="1"/>
            <a:endCxn id="9" idx="3"/>
          </p:cNvCxnSpPr>
          <p:nvPr/>
        </p:nvCxnSpPr>
        <p:spPr>
          <a:xfrm flipH="1">
            <a:off x="7942776" y="1622089"/>
            <a:ext cx="1074636" cy="773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4" idx="1"/>
            <a:endCxn id="10" idx="3"/>
          </p:cNvCxnSpPr>
          <p:nvPr/>
        </p:nvCxnSpPr>
        <p:spPr>
          <a:xfrm flipH="1">
            <a:off x="7942776" y="2556508"/>
            <a:ext cx="1035985" cy="86191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3" idx="1"/>
            <a:endCxn id="10" idx="3"/>
          </p:cNvCxnSpPr>
          <p:nvPr/>
        </p:nvCxnSpPr>
        <p:spPr>
          <a:xfrm flipH="1" flipV="1">
            <a:off x="7942776" y="3418420"/>
            <a:ext cx="416885" cy="911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stCxn id="14" idx="1"/>
            <a:endCxn id="10" idx="3"/>
          </p:cNvCxnSpPr>
          <p:nvPr/>
        </p:nvCxnSpPr>
        <p:spPr>
          <a:xfrm flipH="1" flipV="1">
            <a:off x="7942776" y="3418420"/>
            <a:ext cx="1035985" cy="239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11" idx="2"/>
            <a:endCxn id="49" idx="3"/>
          </p:cNvCxnSpPr>
          <p:nvPr/>
        </p:nvCxnSpPr>
        <p:spPr>
          <a:xfrm flipH="1" flipV="1">
            <a:off x="7942776" y="5515568"/>
            <a:ext cx="851116" cy="372789"/>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9230772" y="1549422"/>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 name="Rounded Rectangle 14"/>
          <p:cNvSpPr/>
          <p:nvPr/>
        </p:nvSpPr>
        <p:spPr>
          <a:xfrm>
            <a:off x="9017412" y="1397022"/>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45" name="Rounded Rectangle 44"/>
          <p:cNvSpPr/>
          <p:nvPr/>
        </p:nvSpPr>
        <p:spPr>
          <a:xfrm>
            <a:off x="9186378" y="2481470"/>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4" name="Rounded Rectangle 23"/>
          <p:cNvSpPr/>
          <p:nvPr/>
        </p:nvSpPr>
        <p:spPr>
          <a:xfrm>
            <a:off x="8978761" y="2298090"/>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47" name="Rounded Rectangle 46"/>
          <p:cNvSpPr/>
          <p:nvPr/>
        </p:nvSpPr>
        <p:spPr>
          <a:xfrm>
            <a:off x="9194109" y="3343877"/>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4" name="Rounded Rectangle 13"/>
          <p:cNvSpPr/>
          <p:nvPr/>
        </p:nvSpPr>
        <p:spPr>
          <a:xfrm>
            <a:off x="8978761" y="3191477"/>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6368634" y="4998733"/>
            <a:ext cx="1574142"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Modelos</a:t>
            </a:r>
            <a:endParaRPr lang="en-US" dirty="0">
              <a:solidFill>
                <a:schemeClr val="bg1"/>
              </a:solidFill>
            </a:endParaRPr>
          </a:p>
        </p:txBody>
      </p:sp>
      <p:cxnSp>
        <p:nvCxnSpPr>
          <p:cNvPr id="56" name="Straight Arrow Connector 55"/>
          <p:cNvCxnSpPr>
            <a:cxnSpLocks/>
            <a:endCxn id="49" idx="3"/>
          </p:cNvCxnSpPr>
          <p:nvPr/>
        </p:nvCxnSpPr>
        <p:spPr>
          <a:xfrm flipH="1">
            <a:off x="7942776" y="5060467"/>
            <a:ext cx="1125436" cy="45510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a:endCxn id="10" idx="0"/>
          </p:cNvCxnSpPr>
          <p:nvPr/>
        </p:nvCxnSpPr>
        <p:spPr>
          <a:xfrm>
            <a:off x="7155705" y="2146654"/>
            <a:ext cx="0" cy="75493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a:endCxn id="10" idx="2"/>
          </p:cNvCxnSpPr>
          <p:nvPr/>
        </p:nvCxnSpPr>
        <p:spPr>
          <a:xfrm flipV="1">
            <a:off x="7155705" y="3935254"/>
            <a:ext cx="0" cy="1063480"/>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4494418" y="3130379"/>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9237178" y="4869998"/>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6" name="Rounded Rectangle 75"/>
          <p:cNvSpPr/>
          <p:nvPr/>
        </p:nvSpPr>
        <p:spPr>
          <a:xfrm>
            <a:off x="9100017" y="4758738"/>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
        <p:nvSpPr>
          <p:cNvPr id="77" name="Rectangle 76"/>
          <p:cNvSpPr/>
          <p:nvPr/>
        </p:nvSpPr>
        <p:spPr>
          <a:xfrm>
            <a:off x="1571131"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806408" y="2320624"/>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solidFill>
              </a:rPr>
              <a:t>Analizar</a:t>
            </a:r>
            <a:r>
              <a:rPr lang="en-US" dirty="0">
                <a:solidFill>
                  <a:schemeClr val="tx1"/>
                </a:solidFill>
              </a:rPr>
              <a:t> </a:t>
            </a:r>
            <a:r>
              <a:rPr lang="en-US" dirty="0" err="1">
                <a:solidFill>
                  <a:schemeClr val="tx1"/>
                </a:solidFill>
              </a:rPr>
              <a:t>respuesta</a:t>
            </a:r>
            <a:endParaRPr lang="en-US" dirty="0">
              <a:solidFill>
                <a:schemeClr val="tx1"/>
              </a:solidFill>
            </a:endParaRPr>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6" y="3042062"/>
            <a:ext cx="1473755" cy="1105316"/>
          </a:xfrm>
          <a:prstGeom prst="rect">
            <a:avLst/>
          </a:prstGeom>
        </p:spPr>
      </p:pic>
      <p:cxnSp>
        <p:nvCxnSpPr>
          <p:cNvPr id="35" name="Straight Arrow Connector 34"/>
          <p:cNvCxnSpPr>
            <a:stCxn id="4" idx="3"/>
          </p:cNvCxnSpPr>
          <p:nvPr/>
        </p:nvCxnSpPr>
        <p:spPr>
          <a:xfrm flipV="1">
            <a:off x="4046581" y="3442320"/>
            <a:ext cx="2062778" cy="967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337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Resumen</a:t>
            </a:r>
            <a:endParaRPr lang="en-US" dirty="0"/>
          </a:p>
        </p:txBody>
      </p:sp>
      <p:sp>
        <p:nvSpPr>
          <p:cNvPr id="3" name="Content Placeholder 2"/>
          <p:cNvSpPr>
            <a:spLocks noGrp="1"/>
          </p:cNvSpPr>
          <p:nvPr>
            <p:ph idx="1"/>
          </p:nvPr>
        </p:nvSpPr>
        <p:spPr/>
        <p:txBody>
          <a:bodyPr/>
          <a:lstStyle/>
          <a:p>
            <a:r>
              <a:rPr lang="en-US" dirty="0" err="1"/>
              <a:t>Va</a:t>
            </a:r>
            <a:r>
              <a:rPr lang="en-US" dirty="0"/>
              <a:t> a </a:t>
            </a:r>
            <a:r>
              <a:rPr lang="en-US" dirty="0" err="1"/>
              <a:t>tomar</a:t>
            </a:r>
            <a:r>
              <a:rPr lang="en-US" dirty="0"/>
              <a:t> un </a:t>
            </a:r>
            <a:r>
              <a:rPr lang="en-US" dirty="0" err="1"/>
              <a:t>tiempo</a:t>
            </a:r>
            <a:r>
              <a:rPr lang="en-US" dirty="0"/>
              <a:t> </a:t>
            </a:r>
            <a:r>
              <a:rPr lang="en-US" dirty="0" err="1"/>
              <a:t>entender</a:t>
            </a:r>
            <a:r>
              <a:rPr lang="en-US" dirty="0"/>
              <a:t> </a:t>
            </a:r>
            <a:r>
              <a:rPr lang="en-US" dirty="0" err="1"/>
              <a:t>completamente</a:t>
            </a:r>
            <a:r>
              <a:rPr lang="en-US" dirty="0"/>
              <a:t> </a:t>
            </a:r>
            <a:r>
              <a:rPr lang="en-US" dirty="0" err="1"/>
              <a:t>los</a:t>
            </a:r>
            <a:r>
              <a:rPr lang="en-US" dirty="0"/>
              <a:t> </a:t>
            </a:r>
            <a:r>
              <a:rPr lang="en-US" dirty="0" err="1"/>
              <a:t>mecanismos</a:t>
            </a:r>
            <a:r>
              <a:rPr lang="en-US" dirty="0"/>
              <a:t> </a:t>
            </a:r>
            <a:r>
              <a:rPr lang="en-US" dirty="0" err="1"/>
              <a:t>internos</a:t>
            </a:r>
            <a:r>
              <a:rPr lang="en-US" dirty="0"/>
              <a:t> de </a:t>
            </a:r>
            <a:r>
              <a:rPr lang="en-US" dirty="0" err="1"/>
              <a:t>una</a:t>
            </a:r>
            <a:r>
              <a:rPr lang="en-US" dirty="0"/>
              <a:t> </a:t>
            </a:r>
            <a:r>
              <a:rPr lang="en-US" dirty="0" err="1"/>
              <a:t>aplicación</a:t>
            </a:r>
            <a:r>
              <a:rPr lang="en-US" dirty="0"/>
              <a:t> de Django </a:t>
            </a:r>
            <a:r>
              <a:rPr lang="mr-IN" dirty="0"/>
              <a:t>–</a:t>
            </a:r>
            <a:r>
              <a:rPr lang="en-US" dirty="0"/>
              <a:t> se </a:t>
            </a:r>
            <a:r>
              <a:rPr lang="en-US" dirty="0" err="1"/>
              <a:t>vuelve</a:t>
            </a:r>
            <a:r>
              <a:rPr lang="en-US" dirty="0"/>
              <a:t> </a:t>
            </a:r>
            <a:r>
              <a:rPr lang="en-US" dirty="0" err="1"/>
              <a:t>más</a:t>
            </a:r>
            <a:r>
              <a:rPr lang="en-US" dirty="0"/>
              <a:t> </a:t>
            </a:r>
            <a:r>
              <a:rPr lang="en-US" dirty="0" err="1"/>
              <a:t>fácil</a:t>
            </a:r>
            <a:r>
              <a:rPr lang="en-US" dirty="0"/>
              <a:t> </a:t>
            </a:r>
            <a:r>
              <a:rPr lang="en-US" dirty="0" err="1"/>
              <a:t>después</a:t>
            </a:r>
            <a:r>
              <a:rPr lang="en-US" dirty="0"/>
              <a:t> de </a:t>
            </a:r>
            <a:r>
              <a:rPr lang="en-US" dirty="0" err="1"/>
              <a:t>construir</a:t>
            </a:r>
            <a:r>
              <a:rPr lang="en-US" dirty="0"/>
              <a:t> y extender </a:t>
            </a:r>
            <a:r>
              <a:rPr lang="en-US" dirty="0" err="1"/>
              <a:t>algunas</a:t>
            </a:r>
            <a:r>
              <a:rPr lang="en-US" dirty="0"/>
              <a:t> </a:t>
            </a:r>
            <a:r>
              <a:rPr lang="en-US" dirty="0" err="1"/>
              <a:t>aplicaciones</a:t>
            </a:r>
            <a:r>
              <a:rPr lang="en-US" dirty="0"/>
              <a:t>.</a:t>
            </a:r>
          </a:p>
          <a:p>
            <a:r>
              <a:rPr lang="en-US" dirty="0"/>
              <a:t>Tener </a:t>
            </a:r>
            <a:r>
              <a:rPr lang="en-US" dirty="0" err="1"/>
              <a:t>consistencia</a:t>
            </a:r>
            <a:r>
              <a:rPr lang="en-US" dirty="0"/>
              <a:t> </a:t>
            </a:r>
            <a:r>
              <a:rPr lang="en-US" dirty="0" err="1"/>
              <a:t>en</a:t>
            </a:r>
            <a:r>
              <a:rPr lang="en-US" dirty="0"/>
              <a:t> la "forma" de </a:t>
            </a:r>
            <a:r>
              <a:rPr lang="en-US" dirty="0" err="1"/>
              <a:t>una</a:t>
            </a:r>
            <a:r>
              <a:rPr lang="en-US" dirty="0"/>
              <a:t> </a:t>
            </a:r>
            <a:r>
              <a:rPr lang="en-US" dirty="0" err="1"/>
              <a:t>aplicación</a:t>
            </a:r>
            <a:r>
              <a:rPr lang="en-US" dirty="0"/>
              <a:t> de Django es </a:t>
            </a:r>
            <a:r>
              <a:rPr lang="en-US" dirty="0" err="1"/>
              <a:t>muy</a:t>
            </a:r>
            <a:r>
              <a:rPr lang="en-US" dirty="0"/>
              <a:t> </a:t>
            </a:r>
            <a:r>
              <a:rPr lang="en-US" dirty="0" err="1"/>
              <a:t>útil</a:t>
            </a:r>
            <a:r>
              <a:rPr lang="en-US" dirty="0"/>
              <a:t> </a:t>
            </a:r>
            <a:r>
              <a:rPr lang="en-US" dirty="0" err="1"/>
              <a:t>cuando</a:t>
            </a:r>
            <a:r>
              <a:rPr lang="en-US" dirty="0"/>
              <a:t> "</a:t>
            </a:r>
            <a:r>
              <a:rPr lang="en-US" dirty="0" err="1"/>
              <a:t>te</a:t>
            </a:r>
            <a:r>
              <a:rPr lang="en-US" dirty="0"/>
              <a:t> </a:t>
            </a:r>
            <a:r>
              <a:rPr lang="en-US" dirty="0" err="1"/>
              <a:t>involucras</a:t>
            </a:r>
            <a:r>
              <a:rPr lang="en-US" dirty="0"/>
              <a:t>" </a:t>
            </a:r>
            <a:r>
              <a:rPr lang="en-US" dirty="0" err="1"/>
              <a:t>en</a:t>
            </a:r>
            <a:r>
              <a:rPr lang="en-US" dirty="0"/>
              <a:t> un </a:t>
            </a:r>
            <a:r>
              <a:rPr lang="en-US" dirty="0" err="1"/>
              <a:t>proyecto</a:t>
            </a:r>
            <a:r>
              <a:rPr lang="en-US" dirty="0"/>
              <a:t> </a:t>
            </a:r>
            <a:r>
              <a:rPr lang="en-US" dirty="0" err="1"/>
              <a:t>desarrollado</a:t>
            </a:r>
            <a:r>
              <a:rPr lang="en-US" dirty="0"/>
              <a:t> </a:t>
            </a:r>
            <a:r>
              <a:rPr lang="en-US" dirty="0" err="1"/>
              <a:t>por</a:t>
            </a:r>
            <a:r>
              <a:rPr lang="en-US" dirty="0"/>
              <a:t> </a:t>
            </a:r>
            <a:r>
              <a:rPr lang="en-US" dirty="0" err="1"/>
              <a:t>alguien</a:t>
            </a:r>
            <a:r>
              <a:rPr lang="en-US" dirty="0"/>
              <a:t> </a:t>
            </a:r>
            <a:r>
              <a:rPr lang="en-US" dirty="0" err="1"/>
              <a:t>más</a:t>
            </a:r>
            <a:r>
              <a:rPr lang="en-US" dirty="0"/>
              <a:t>.</a:t>
            </a:r>
          </a:p>
        </p:txBody>
      </p:sp>
    </p:spTree>
    <p:extLst>
      <p:ext uri="{BB962C8B-B14F-4D97-AF65-F5344CB8AC3E}">
        <p14:creationId xmlns:p14="http://schemas.microsoft.com/office/powerpoint/2010/main" val="123305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vert="horz" lIns="68569" tIns="68569" rIns="68569" bIns="68569" rtlCol="0" anchor="ctr" anchorCtr="0">
            <a:noAutofit/>
          </a:bodyPr>
          <a:lstStyle/>
          <a:p>
            <a:pPr>
              <a:spcBef>
                <a:spcPts val="0"/>
              </a:spcBef>
            </a:pPr>
            <a:r>
              <a:rPr lang="en-US" sz="2700" dirty="0" err="1">
                <a:solidFill>
                  <a:srgbClr val="FFFF00"/>
                </a:solidFill>
              </a:rPr>
              <a:t>Reconocimientos</a:t>
            </a:r>
            <a:r>
              <a:rPr lang="en-US" sz="2700" dirty="0">
                <a:solidFill>
                  <a:srgbClr val="FFFF00"/>
                </a:solidFill>
              </a:rPr>
              <a:t> / </a:t>
            </a:r>
            <a:r>
              <a:rPr lang="en-US" sz="2700" dirty="0" err="1">
                <a:solidFill>
                  <a:srgbClr val="FFFF00"/>
                </a:solidFill>
              </a:rPr>
              <a:t>Contribuciones</a:t>
            </a:r>
            <a:endParaRPr lang="en-US" sz="2700" dirty="0">
              <a:solidFill>
                <a:srgbClr val="FFFF00"/>
              </a:solidFill>
            </a:endParaRPr>
          </a:p>
        </p:txBody>
      </p:sp>
      <p:sp>
        <p:nvSpPr>
          <p:cNvPr id="647" name="Shape 647"/>
          <p:cNvSpPr txBox="1"/>
          <p:nvPr/>
        </p:nvSpPr>
        <p:spPr>
          <a:xfrm>
            <a:off x="904576" y="1649137"/>
            <a:ext cx="5098274" cy="4435515"/>
          </a:xfrm>
          <a:prstGeom prst="rect">
            <a:avLst/>
          </a:prstGeom>
          <a:noFill/>
          <a:ln>
            <a:noFill/>
          </a:ln>
        </p:spPr>
        <p:txBody>
          <a:bodyPr lIns="68569" tIns="68569" rIns="68569" bIns="68569" anchor="t" anchorCtr="0">
            <a:noAutofit/>
          </a:bodyPr>
          <a:lstStyle/>
          <a:p>
            <a:r>
              <a:rPr lang="es-ES" sz="1350" dirty="0">
                <a:solidFill>
                  <a:srgbClr val="FFFFFF"/>
                </a:solidFill>
              </a:rPr>
              <a:t>Las diapositivas están bajo el Copyright 2019-  Charles R. </a:t>
            </a:r>
            <a:r>
              <a:rPr lang="es-ES" sz="1350" dirty="0" err="1">
                <a:solidFill>
                  <a:srgbClr val="FFFFFF"/>
                </a:solidFill>
              </a:rPr>
              <a:t>Severance</a:t>
            </a:r>
            <a:r>
              <a:rPr lang="es-ES" sz="1350" dirty="0">
                <a:solidFill>
                  <a:srgbClr val="FFFFFF"/>
                </a:solidFill>
              </a:rPr>
              <a:t> (</a:t>
            </a:r>
            <a:r>
              <a:rPr lang="es-ES" sz="1350" dirty="0">
                <a:solidFill>
                  <a:srgbClr val="FFFFFF"/>
                </a:solidFill>
                <a:hlinkClick r:id="rId3"/>
              </a:rPr>
              <a:t>www.dr-chuck.com</a:t>
            </a:r>
            <a:r>
              <a:rPr lang="es-ES" sz="1350" dirty="0">
                <a:solidFill>
                  <a:srgbClr val="FFFFFF"/>
                </a:solidFill>
              </a:rPr>
              <a:t>) de la Escuela de Informática  de la Universidad de Michigan, y están disponibles públicamente bajo una Licencia Creative </a:t>
            </a:r>
            <a:r>
              <a:rPr lang="es-ES" sz="1350" dirty="0" err="1">
                <a:solidFill>
                  <a:srgbClr val="FFFFFF"/>
                </a:solidFill>
              </a:rPr>
              <a:t>Commons</a:t>
            </a:r>
            <a:r>
              <a:rPr lang="es-ES" sz="1350" dirty="0">
                <a:solidFill>
                  <a:srgbClr val="FFFFFF"/>
                </a:solidFill>
              </a:rPr>
              <a:t> </a:t>
            </a:r>
            <a:r>
              <a:rPr lang="es-ES" sz="1350" dirty="0" err="1">
                <a:solidFill>
                  <a:srgbClr val="FFFFFF"/>
                </a:solidFill>
              </a:rPr>
              <a:t>Attribution</a:t>
            </a:r>
            <a:r>
              <a:rPr lang="es-ES" sz="135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endParaRPr lang="es-ES" sz="1350" dirty="0">
              <a:solidFill>
                <a:srgbClr val="FFFFFF"/>
              </a:solidFill>
            </a:endParaRPr>
          </a:p>
          <a:p>
            <a:r>
              <a:rPr lang="es-ES" sz="1350" dirty="0">
                <a:solidFill>
                  <a:srgbClr val="FFFFFF"/>
                </a:solidFill>
              </a:rPr>
              <a:t>Desarrollo inicial: Charles </a:t>
            </a:r>
            <a:r>
              <a:rPr lang="es-ES" sz="1350" dirty="0" err="1">
                <a:solidFill>
                  <a:srgbClr val="FFFFFF"/>
                </a:solidFill>
              </a:rPr>
              <a:t>Severance</a:t>
            </a:r>
            <a:r>
              <a:rPr lang="es-ES" sz="1350" dirty="0">
                <a:solidFill>
                  <a:srgbClr val="FFFFFF"/>
                </a:solidFill>
              </a:rPr>
              <a:t>, Escuela de Informática de la Universidad de Michigan.</a:t>
            </a:r>
          </a:p>
          <a:p>
            <a:endParaRPr lang="es-ES" sz="1350" dirty="0">
              <a:solidFill>
                <a:srgbClr val="FFFFFF"/>
              </a:solidFill>
            </a:endParaRPr>
          </a:p>
          <a:p>
            <a:r>
              <a:rPr lang="es-ES" sz="1350" dirty="0">
                <a:solidFill>
                  <a:srgbClr val="FFFFFF"/>
                </a:solidFill>
              </a:rPr>
              <a:t>Traducción al Español por Juan Carlos Pérez Castellanos - 2022-07-02</a:t>
            </a:r>
          </a:p>
          <a:p>
            <a:endParaRPr lang="en-US" sz="1350" dirty="0">
              <a:solidFill>
                <a:srgbClr val="FFFFFF"/>
              </a:solidFill>
            </a:endParaRPr>
          </a:p>
        </p:txBody>
      </p:sp>
      <p:pic>
        <p:nvPicPr>
          <p:cNvPr id="649" name="Shape 649"/>
          <p:cNvPicPr preferRelativeResize="0"/>
          <p:nvPr/>
        </p:nvPicPr>
        <p:blipFill rotWithShape="1">
          <a:blip r:embed="rId4">
            <a:alphaModFix/>
          </a:blip>
          <a:srcRect/>
          <a:stretch/>
        </p:blipFill>
        <p:spPr>
          <a:xfrm>
            <a:off x="10423266" y="847480"/>
            <a:ext cx="1476449" cy="501300"/>
          </a:xfrm>
          <a:prstGeom prst="rect">
            <a:avLst/>
          </a:prstGeom>
          <a:noFill/>
          <a:ln>
            <a:noFill/>
          </a:ln>
        </p:spPr>
      </p:pic>
    </p:spTree>
    <p:extLst>
      <p:ext uri="{BB962C8B-B14F-4D97-AF65-F5344CB8AC3E}">
        <p14:creationId xmlns:p14="http://schemas.microsoft.com/office/powerpoint/2010/main" val="172228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Terminolog</a:t>
            </a:r>
            <a:r>
              <a:rPr lang="es-US" dirty="0" err="1"/>
              <a:t>ía</a:t>
            </a:r>
            <a:r>
              <a:rPr lang="es-US" dirty="0"/>
              <a:t> </a:t>
            </a:r>
            <a:r>
              <a:rPr lang="en-US" dirty="0"/>
              <a:t>Django (i.e. </a:t>
            </a:r>
            <a:r>
              <a:rPr lang="en-US" dirty="0" err="1"/>
              <a:t>carpetas</a:t>
            </a:r>
            <a:r>
              <a:rPr lang="en-US" dirty="0"/>
              <a:t>)</a:t>
            </a:r>
          </a:p>
        </p:txBody>
      </p:sp>
      <p:sp>
        <p:nvSpPr>
          <p:cNvPr id="3" name="Content Placeholder 2"/>
          <p:cNvSpPr>
            <a:spLocks noGrp="1"/>
          </p:cNvSpPr>
          <p:nvPr>
            <p:ph idx="1"/>
          </p:nvPr>
        </p:nvSpPr>
        <p:spPr/>
        <p:txBody>
          <a:bodyPr/>
          <a:lstStyle/>
          <a:p>
            <a:r>
              <a:rPr lang="en-US" dirty="0"/>
              <a:t>Un </a:t>
            </a:r>
            <a:r>
              <a:rPr lang="en-US" dirty="0" err="1"/>
              <a:t>proyecto</a:t>
            </a:r>
            <a:r>
              <a:rPr lang="en-US" dirty="0"/>
              <a:t> es </a:t>
            </a:r>
            <a:r>
              <a:rPr lang="en-US" dirty="0" err="1"/>
              <a:t>una</a:t>
            </a:r>
            <a:r>
              <a:rPr lang="en-US" dirty="0"/>
              <a:t> </a:t>
            </a:r>
            <a:r>
              <a:rPr lang="en-US" dirty="0" err="1"/>
              <a:t>colección</a:t>
            </a:r>
            <a:r>
              <a:rPr lang="en-US" dirty="0"/>
              <a:t> de </a:t>
            </a:r>
            <a:r>
              <a:rPr lang="en-US" dirty="0" err="1"/>
              <a:t>aplicaciones</a:t>
            </a:r>
            <a:endParaRPr lang="en-US" dirty="0"/>
          </a:p>
          <a:p>
            <a:pPr lvl="1"/>
            <a:r>
              <a:rPr lang="en-US" dirty="0" err="1"/>
              <a:t>Nuestro</a:t>
            </a:r>
            <a:r>
              <a:rPr lang="en-US" dirty="0"/>
              <a:t> </a:t>
            </a:r>
            <a:r>
              <a:rPr lang="en-US" dirty="0" err="1"/>
              <a:t>proyecto</a:t>
            </a:r>
            <a:r>
              <a:rPr lang="en-US" dirty="0"/>
              <a:t> es "dj4e-samples"</a:t>
            </a:r>
          </a:p>
          <a:p>
            <a:pPr lvl="1"/>
            <a:r>
              <a:rPr lang="en-US" dirty="0"/>
              <a:t>La </a:t>
            </a:r>
            <a:r>
              <a:rPr lang="en-US" dirty="0" err="1"/>
              <a:t>configuración</a:t>
            </a:r>
            <a:r>
              <a:rPr lang="en-US" dirty="0"/>
              <a:t> a </a:t>
            </a:r>
            <a:r>
              <a:rPr lang="en-US" dirty="0" err="1"/>
              <a:t>nivel</a:t>
            </a:r>
            <a:r>
              <a:rPr lang="en-US" dirty="0"/>
              <a:t> de </a:t>
            </a:r>
            <a:r>
              <a:rPr lang="en-US" dirty="0" err="1"/>
              <a:t>proyecto</a:t>
            </a:r>
            <a:r>
              <a:rPr lang="en-US" dirty="0"/>
              <a:t> se </a:t>
            </a:r>
            <a:r>
              <a:rPr lang="en-US" dirty="0" err="1"/>
              <a:t>encuentra</a:t>
            </a:r>
            <a:r>
              <a:rPr lang="en-US" dirty="0"/>
              <a:t> </a:t>
            </a:r>
            <a:r>
              <a:rPr lang="en-US" dirty="0" err="1"/>
              <a:t>en</a:t>
            </a:r>
            <a:r>
              <a:rPr lang="en-US" dirty="0"/>
              <a:t> dj4e-samples/dj4e-samples </a:t>
            </a:r>
          </a:p>
          <a:p>
            <a:pPr lvl="1"/>
            <a:endParaRPr lang="en-US" dirty="0"/>
          </a:p>
          <a:p>
            <a:r>
              <a:rPr lang="en-US" dirty="0"/>
              <a:t>Nuestra </a:t>
            </a:r>
            <a:r>
              <a:rPr lang="en-US" dirty="0" err="1"/>
              <a:t>primera</a:t>
            </a:r>
            <a:r>
              <a:rPr lang="en-US" dirty="0"/>
              <a:t> </a:t>
            </a:r>
            <a:r>
              <a:rPr lang="en-US" dirty="0" err="1"/>
              <a:t>aplicación</a:t>
            </a:r>
            <a:r>
              <a:rPr lang="en-US" dirty="0"/>
              <a:t> es "hello"</a:t>
            </a:r>
          </a:p>
          <a:p>
            <a:pPr lvl="1"/>
            <a:r>
              <a:rPr lang="en-US" dirty="0" err="1"/>
              <a:t>Haremos</a:t>
            </a:r>
            <a:r>
              <a:rPr lang="en-US" dirty="0"/>
              <a:t> la </a:t>
            </a:r>
            <a:r>
              <a:rPr lang="en-US" dirty="0" err="1"/>
              <a:t>mayoría</a:t>
            </a:r>
            <a:r>
              <a:rPr lang="en-US" dirty="0"/>
              <a:t> de la </a:t>
            </a:r>
            <a:r>
              <a:rPr lang="en-US" dirty="0" err="1"/>
              <a:t>implementación</a:t>
            </a:r>
            <a:r>
              <a:rPr lang="en-US" dirty="0"/>
              <a:t> web </a:t>
            </a:r>
            <a:r>
              <a:rPr lang="en-US" dirty="0" err="1"/>
              <a:t>en</a:t>
            </a:r>
            <a:r>
              <a:rPr lang="en-US" dirty="0"/>
              <a:t> </a:t>
            </a:r>
            <a:r>
              <a:rPr lang="en-US" dirty="0" err="1"/>
              <a:t>el</a:t>
            </a:r>
            <a:r>
              <a:rPr lang="en-US" dirty="0"/>
              <a:t> folder de </a:t>
            </a:r>
            <a:r>
              <a:rPr lang="en-US" dirty="0" err="1"/>
              <a:t>aplicaciones</a:t>
            </a:r>
            <a:r>
              <a:rPr lang="en-US" dirty="0"/>
              <a:t> (application) </a:t>
            </a:r>
            <a:br>
              <a:rPr lang="en-US" dirty="0"/>
            </a:br>
            <a:r>
              <a:rPr lang="en-US" dirty="0"/>
              <a:t>dj4e-samples/hello</a:t>
            </a:r>
          </a:p>
          <a:p>
            <a:pPr lvl="1"/>
            <a:endParaRPr lang="en-US" dirty="0"/>
          </a:p>
        </p:txBody>
      </p:sp>
      <p:sp>
        <p:nvSpPr>
          <p:cNvPr id="4" name="Rectangle 3"/>
          <p:cNvSpPr/>
          <p:nvPr/>
        </p:nvSpPr>
        <p:spPr>
          <a:xfrm>
            <a:off x="6366794" y="4836067"/>
            <a:ext cx="4987006" cy="830997"/>
          </a:xfrm>
          <a:prstGeom prst="rect">
            <a:avLst/>
          </a:prstGeom>
        </p:spPr>
        <p:txBody>
          <a:bodyPr wrap="none">
            <a:spAutoFit/>
          </a:bodyPr>
          <a:lstStyle/>
          <a:p>
            <a:r>
              <a:rPr lang="en-US" sz="2400" dirty="0">
                <a:solidFill>
                  <a:srgbClr val="FFFF00"/>
                </a:solidFill>
              </a:rPr>
              <a:t>https://samples.dj4e.com/</a:t>
            </a:r>
          </a:p>
          <a:p>
            <a:r>
              <a:rPr lang="en-US" sz="2400" dirty="0">
                <a:solidFill>
                  <a:srgbClr val="FFFF00"/>
                </a:solidFill>
              </a:rPr>
              <a:t>https://github.com/csev/dj4e-samples</a:t>
            </a:r>
          </a:p>
        </p:txBody>
      </p:sp>
    </p:spTree>
    <p:extLst>
      <p:ext uri="{BB962C8B-B14F-4D97-AF65-F5344CB8AC3E}">
        <p14:creationId xmlns:p14="http://schemas.microsoft.com/office/powerpoint/2010/main" val="187852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9867" y="365125"/>
            <a:ext cx="2895600" cy="1325563"/>
          </a:xfrm>
        </p:spPr>
        <p:txBody>
          <a:bodyPr/>
          <a:lstStyle/>
          <a:p>
            <a:r>
              <a:rPr lang="en-US" dirty="0" err="1"/>
              <a:t>Archivos</a:t>
            </a:r>
            <a:r>
              <a:rPr lang="en-US" dirty="0"/>
              <a:t> de Django</a:t>
            </a:r>
          </a:p>
        </p:txBody>
      </p:sp>
      <p:sp>
        <p:nvSpPr>
          <p:cNvPr id="4" name="TextBox 3"/>
          <p:cNvSpPr txBox="1"/>
          <p:nvPr/>
        </p:nvSpPr>
        <p:spPr>
          <a:xfrm>
            <a:off x="618069" y="1027906"/>
            <a:ext cx="7879080" cy="5016758"/>
          </a:xfrm>
          <a:prstGeom prst="rect">
            <a:avLst/>
          </a:prstGeom>
          <a:noFill/>
        </p:spPr>
        <p:txBody>
          <a:bodyPr wrap="none" rtlCol="0">
            <a:spAutoFit/>
          </a:bodyPr>
          <a:lstStyle/>
          <a:p>
            <a:r>
              <a:rPr lang="en-US" sz="2000" b="1" dirty="0">
                <a:latin typeface="Courier" charset="0"/>
                <a:ea typeface="Courier" charset="0"/>
                <a:cs typeface="Courier" charset="0"/>
              </a:rPr>
              <a:t>$ </a:t>
            </a:r>
            <a:r>
              <a:rPr lang="en-US" sz="2000" b="1" dirty="0">
                <a:solidFill>
                  <a:srgbClr val="FFFF00"/>
                </a:solidFill>
                <a:latin typeface="Courier" charset="0"/>
                <a:ea typeface="Courier" charset="0"/>
                <a:cs typeface="Courier" charset="0"/>
              </a:rPr>
              <a:t>ls -l dj4e-samples hello</a:t>
            </a:r>
          </a:p>
          <a:p>
            <a:r>
              <a:rPr lang="en-US" sz="2000" b="1" dirty="0">
                <a:solidFill>
                  <a:srgbClr val="00B0F0"/>
                </a:solidFill>
                <a:latin typeface="Courier" charset="0"/>
                <a:ea typeface="Courier" charset="0"/>
                <a:cs typeface="Courier" charset="0"/>
              </a:rPr>
              <a:t>dj4e-samples</a:t>
            </a:r>
            <a:r>
              <a:rPr lang="en-US" sz="2000" b="1" dirty="0">
                <a:latin typeface="Courier" charset="0"/>
                <a:ea typeface="Courier" charset="0"/>
                <a:cs typeface="Courier" charset="0"/>
              </a:rPr>
              <a:t>:</a:t>
            </a:r>
          </a:p>
          <a:p>
            <a:r>
              <a:rPr lang="en-US" sz="2000" b="1" dirty="0">
                <a:latin typeface="Courier" charset="0"/>
                <a:ea typeface="Courier" charset="0"/>
                <a:cs typeface="Courier" charset="0"/>
              </a:rPr>
              <a:t>-</a:t>
            </a:r>
            <a:r>
              <a:rPr lang="en-US" sz="2000" b="1" dirty="0" err="1">
                <a:latin typeface="Courier" charset="0"/>
                <a:ea typeface="Courier" charset="0"/>
                <a:cs typeface="Courier" charset="0"/>
              </a:rPr>
              <a:t>rw</a:t>
            </a:r>
            <a:r>
              <a:rPr lang="en-US" sz="2000" b="1" dirty="0">
                <a:latin typeface="Courier" charset="0"/>
                <a:ea typeface="Courier" charset="0"/>
                <a:cs typeface="Courier" charset="0"/>
              </a:rPr>
              <a:t>-r--r--  1 csev  staff     0 Feb 15 __</a:t>
            </a:r>
            <a:r>
              <a:rPr lang="en-US" sz="2000" b="1" dirty="0" err="1">
                <a:latin typeface="Courier" charset="0"/>
                <a:ea typeface="Courier" charset="0"/>
                <a:cs typeface="Courier" charset="0"/>
              </a:rPr>
              <a:t>init</a:t>
            </a:r>
            <a:r>
              <a:rPr lang="en-US" sz="2000" b="1" dirty="0">
                <a:latin typeface="Courier" charset="0"/>
                <a:ea typeface="Courier" charset="0"/>
                <a:cs typeface="Courier" charset="0"/>
              </a:rPr>
              <a:t>__.</a:t>
            </a:r>
            <a:r>
              <a:rPr lang="en-US" sz="2000" b="1" dirty="0" err="1">
                <a:latin typeface="Courier" charset="0"/>
                <a:ea typeface="Courier" charset="0"/>
                <a:cs typeface="Courier" charset="0"/>
              </a:rPr>
              <a:t>py</a:t>
            </a:r>
            <a:endParaRPr lang="en-US" sz="2000" b="1" dirty="0">
              <a:latin typeface="Courier" charset="0"/>
              <a:ea typeface="Courier" charset="0"/>
              <a:cs typeface="Courier" charset="0"/>
            </a:endParaRPr>
          </a:p>
          <a:p>
            <a:r>
              <a:rPr lang="en-US" sz="2000" b="1" dirty="0">
                <a:latin typeface="Courier" charset="0"/>
                <a:ea typeface="Courier" charset="0"/>
                <a:cs typeface="Courier" charset="0"/>
              </a:rPr>
              <a:t>-</a:t>
            </a:r>
            <a:r>
              <a:rPr lang="en-US" sz="2000" b="1" dirty="0" err="1">
                <a:latin typeface="Courier" charset="0"/>
                <a:ea typeface="Courier" charset="0"/>
                <a:cs typeface="Courier" charset="0"/>
              </a:rPr>
              <a:t>rw</a:t>
            </a:r>
            <a:r>
              <a:rPr lang="en-US" sz="2000" b="1" dirty="0">
                <a:latin typeface="Courier" charset="0"/>
                <a:ea typeface="Courier" charset="0"/>
                <a:cs typeface="Courier" charset="0"/>
              </a:rPr>
              <a:t>-r--r--  1 csev  staff  6106 Apr 23 </a:t>
            </a:r>
            <a:r>
              <a:rPr lang="en-US" sz="2000" b="1" dirty="0" err="1">
                <a:latin typeface="Courier" charset="0"/>
                <a:ea typeface="Courier" charset="0"/>
                <a:cs typeface="Courier" charset="0"/>
              </a:rPr>
              <a:t>settings.py</a:t>
            </a:r>
            <a:endParaRPr lang="en-US" sz="2000" b="1" dirty="0">
              <a:latin typeface="Courier" charset="0"/>
              <a:ea typeface="Courier" charset="0"/>
              <a:cs typeface="Courier" charset="0"/>
            </a:endParaRPr>
          </a:p>
          <a:p>
            <a:r>
              <a:rPr lang="en-US" sz="2000" b="1" dirty="0">
                <a:latin typeface="Courier" charset="0"/>
                <a:ea typeface="Courier" charset="0"/>
                <a:cs typeface="Courier" charset="0"/>
              </a:rPr>
              <a:t>-</a:t>
            </a:r>
            <a:r>
              <a:rPr lang="en-US" sz="2000" b="1" dirty="0" err="1">
                <a:latin typeface="Courier" charset="0"/>
                <a:ea typeface="Courier" charset="0"/>
                <a:cs typeface="Courier" charset="0"/>
              </a:rPr>
              <a:t>rw</a:t>
            </a:r>
            <a:r>
              <a:rPr lang="en-US" sz="2000" b="1" dirty="0">
                <a:latin typeface="Courier" charset="0"/>
                <a:ea typeface="Courier" charset="0"/>
                <a:cs typeface="Courier" charset="0"/>
              </a:rPr>
              <a:t>-r--r--  1 csev  staff  2382 Apr 26 </a:t>
            </a:r>
            <a:r>
              <a:rPr lang="en-US" sz="2000" b="1" dirty="0" err="1">
                <a:latin typeface="Courier" charset="0"/>
                <a:ea typeface="Courier" charset="0"/>
                <a:cs typeface="Courier" charset="0"/>
              </a:rPr>
              <a:t>urls.py</a:t>
            </a:r>
            <a:endParaRPr lang="en-US" sz="2000" b="1" dirty="0">
              <a:latin typeface="Courier" charset="0"/>
              <a:ea typeface="Courier" charset="0"/>
              <a:cs typeface="Courier" charset="0"/>
            </a:endParaRPr>
          </a:p>
          <a:p>
            <a:r>
              <a:rPr lang="en-US" sz="2000" b="1" dirty="0">
                <a:latin typeface="Courier" charset="0"/>
                <a:ea typeface="Courier" charset="0"/>
                <a:cs typeface="Courier" charset="0"/>
              </a:rPr>
              <a:t>-</a:t>
            </a:r>
            <a:r>
              <a:rPr lang="en-US" sz="2000" b="1" dirty="0" err="1">
                <a:latin typeface="Courier" charset="0"/>
                <a:ea typeface="Courier" charset="0"/>
                <a:cs typeface="Courier" charset="0"/>
              </a:rPr>
              <a:t>rw</a:t>
            </a:r>
            <a:r>
              <a:rPr lang="en-US" sz="2000" b="1" dirty="0">
                <a:latin typeface="Courier" charset="0"/>
                <a:ea typeface="Courier" charset="0"/>
                <a:cs typeface="Courier" charset="0"/>
              </a:rPr>
              <a:t>-r--r--  1 csev  staff   391 Feb 15 </a:t>
            </a:r>
            <a:r>
              <a:rPr lang="en-US" sz="2000" b="1" dirty="0" err="1">
                <a:latin typeface="Courier" charset="0"/>
                <a:ea typeface="Courier" charset="0"/>
                <a:cs typeface="Courier" charset="0"/>
              </a:rPr>
              <a:t>wsgi.py</a:t>
            </a:r>
            <a:endParaRPr lang="en-US" sz="2000" b="1" dirty="0">
              <a:latin typeface="Courier" charset="0"/>
              <a:ea typeface="Courier" charset="0"/>
              <a:cs typeface="Courier" charset="0"/>
            </a:endParaRPr>
          </a:p>
          <a:p>
            <a:endParaRPr lang="en-US" sz="2000" b="1" dirty="0">
              <a:latin typeface="Courier" charset="0"/>
              <a:ea typeface="Courier" charset="0"/>
              <a:cs typeface="Courier" charset="0"/>
            </a:endParaRPr>
          </a:p>
          <a:p>
            <a:r>
              <a:rPr lang="en-US" sz="2000" b="1" dirty="0">
                <a:solidFill>
                  <a:srgbClr val="00B0F0"/>
                </a:solidFill>
                <a:latin typeface="Courier" charset="0"/>
                <a:ea typeface="Courier" charset="0"/>
                <a:cs typeface="Courier" charset="0"/>
              </a:rPr>
              <a:t>hello</a:t>
            </a:r>
            <a:r>
              <a:rPr lang="en-US" sz="2000" b="1" dirty="0">
                <a:latin typeface="Courier" charset="0"/>
                <a:ea typeface="Courier" charset="0"/>
                <a:cs typeface="Courier" charset="0"/>
              </a:rPr>
              <a:t>:</a:t>
            </a:r>
          </a:p>
          <a:p>
            <a:r>
              <a:rPr lang="en-US" sz="2000" b="1" dirty="0">
                <a:latin typeface="Courier" charset="0"/>
                <a:ea typeface="Courier" charset="0"/>
                <a:cs typeface="Courier" charset="0"/>
              </a:rPr>
              <a:t>-</a:t>
            </a:r>
            <a:r>
              <a:rPr lang="en-US" sz="2000" b="1" dirty="0" err="1">
                <a:latin typeface="Courier" charset="0"/>
                <a:ea typeface="Courier" charset="0"/>
                <a:cs typeface="Courier" charset="0"/>
              </a:rPr>
              <a:t>rw</a:t>
            </a:r>
            <a:r>
              <a:rPr lang="en-US" sz="2000" b="1" dirty="0">
                <a:latin typeface="Courier" charset="0"/>
                <a:ea typeface="Courier" charset="0"/>
                <a:cs typeface="Courier" charset="0"/>
              </a:rPr>
              <a:t>-r--r--  1 csev  staff    0 Feb 24 __</a:t>
            </a:r>
            <a:r>
              <a:rPr lang="en-US" sz="2000" b="1" dirty="0" err="1">
                <a:latin typeface="Courier" charset="0"/>
                <a:ea typeface="Courier" charset="0"/>
                <a:cs typeface="Courier" charset="0"/>
              </a:rPr>
              <a:t>init</a:t>
            </a:r>
            <a:r>
              <a:rPr lang="en-US" sz="2000" b="1" dirty="0">
                <a:latin typeface="Courier" charset="0"/>
                <a:ea typeface="Courier" charset="0"/>
                <a:cs typeface="Courier" charset="0"/>
              </a:rPr>
              <a:t>__.</a:t>
            </a:r>
            <a:r>
              <a:rPr lang="en-US" sz="2000" b="1" dirty="0" err="1">
                <a:latin typeface="Courier" charset="0"/>
                <a:ea typeface="Courier" charset="0"/>
                <a:cs typeface="Courier" charset="0"/>
              </a:rPr>
              <a:t>py</a:t>
            </a:r>
            <a:endParaRPr lang="en-US" sz="2000" b="1" dirty="0">
              <a:latin typeface="Courier" charset="0"/>
              <a:ea typeface="Courier" charset="0"/>
              <a:cs typeface="Courier" charset="0"/>
            </a:endParaRPr>
          </a:p>
          <a:p>
            <a:r>
              <a:rPr lang="en-US" sz="2000" b="1" dirty="0">
                <a:latin typeface="Courier" charset="0"/>
                <a:ea typeface="Courier" charset="0"/>
                <a:cs typeface="Courier" charset="0"/>
              </a:rPr>
              <a:t>-</a:t>
            </a:r>
            <a:r>
              <a:rPr lang="en-US" sz="2000" b="1" dirty="0" err="1">
                <a:latin typeface="Courier" charset="0"/>
                <a:ea typeface="Courier" charset="0"/>
                <a:cs typeface="Courier" charset="0"/>
              </a:rPr>
              <a:t>rw</a:t>
            </a:r>
            <a:r>
              <a:rPr lang="en-US" sz="2000" b="1" dirty="0">
                <a:latin typeface="Courier" charset="0"/>
                <a:ea typeface="Courier" charset="0"/>
                <a:cs typeface="Courier" charset="0"/>
              </a:rPr>
              <a:t>-r--r--  1 csev  staff   63 Feb 24 </a:t>
            </a:r>
            <a:r>
              <a:rPr lang="en-US" sz="2000" b="1" dirty="0" err="1">
                <a:latin typeface="Courier" charset="0"/>
                <a:ea typeface="Courier" charset="0"/>
                <a:cs typeface="Courier" charset="0"/>
              </a:rPr>
              <a:t>admin.py</a:t>
            </a:r>
            <a:endParaRPr lang="en-US" sz="2000" b="1" dirty="0">
              <a:latin typeface="Courier" charset="0"/>
              <a:ea typeface="Courier" charset="0"/>
              <a:cs typeface="Courier" charset="0"/>
            </a:endParaRPr>
          </a:p>
          <a:p>
            <a:r>
              <a:rPr lang="en-US" sz="2000" b="1" dirty="0">
                <a:latin typeface="Courier" charset="0"/>
                <a:ea typeface="Courier" charset="0"/>
                <a:cs typeface="Courier" charset="0"/>
              </a:rPr>
              <a:t>-</a:t>
            </a:r>
            <a:r>
              <a:rPr lang="en-US" sz="2000" b="1" dirty="0" err="1">
                <a:latin typeface="Courier" charset="0"/>
                <a:ea typeface="Courier" charset="0"/>
                <a:cs typeface="Courier" charset="0"/>
              </a:rPr>
              <a:t>rw</a:t>
            </a:r>
            <a:r>
              <a:rPr lang="en-US" sz="2000" b="1" dirty="0">
                <a:latin typeface="Courier" charset="0"/>
                <a:ea typeface="Courier" charset="0"/>
                <a:cs typeface="Courier" charset="0"/>
              </a:rPr>
              <a:t>-r--r--  1 csev  staff   85 Feb 24 </a:t>
            </a:r>
            <a:r>
              <a:rPr lang="en-US" sz="2000" b="1" dirty="0" err="1">
                <a:latin typeface="Courier" charset="0"/>
                <a:ea typeface="Courier" charset="0"/>
                <a:cs typeface="Courier" charset="0"/>
              </a:rPr>
              <a:t>apps.py</a:t>
            </a:r>
            <a:endParaRPr lang="en-US" sz="2000" b="1" dirty="0">
              <a:latin typeface="Courier" charset="0"/>
              <a:ea typeface="Courier" charset="0"/>
              <a:cs typeface="Courier" charset="0"/>
            </a:endParaRPr>
          </a:p>
          <a:p>
            <a:r>
              <a:rPr lang="en-US" sz="2000" b="1" dirty="0" err="1">
                <a:latin typeface="Courier" charset="0"/>
                <a:ea typeface="Courier" charset="0"/>
                <a:cs typeface="Courier" charset="0"/>
              </a:rPr>
              <a:t>drwxr</a:t>
            </a:r>
            <a:r>
              <a:rPr lang="en-US" sz="2000" b="1" dirty="0">
                <a:latin typeface="Courier" charset="0"/>
                <a:ea typeface="Courier" charset="0"/>
                <a:cs typeface="Courier" charset="0"/>
              </a:rPr>
              <a:t>-</a:t>
            </a:r>
            <a:r>
              <a:rPr lang="en-US" sz="2000" b="1" dirty="0" err="1">
                <a:latin typeface="Courier" charset="0"/>
                <a:ea typeface="Courier" charset="0"/>
                <a:cs typeface="Courier" charset="0"/>
              </a:rPr>
              <a:t>xr</a:t>
            </a:r>
            <a:r>
              <a:rPr lang="en-US" sz="2000" b="1" dirty="0">
                <a:latin typeface="Courier" charset="0"/>
                <a:ea typeface="Courier" charset="0"/>
                <a:cs typeface="Courier" charset="0"/>
              </a:rPr>
              <a:t>-x  4 csev  staff  128 Feb 24 migrations</a:t>
            </a:r>
          </a:p>
          <a:p>
            <a:r>
              <a:rPr lang="en-US" sz="2000" b="1" dirty="0">
                <a:latin typeface="Courier" charset="0"/>
                <a:ea typeface="Courier" charset="0"/>
                <a:cs typeface="Courier" charset="0"/>
              </a:rPr>
              <a:t>-</a:t>
            </a:r>
            <a:r>
              <a:rPr lang="en-US" sz="2000" b="1" dirty="0" err="1">
                <a:latin typeface="Courier" charset="0"/>
                <a:ea typeface="Courier" charset="0"/>
                <a:cs typeface="Courier" charset="0"/>
              </a:rPr>
              <a:t>rw</a:t>
            </a:r>
            <a:r>
              <a:rPr lang="en-US" sz="2000" b="1" dirty="0">
                <a:latin typeface="Courier" charset="0"/>
                <a:ea typeface="Courier" charset="0"/>
                <a:cs typeface="Courier" charset="0"/>
              </a:rPr>
              <a:t>-r--r--  1 csev  staff   57 Feb 24 </a:t>
            </a:r>
            <a:r>
              <a:rPr lang="en-US" sz="2000" b="1" dirty="0" err="1">
                <a:latin typeface="Courier" charset="0"/>
                <a:ea typeface="Courier" charset="0"/>
                <a:cs typeface="Courier" charset="0"/>
              </a:rPr>
              <a:t>models.py</a:t>
            </a:r>
            <a:endParaRPr lang="en-US" sz="2000" b="1" dirty="0">
              <a:latin typeface="Courier" charset="0"/>
              <a:ea typeface="Courier" charset="0"/>
              <a:cs typeface="Courier" charset="0"/>
            </a:endParaRPr>
          </a:p>
          <a:p>
            <a:r>
              <a:rPr lang="en-US" sz="2000" b="1" dirty="0">
                <a:latin typeface="Courier" charset="0"/>
                <a:ea typeface="Courier" charset="0"/>
                <a:cs typeface="Courier" charset="0"/>
              </a:rPr>
              <a:t>-</a:t>
            </a:r>
            <a:r>
              <a:rPr lang="en-US" sz="2000" b="1" dirty="0" err="1">
                <a:latin typeface="Courier" charset="0"/>
                <a:ea typeface="Courier" charset="0"/>
                <a:cs typeface="Courier" charset="0"/>
              </a:rPr>
              <a:t>rw</a:t>
            </a:r>
            <a:r>
              <a:rPr lang="en-US" sz="2000" b="1" dirty="0">
                <a:latin typeface="Courier" charset="0"/>
                <a:ea typeface="Courier" charset="0"/>
                <a:cs typeface="Courier" charset="0"/>
              </a:rPr>
              <a:t>-r--r--  1 csev  staff   60 Feb 24 </a:t>
            </a:r>
            <a:r>
              <a:rPr lang="en-US" sz="2000" b="1" dirty="0" err="1">
                <a:latin typeface="Courier" charset="0"/>
                <a:ea typeface="Courier" charset="0"/>
                <a:cs typeface="Courier" charset="0"/>
              </a:rPr>
              <a:t>tests.py</a:t>
            </a:r>
            <a:endParaRPr lang="en-US" sz="2000" b="1" dirty="0">
              <a:latin typeface="Courier" charset="0"/>
              <a:ea typeface="Courier" charset="0"/>
              <a:cs typeface="Courier" charset="0"/>
            </a:endParaRPr>
          </a:p>
          <a:p>
            <a:r>
              <a:rPr lang="en-US" sz="2000" b="1" dirty="0">
                <a:latin typeface="Courier" charset="0"/>
                <a:ea typeface="Courier" charset="0"/>
                <a:cs typeface="Courier" charset="0"/>
              </a:rPr>
              <a:t>-</a:t>
            </a:r>
            <a:r>
              <a:rPr lang="en-US" sz="2000" b="1" dirty="0" err="1">
                <a:latin typeface="Courier" charset="0"/>
                <a:ea typeface="Courier" charset="0"/>
                <a:cs typeface="Courier" charset="0"/>
              </a:rPr>
              <a:t>rw</a:t>
            </a:r>
            <a:r>
              <a:rPr lang="en-US" sz="2000" b="1" dirty="0">
                <a:latin typeface="Courier" charset="0"/>
                <a:ea typeface="Courier" charset="0"/>
                <a:cs typeface="Courier" charset="0"/>
              </a:rPr>
              <a:t>-r--r--  1 csev  staff  101 Feb 24 </a:t>
            </a:r>
            <a:r>
              <a:rPr lang="en-US" sz="2000" b="1" dirty="0" err="1">
                <a:latin typeface="Courier" charset="0"/>
                <a:ea typeface="Courier" charset="0"/>
                <a:cs typeface="Courier" charset="0"/>
              </a:rPr>
              <a:t>urls.py</a:t>
            </a:r>
            <a:endParaRPr lang="en-US" sz="2000" b="1" dirty="0">
              <a:latin typeface="Courier" charset="0"/>
              <a:ea typeface="Courier" charset="0"/>
              <a:cs typeface="Courier" charset="0"/>
            </a:endParaRPr>
          </a:p>
          <a:p>
            <a:r>
              <a:rPr lang="en-US" sz="2000" b="1" dirty="0">
                <a:latin typeface="Courier" charset="0"/>
                <a:ea typeface="Courier" charset="0"/>
                <a:cs typeface="Courier" charset="0"/>
              </a:rPr>
              <a:t>-</a:t>
            </a:r>
            <a:r>
              <a:rPr lang="en-US" sz="2000" b="1" dirty="0" err="1">
                <a:latin typeface="Courier" charset="0"/>
                <a:ea typeface="Courier" charset="0"/>
                <a:cs typeface="Courier" charset="0"/>
              </a:rPr>
              <a:t>rw</a:t>
            </a:r>
            <a:r>
              <a:rPr lang="en-US" sz="2000" b="1" dirty="0">
                <a:latin typeface="Courier" charset="0"/>
                <a:ea typeface="Courier" charset="0"/>
                <a:cs typeface="Courier" charset="0"/>
              </a:rPr>
              <a:t>-r--r--  1 csev  staff  509 Feb 24 </a:t>
            </a:r>
            <a:r>
              <a:rPr lang="en-US" sz="2000" b="1" dirty="0" err="1">
                <a:latin typeface="Courier" charset="0"/>
                <a:ea typeface="Courier" charset="0"/>
                <a:cs typeface="Courier" charset="0"/>
              </a:rPr>
              <a:t>views.py</a:t>
            </a:r>
            <a:endParaRPr lang="en-US" sz="2000" b="1" dirty="0">
              <a:latin typeface="Courier" charset="0"/>
              <a:ea typeface="Courier" charset="0"/>
              <a:cs typeface="Courier" charset="0"/>
            </a:endParaRPr>
          </a:p>
        </p:txBody>
      </p:sp>
    </p:spTree>
    <p:extLst>
      <p:ext uri="{BB962C8B-B14F-4D97-AF65-F5344CB8AC3E}">
        <p14:creationId xmlns:p14="http://schemas.microsoft.com/office/powerpoint/2010/main" val="99127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Flujo</a:t>
            </a:r>
            <a:r>
              <a:rPr lang="en-US" dirty="0"/>
              <a:t> de </a:t>
            </a:r>
            <a:r>
              <a:rPr lang="en-US" dirty="0" err="1"/>
              <a:t>una</a:t>
            </a:r>
            <a:r>
              <a:rPr lang="en-US" dirty="0"/>
              <a:t> </a:t>
            </a:r>
            <a:r>
              <a:rPr lang="en-US" dirty="0" err="1"/>
              <a:t>solicitud</a:t>
            </a:r>
            <a:r>
              <a:rPr lang="en-US" dirty="0"/>
              <a:t> Web</a:t>
            </a:r>
          </a:p>
        </p:txBody>
      </p:sp>
      <p:sp>
        <p:nvSpPr>
          <p:cNvPr id="3" name="Content Placeholder 2"/>
          <p:cNvSpPr>
            <a:spLocks noGrp="1"/>
          </p:cNvSpPr>
          <p:nvPr>
            <p:ph idx="1"/>
          </p:nvPr>
        </p:nvSpPr>
        <p:spPr/>
        <p:txBody>
          <a:bodyPr>
            <a:normAutofit/>
          </a:bodyPr>
          <a:lstStyle/>
          <a:p>
            <a:r>
              <a:rPr lang="en-US" dirty="0" err="1"/>
              <a:t>Cuando</a:t>
            </a:r>
            <a:r>
              <a:rPr lang="en-US" dirty="0"/>
              <a:t> </a:t>
            </a:r>
            <a:r>
              <a:rPr lang="en-US" dirty="0" err="1"/>
              <a:t>una</a:t>
            </a:r>
            <a:r>
              <a:rPr lang="en-US" dirty="0"/>
              <a:t> </a:t>
            </a:r>
            <a:r>
              <a:rPr lang="en-US" dirty="0" err="1"/>
              <a:t>solicitud</a:t>
            </a:r>
            <a:r>
              <a:rPr lang="en-US" dirty="0"/>
              <a:t> </a:t>
            </a:r>
            <a:r>
              <a:rPr lang="en-US" dirty="0" err="1"/>
              <a:t>llega</a:t>
            </a:r>
            <a:r>
              <a:rPr lang="en-US" dirty="0"/>
              <a:t> a la app de Django, la URL que se </a:t>
            </a:r>
            <a:r>
              <a:rPr lang="en-US" dirty="0" err="1"/>
              <a:t>solicita</a:t>
            </a:r>
            <a:r>
              <a:rPr lang="en-US" dirty="0"/>
              <a:t> es </a:t>
            </a:r>
            <a:r>
              <a:rPr lang="en-US" dirty="0" err="1"/>
              <a:t>comparada</a:t>
            </a:r>
            <a:r>
              <a:rPr lang="en-US" dirty="0"/>
              <a:t> con </a:t>
            </a:r>
            <a:r>
              <a:rPr lang="en-US" dirty="0" err="1"/>
              <a:t>una</a:t>
            </a:r>
            <a:r>
              <a:rPr lang="en-US" dirty="0"/>
              <a:t> </a:t>
            </a:r>
            <a:r>
              <a:rPr lang="en-US" dirty="0" err="1"/>
              <a:t>lista</a:t>
            </a:r>
            <a:r>
              <a:rPr lang="en-US" dirty="0"/>
              <a:t> de </a:t>
            </a:r>
            <a:r>
              <a:rPr lang="en-US" dirty="0" err="1"/>
              <a:t>directorios</a:t>
            </a:r>
            <a:r>
              <a:rPr lang="en-US" dirty="0"/>
              <a:t> es urls.py </a:t>
            </a:r>
            <a:r>
              <a:rPr lang="en-US" dirty="0">
                <a:solidFill>
                  <a:srgbClr val="FFC000"/>
                </a:solidFill>
              </a:rPr>
              <a:t>urls.py</a:t>
            </a:r>
            <a:r>
              <a:rPr lang="en-US" dirty="0"/>
              <a:t> </a:t>
            </a:r>
            <a:r>
              <a:rPr lang="en-US" dirty="0" err="1"/>
              <a:t>en</a:t>
            </a:r>
            <a:r>
              <a:rPr lang="en-US" dirty="0"/>
              <a:t> la variable </a:t>
            </a:r>
            <a:r>
              <a:rPr lang="en-US" dirty="0" err="1"/>
              <a:t>llamada</a:t>
            </a:r>
            <a:r>
              <a:rPr lang="en-US" dirty="0"/>
              <a:t> </a:t>
            </a:r>
            <a:r>
              <a:rPr lang="en-US" dirty="0" err="1">
                <a:solidFill>
                  <a:srgbClr val="FFC000"/>
                </a:solidFill>
              </a:rPr>
              <a:t>urlpatterns</a:t>
            </a:r>
            <a:endParaRPr lang="en-US" dirty="0">
              <a:solidFill>
                <a:srgbClr val="FFC000"/>
              </a:solidFill>
            </a:endParaRPr>
          </a:p>
          <a:p>
            <a:r>
              <a:rPr lang="en-US" dirty="0" err="1"/>
              <a:t>Cuando</a:t>
            </a:r>
            <a:r>
              <a:rPr lang="en-US" dirty="0"/>
              <a:t> hay </a:t>
            </a:r>
            <a:r>
              <a:rPr lang="en-US" dirty="0" err="1"/>
              <a:t>una</a:t>
            </a:r>
            <a:r>
              <a:rPr lang="en-US" dirty="0"/>
              <a:t> </a:t>
            </a:r>
            <a:r>
              <a:rPr lang="en-US" dirty="0" err="1"/>
              <a:t>coincidencia</a:t>
            </a:r>
            <a:r>
              <a:rPr lang="en-US" dirty="0"/>
              <a:t> de </a:t>
            </a:r>
            <a:r>
              <a:rPr lang="en-US" dirty="0" err="1"/>
              <a:t>url</a:t>
            </a:r>
            <a:r>
              <a:rPr lang="en-US" dirty="0"/>
              <a:t>, se </a:t>
            </a:r>
            <a:r>
              <a:rPr lang="en-US" dirty="0" err="1"/>
              <a:t>selecciona</a:t>
            </a:r>
            <a:r>
              <a:rPr lang="en-US" dirty="0"/>
              <a:t> </a:t>
            </a:r>
            <a:r>
              <a:rPr lang="en-US" dirty="0" err="1"/>
              <a:t>una</a:t>
            </a:r>
            <a:r>
              <a:rPr lang="en-US" dirty="0"/>
              <a:t> "</a:t>
            </a:r>
            <a:r>
              <a:rPr lang="en-US" dirty="0">
                <a:solidFill>
                  <a:srgbClr val="FFC000"/>
                </a:solidFill>
              </a:rPr>
              <a:t>Vista</a:t>
            </a:r>
            <a:r>
              <a:rPr lang="en-US" dirty="0"/>
              <a:t>", la </a:t>
            </a:r>
            <a:r>
              <a:rPr lang="en-US" dirty="0" err="1"/>
              <a:t>cual</a:t>
            </a:r>
            <a:r>
              <a:rPr lang="en-US" dirty="0"/>
              <a:t> es un </a:t>
            </a:r>
            <a:r>
              <a:rPr lang="en-US" dirty="0" err="1"/>
              <a:t>bloque</a:t>
            </a:r>
            <a:r>
              <a:rPr lang="en-US" dirty="0"/>
              <a:t> de </a:t>
            </a:r>
            <a:r>
              <a:rPr lang="en-US" dirty="0" err="1"/>
              <a:t>código</a:t>
            </a:r>
            <a:r>
              <a:rPr lang="en-US" dirty="0"/>
              <a:t> que </a:t>
            </a:r>
            <a:r>
              <a:rPr lang="en-US" dirty="0" err="1"/>
              <a:t>maneja</a:t>
            </a:r>
            <a:r>
              <a:rPr lang="en-US" dirty="0"/>
              <a:t> </a:t>
            </a:r>
            <a:r>
              <a:rPr lang="en-US" dirty="0" err="1"/>
              <a:t>el</a:t>
            </a:r>
            <a:r>
              <a:rPr lang="en-US" dirty="0"/>
              <a:t> </a:t>
            </a:r>
            <a:r>
              <a:rPr lang="en-US" dirty="0" err="1"/>
              <a:t>acceso</a:t>
            </a:r>
            <a:r>
              <a:rPr lang="en-US" dirty="0"/>
              <a:t> a la base de </a:t>
            </a:r>
            <a:r>
              <a:rPr lang="en-US" dirty="0" err="1"/>
              <a:t>datos</a:t>
            </a:r>
            <a:r>
              <a:rPr lang="en-US" dirty="0"/>
              <a:t> y produce y </a:t>
            </a:r>
            <a:r>
              <a:rPr lang="en-US" dirty="0" err="1"/>
              <a:t>entrega</a:t>
            </a:r>
            <a:r>
              <a:rPr lang="en-US" dirty="0"/>
              <a:t> la </a:t>
            </a:r>
            <a:r>
              <a:rPr lang="en-US" dirty="0" err="1"/>
              <a:t>respuesta</a:t>
            </a:r>
            <a:r>
              <a:rPr lang="en-US" dirty="0"/>
              <a:t> al </a:t>
            </a:r>
            <a:r>
              <a:rPr lang="en-US" dirty="0" err="1"/>
              <a:t>navegador</a:t>
            </a:r>
            <a:endParaRPr lang="en-US" dirty="0"/>
          </a:p>
          <a:p>
            <a:r>
              <a:rPr lang="en-US" dirty="0"/>
              <a:t>La </a:t>
            </a:r>
            <a:r>
              <a:rPr lang="en-US" dirty="0">
                <a:solidFill>
                  <a:srgbClr val="FFC000"/>
                </a:solidFill>
              </a:rPr>
              <a:t>vista</a:t>
            </a:r>
            <a:r>
              <a:rPr lang="en-US" dirty="0"/>
              <a:t> accede a la base de </a:t>
            </a:r>
            <a:r>
              <a:rPr lang="en-US" dirty="0" err="1"/>
              <a:t>datos</a:t>
            </a:r>
            <a:r>
              <a:rPr lang="en-US" dirty="0"/>
              <a:t> </a:t>
            </a:r>
            <a:r>
              <a:rPr lang="en-US" dirty="0" err="1"/>
              <a:t>indirectamente</a:t>
            </a:r>
            <a:r>
              <a:rPr lang="en-US" dirty="0"/>
              <a:t> a </a:t>
            </a:r>
            <a:r>
              <a:rPr lang="en-US" dirty="0" err="1"/>
              <a:t>través</a:t>
            </a:r>
            <a:r>
              <a:rPr lang="en-US" dirty="0"/>
              <a:t> de </a:t>
            </a:r>
            <a:r>
              <a:rPr lang="en-US" dirty="0" err="1"/>
              <a:t>una</a:t>
            </a:r>
            <a:r>
              <a:rPr lang="en-US" dirty="0"/>
              <a:t> </a:t>
            </a:r>
            <a:r>
              <a:rPr lang="en-US" dirty="0" err="1"/>
              <a:t>abstracción</a:t>
            </a:r>
            <a:r>
              <a:rPr lang="en-US" dirty="0"/>
              <a:t> </a:t>
            </a:r>
            <a:r>
              <a:rPr lang="en-US" dirty="0" err="1"/>
              <a:t>llamada</a:t>
            </a:r>
            <a:r>
              <a:rPr lang="en-US" dirty="0"/>
              <a:t> "</a:t>
            </a:r>
            <a:r>
              <a:rPr lang="en-US" dirty="0" err="1">
                <a:solidFill>
                  <a:srgbClr val="FFC000"/>
                </a:solidFill>
              </a:rPr>
              <a:t>modelo</a:t>
            </a:r>
            <a:r>
              <a:rPr lang="en-US" dirty="0"/>
              <a:t>"</a:t>
            </a:r>
          </a:p>
          <a:p>
            <a:r>
              <a:rPr lang="en-US" dirty="0"/>
              <a:t>Es un </a:t>
            </a:r>
            <a:r>
              <a:rPr lang="en-US" dirty="0" err="1"/>
              <a:t>patrón</a:t>
            </a:r>
            <a:r>
              <a:rPr lang="en-US" dirty="0"/>
              <a:t> web </a:t>
            </a:r>
            <a:r>
              <a:rPr lang="en-US" dirty="0" err="1"/>
              <a:t>conocido</a:t>
            </a:r>
            <a:r>
              <a:rPr lang="en-US" dirty="0"/>
              <a:t> </a:t>
            </a:r>
            <a:r>
              <a:rPr lang="en-US" dirty="0" err="1"/>
              <a:t>como</a:t>
            </a:r>
            <a:r>
              <a:rPr lang="en-US" dirty="0"/>
              <a:t> "</a:t>
            </a:r>
            <a:r>
              <a:rPr lang="en-US" dirty="0" err="1">
                <a:solidFill>
                  <a:srgbClr val="FFC000"/>
                </a:solidFill>
              </a:rPr>
              <a:t>Modelo</a:t>
            </a:r>
            <a:r>
              <a:rPr lang="en-US" dirty="0">
                <a:solidFill>
                  <a:srgbClr val="FFC000"/>
                </a:solidFill>
              </a:rPr>
              <a:t>-Vista-</a:t>
            </a:r>
            <a:r>
              <a:rPr lang="en-US" dirty="0" err="1">
                <a:solidFill>
                  <a:srgbClr val="FFC000"/>
                </a:solidFill>
              </a:rPr>
              <a:t>Controlador</a:t>
            </a:r>
            <a:r>
              <a:rPr lang="en-US" dirty="0"/>
              <a:t>" or </a:t>
            </a:r>
            <a:r>
              <a:rPr lang="en-US" dirty="0">
                <a:solidFill>
                  <a:srgbClr val="FFC000"/>
                </a:solidFill>
              </a:rPr>
              <a:t>MVC</a:t>
            </a:r>
          </a:p>
        </p:txBody>
      </p:sp>
    </p:spTree>
    <p:extLst>
      <p:ext uri="{BB962C8B-B14F-4D97-AF65-F5344CB8AC3E}">
        <p14:creationId xmlns:p14="http://schemas.microsoft.com/office/powerpoint/2010/main" val="14486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62246" y="278098"/>
            <a:ext cx="6074294"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1366329" y="278098"/>
            <a:ext cx="268025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err="1"/>
              <a:t>Navegador</a:t>
            </a:r>
            <a:endParaRPr lang="en-US" dirty="0"/>
          </a:p>
        </p:txBody>
      </p:sp>
      <p:sp>
        <p:nvSpPr>
          <p:cNvPr id="6" name="Rectangle 5"/>
          <p:cNvSpPr/>
          <p:nvPr/>
        </p:nvSpPr>
        <p:spPr>
          <a:xfrm>
            <a:off x="6091774" y="870579"/>
            <a:ext cx="5370445"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a:t>
            </a:r>
          </a:p>
        </p:txBody>
      </p:sp>
      <p:sp>
        <p:nvSpPr>
          <p:cNvPr id="7" name="TextBox 6"/>
          <p:cNvSpPr txBox="1"/>
          <p:nvPr/>
        </p:nvSpPr>
        <p:spPr>
          <a:xfrm>
            <a:off x="6091774"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57019" y="1112985"/>
            <a:ext cx="1597372"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Enrutamiento</a:t>
            </a:r>
            <a:endParaRPr lang="en-US" dirty="0">
              <a:solidFill>
                <a:schemeClr val="bg1"/>
              </a:solidFill>
            </a:endParaRPr>
          </a:p>
        </p:txBody>
      </p:sp>
      <p:sp>
        <p:nvSpPr>
          <p:cNvPr id="10" name="Rounded Rectangle 9"/>
          <p:cNvSpPr/>
          <p:nvPr/>
        </p:nvSpPr>
        <p:spPr>
          <a:xfrm>
            <a:off x="6357019" y="2901585"/>
            <a:ext cx="1597372"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Vistas</a:t>
            </a:r>
          </a:p>
        </p:txBody>
      </p:sp>
      <p:sp>
        <p:nvSpPr>
          <p:cNvPr id="11" name="Can 10"/>
          <p:cNvSpPr/>
          <p:nvPr/>
        </p:nvSpPr>
        <p:spPr>
          <a:xfrm>
            <a:off x="8793892" y="5565224"/>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de </a:t>
            </a:r>
            <a:r>
              <a:rPr lang="en-US" dirty="0" err="1"/>
              <a:t>Datos</a:t>
            </a:r>
            <a:endParaRPr lang="en-US" dirty="0"/>
          </a:p>
        </p:txBody>
      </p:sp>
      <p:sp>
        <p:nvSpPr>
          <p:cNvPr id="13" name="Rounded Rectangle 12"/>
          <p:cNvSpPr/>
          <p:nvPr/>
        </p:nvSpPr>
        <p:spPr>
          <a:xfrm>
            <a:off x="8359661" y="4071703"/>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Plantillas</a:t>
            </a:r>
            <a:endParaRPr lang="en-US" dirty="0"/>
          </a:p>
        </p:txBody>
      </p:sp>
      <p:sp>
        <p:nvSpPr>
          <p:cNvPr id="16" name="Rounded Rectangle 15"/>
          <p:cNvSpPr/>
          <p:nvPr/>
        </p:nvSpPr>
        <p:spPr>
          <a:xfrm>
            <a:off x="81126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settings.py</a:t>
            </a:r>
          </a:p>
        </p:txBody>
      </p:sp>
      <p:cxnSp>
        <p:nvCxnSpPr>
          <p:cNvPr id="21" name="Straight Arrow Connector 20"/>
          <p:cNvCxnSpPr>
            <a:endCxn id="7" idx="3"/>
          </p:cNvCxnSpPr>
          <p:nvPr/>
        </p:nvCxnSpPr>
        <p:spPr>
          <a:xfrm flipH="1">
            <a:off x="7387065" y="589414"/>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15" idx="1"/>
            <a:endCxn id="9" idx="3"/>
          </p:cNvCxnSpPr>
          <p:nvPr/>
        </p:nvCxnSpPr>
        <p:spPr>
          <a:xfrm flipH="1">
            <a:off x="7954391" y="1622089"/>
            <a:ext cx="1063021" cy="773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4" idx="1"/>
            <a:endCxn id="10" idx="3"/>
          </p:cNvCxnSpPr>
          <p:nvPr/>
        </p:nvCxnSpPr>
        <p:spPr>
          <a:xfrm flipH="1">
            <a:off x="7954391" y="2556508"/>
            <a:ext cx="1024370" cy="86191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3" idx="1"/>
            <a:endCxn id="10" idx="3"/>
          </p:cNvCxnSpPr>
          <p:nvPr/>
        </p:nvCxnSpPr>
        <p:spPr>
          <a:xfrm flipH="1" flipV="1">
            <a:off x="7954391" y="3418420"/>
            <a:ext cx="405270" cy="911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stCxn id="14" idx="1"/>
            <a:endCxn id="10" idx="3"/>
          </p:cNvCxnSpPr>
          <p:nvPr/>
        </p:nvCxnSpPr>
        <p:spPr>
          <a:xfrm flipH="1" flipV="1">
            <a:off x="7954391" y="3418420"/>
            <a:ext cx="1024370" cy="239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11" idx="2"/>
            <a:endCxn id="49" idx="3"/>
          </p:cNvCxnSpPr>
          <p:nvPr/>
        </p:nvCxnSpPr>
        <p:spPr>
          <a:xfrm flipH="1" flipV="1">
            <a:off x="7954391" y="5515568"/>
            <a:ext cx="839501" cy="372789"/>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9230772" y="1549422"/>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 name="Rounded Rectangle 14"/>
          <p:cNvSpPr/>
          <p:nvPr/>
        </p:nvSpPr>
        <p:spPr>
          <a:xfrm>
            <a:off x="9017412" y="1397022"/>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45" name="Rounded Rectangle 44"/>
          <p:cNvSpPr/>
          <p:nvPr/>
        </p:nvSpPr>
        <p:spPr>
          <a:xfrm>
            <a:off x="9186378" y="2481470"/>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4" name="Rounded Rectangle 23"/>
          <p:cNvSpPr/>
          <p:nvPr/>
        </p:nvSpPr>
        <p:spPr>
          <a:xfrm>
            <a:off x="8978761" y="2298090"/>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47" name="Rounded Rectangle 46"/>
          <p:cNvSpPr/>
          <p:nvPr/>
        </p:nvSpPr>
        <p:spPr>
          <a:xfrm>
            <a:off x="9194109" y="3343877"/>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4" name="Rounded Rectangle 13"/>
          <p:cNvSpPr/>
          <p:nvPr/>
        </p:nvSpPr>
        <p:spPr>
          <a:xfrm>
            <a:off x="8978761" y="3191477"/>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6357019" y="4998733"/>
            <a:ext cx="1597372"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Modelos</a:t>
            </a:r>
            <a:endParaRPr lang="en-US" dirty="0">
              <a:solidFill>
                <a:schemeClr val="bg1"/>
              </a:solidFill>
            </a:endParaRPr>
          </a:p>
        </p:txBody>
      </p:sp>
      <p:cxnSp>
        <p:nvCxnSpPr>
          <p:cNvPr id="56" name="Straight Arrow Connector 55"/>
          <p:cNvCxnSpPr>
            <a:cxnSpLocks/>
            <a:endCxn id="49" idx="3"/>
          </p:cNvCxnSpPr>
          <p:nvPr/>
        </p:nvCxnSpPr>
        <p:spPr>
          <a:xfrm flipH="1">
            <a:off x="7954391" y="5060467"/>
            <a:ext cx="1113821" cy="45510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a:endCxn id="10" idx="0"/>
          </p:cNvCxnSpPr>
          <p:nvPr/>
        </p:nvCxnSpPr>
        <p:spPr>
          <a:xfrm>
            <a:off x="7155705" y="2146654"/>
            <a:ext cx="0" cy="75493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a:endCxn id="10" idx="2"/>
          </p:cNvCxnSpPr>
          <p:nvPr/>
        </p:nvCxnSpPr>
        <p:spPr>
          <a:xfrm flipV="1">
            <a:off x="7155705" y="3935254"/>
            <a:ext cx="0" cy="1063480"/>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4494418" y="3130379"/>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9237178" y="4869998"/>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6" name="Rounded Rectangle 75"/>
          <p:cNvSpPr/>
          <p:nvPr/>
        </p:nvSpPr>
        <p:spPr>
          <a:xfrm>
            <a:off x="9100017" y="4758738"/>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
        <p:nvSpPr>
          <p:cNvPr id="77" name="Rectangle 76"/>
          <p:cNvSpPr/>
          <p:nvPr/>
        </p:nvSpPr>
        <p:spPr>
          <a:xfrm>
            <a:off x="1571131"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806408" y="2320624"/>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solidFill>
              </a:rPr>
              <a:t>Analizar</a:t>
            </a:r>
            <a:r>
              <a:rPr lang="en-US" dirty="0">
                <a:solidFill>
                  <a:schemeClr val="tx1"/>
                </a:solidFill>
              </a:rPr>
              <a:t> </a:t>
            </a:r>
            <a:r>
              <a:rPr lang="en-US" dirty="0" err="1">
                <a:solidFill>
                  <a:schemeClr val="tx1"/>
                </a:solidFill>
              </a:rPr>
              <a:t>respuesta</a:t>
            </a:r>
            <a:endParaRPr lang="en-US" dirty="0">
              <a:solidFill>
                <a:schemeClr val="tx1"/>
              </a:solidFill>
            </a:endParaRPr>
          </a:p>
        </p:txBody>
      </p:sp>
      <p:sp>
        <p:nvSpPr>
          <p:cNvPr id="79" name="Rectangle 78"/>
          <p:cNvSpPr/>
          <p:nvPr/>
        </p:nvSpPr>
        <p:spPr>
          <a:xfrm>
            <a:off x="2452014" y="3778714"/>
            <a:ext cx="1419280" cy="2640440"/>
          </a:xfrm>
          <a:prstGeom prst="rect">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solidFill>
                  <a:schemeClr val="bg1"/>
                </a:solidFill>
              </a:rPr>
              <a:t>Javascript</a:t>
            </a:r>
            <a:endParaRPr lang="en-US" dirty="0">
              <a:solidFill>
                <a:schemeClr val="bg1"/>
              </a:solidFill>
            </a:endParaRPr>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6" y="3042062"/>
            <a:ext cx="1473755" cy="1105316"/>
          </a:xfrm>
          <a:prstGeom prst="rect">
            <a:avLst/>
          </a:prstGeom>
        </p:spPr>
      </p:pic>
      <p:cxnSp>
        <p:nvCxnSpPr>
          <p:cNvPr id="3" name="Straight Arrow Connector 2"/>
          <p:cNvCxnSpPr/>
          <p:nvPr/>
        </p:nvCxnSpPr>
        <p:spPr>
          <a:xfrm>
            <a:off x="683500" y="1509034"/>
            <a:ext cx="1146048"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9" name="Cloud Callout 38"/>
          <p:cNvSpPr/>
          <p:nvPr/>
        </p:nvSpPr>
        <p:spPr>
          <a:xfrm>
            <a:off x="4392596" y="1295367"/>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loud Callout 40"/>
          <p:cNvSpPr/>
          <p:nvPr/>
        </p:nvSpPr>
        <p:spPr>
          <a:xfrm>
            <a:off x="4425641" y="1680967"/>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Callout 41"/>
          <p:cNvSpPr/>
          <p:nvPr/>
        </p:nvSpPr>
        <p:spPr>
          <a:xfrm>
            <a:off x="4425641" y="2137265"/>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loud Callout 43"/>
          <p:cNvSpPr/>
          <p:nvPr/>
        </p:nvSpPr>
        <p:spPr>
          <a:xfrm>
            <a:off x="4428679" y="2629900"/>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cxnSpLocks/>
            <a:endCxn id="9" idx="1"/>
          </p:cNvCxnSpPr>
          <p:nvPr/>
        </p:nvCxnSpPr>
        <p:spPr>
          <a:xfrm>
            <a:off x="3597722" y="1549422"/>
            <a:ext cx="2759297" cy="8039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31466" y="684132"/>
            <a:ext cx="1377696" cy="3728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Click</a:t>
            </a:r>
          </a:p>
        </p:txBody>
      </p:sp>
      <p:sp>
        <p:nvSpPr>
          <p:cNvPr id="48" name="Rounded Rectangle 47"/>
          <p:cNvSpPr/>
          <p:nvPr/>
        </p:nvSpPr>
        <p:spPr>
          <a:xfrm>
            <a:off x="4204153" y="802732"/>
            <a:ext cx="1377696" cy="3829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GET</a:t>
            </a:r>
          </a:p>
        </p:txBody>
      </p:sp>
    </p:spTree>
    <p:extLst>
      <p:ext uri="{BB962C8B-B14F-4D97-AF65-F5344CB8AC3E}">
        <p14:creationId xmlns:p14="http://schemas.microsoft.com/office/powerpoint/2010/main" val="35148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62246" y="278098"/>
            <a:ext cx="6074294"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1366329" y="278098"/>
            <a:ext cx="268025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err="1"/>
              <a:t>Navegador</a:t>
            </a:r>
            <a:endParaRPr lang="en-US" dirty="0"/>
          </a:p>
        </p:txBody>
      </p:sp>
      <p:sp>
        <p:nvSpPr>
          <p:cNvPr id="6" name="Rectangle 5"/>
          <p:cNvSpPr/>
          <p:nvPr/>
        </p:nvSpPr>
        <p:spPr>
          <a:xfrm>
            <a:off x="6091774" y="870579"/>
            <a:ext cx="5370445"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a:t>
            </a:r>
          </a:p>
        </p:txBody>
      </p:sp>
      <p:sp>
        <p:nvSpPr>
          <p:cNvPr id="7" name="TextBox 6"/>
          <p:cNvSpPr txBox="1"/>
          <p:nvPr/>
        </p:nvSpPr>
        <p:spPr>
          <a:xfrm>
            <a:off x="6091774"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276206" y="1112985"/>
            <a:ext cx="175899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Enrutamiento</a:t>
            </a:r>
            <a:endParaRPr lang="en-US" dirty="0">
              <a:solidFill>
                <a:schemeClr val="bg1"/>
              </a:solidFill>
            </a:endParaRPr>
          </a:p>
        </p:txBody>
      </p:sp>
      <p:sp>
        <p:nvSpPr>
          <p:cNvPr id="10" name="Rounded Rectangle 9"/>
          <p:cNvSpPr/>
          <p:nvPr/>
        </p:nvSpPr>
        <p:spPr>
          <a:xfrm>
            <a:off x="6276206" y="2901585"/>
            <a:ext cx="175899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Vistas</a:t>
            </a:r>
          </a:p>
        </p:txBody>
      </p:sp>
      <p:sp>
        <p:nvSpPr>
          <p:cNvPr id="11" name="Can 10"/>
          <p:cNvSpPr/>
          <p:nvPr/>
        </p:nvSpPr>
        <p:spPr>
          <a:xfrm>
            <a:off x="8793892" y="5565224"/>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de </a:t>
            </a:r>
            <a:r>
              <a:rPr lang="en-US" dirty="0" err="1"/>
              <a:t>Datos</a:t>
            </a:r>
            <a:endParaRPr lang="en-US" dirty="0"/>
          </a:p>
        </p:txBody>
      </p:sp>
      <p:sp>
        <p:nvSpPr>
          <p:cNvPr id="13" name="Rounded Rectangle 12"/>
          <p:cNvSpPr/>
          <p:nvPr/>
        </p:nvSpPr>
        <p:spPr>
          <a:xfrm>
            <a:off x="8359661" y="4071703"/>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Plantillas</a:t>
            </a:r>
            <a:endParaRPr lang="en-US" dirty="0"/>
          </a:p>
        </p:txBody>
      </p:sp>
      <p:sp>
        <p:nvSpPr>
          <p:cNvPr id="16" name="Rounded Rectangle 15"/>
          <p:cNvSpPr/>
          <p:nvPr/>
        </p:nvSpPr>
        <p:spPr>
          <a:xfrm>
            <a:off x="81126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a:endCxn id="7" idx="3"/>
          </p:cNvCxnSpPr>
          <p:nvPr/>
        </p:nvCxnSpPr>
        <p:spPr>
          <a:xfrm flipH="1">
            <a:off x="7387065" y="589414"/>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15" idx="1"/>
            <a:endCxn id="9" idx="3"/>
          </p:cNvCxnSpPr>
          <p:nvPr/>
        </p:nvCxnSpPr>
        <p:spPr>
          <a:xfrm flipH="1">
            <a:off x="8035204" y="1622089"/>
            <a:ext cx="982208" cy="773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4" idx="1"/>
            <a:endCxn id="10" idx="3"/>
          </p:cNvCxnSpPr>
          <p:nvPr/>
        </p:nvCxnSpPr>
        <p:spPr>
          <a:xfrm flipH="1">
            <a:off x="8035204" y="2556508"/>
            <a:ext cx="943557" cy="86191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3" idx="1"/>
            <a:endCxn id="10" idx="3"/>
          </p:cNvCxnSpPr>
          <p:nvPr/>
        </p:nvCxnSpPr>
        <p:spPr>
          <a:xfrm flipH="1" flipV="1">
            <a:off x="8035204" y="3418420"/>
            <a:ext cx="324457" cy="911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stCxn id="14" idx="1"/>
            <a:endCxn id="10" idx="3"/>
          </p:cNvCxnSpPr>
          <p:nvPr/>
        </p:nvCxnSpPr>
        <p:spPr>
          <a:xfrm flipH="1" flipV="1">
            <a:off x="8035204" y="3418420"/>
            <a:ext cx="943557" cy="239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11" idx="2"/>
            <a:endCxn id="49" idx="3"/>
          </p:cNvCxnSpPr>
          <p:nvPr/>
        </p:nvCxnSpPr>
        <p:spPr>
          <a:xfrm flipH="1" flipV="1">
            <a:off x="8035204" y="5515568"/>
            <a:ext cx="758688" cy="372789"/>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9230772" y="1549422"/>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 name="Rounded Rectangle 14"/>
          <p:cNvSpPr/>
          <p:nvPr/>
        </p:nvSpPr>
        <p:spPr>
          <a:xfrm>
            <a:off x="9017412" y="1397022"/>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45" name="Rounded Rectangle 44"/>
          <p:cNvSpPr/>
          <p:nvPr/>
        </p:nvSpPr>
        <p:spPr>
          <a:xfrm>
            <a:off x="9186378" y="2481470"/>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4" name="Rounded Rectangle 23"/>
          <p:cNvSpPr/>
          <p:nvPr/>
        </p:nvSpPr>
        <p:spPr>
          <a:xfrm>
            <a:off x="8978761" y="2298090"/>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47" name="Rounded Rectangle 46"/>
          <p:cNvSpPr/>
          <p:nvPr/>
        </p:nvSpPr>
        <p:spPr>
          <a:xfrm>
            <a:off x="9194109" y="3343877"/>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4" name="Rounded Rectangle 13"/>
          <p:cNvSpPr/>
          <p:nvPr/>
        </p:nvSpPr>
        <p:spPr>
          <a:xfrm>
            <a:off x="8978761" y="3191477"/>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6276206" y="4998733"/>
            <a:ext cx="175899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Modelos</a:t>
            </a:r>
            <a:endParaRPr lang="en-US" dirty="0">
              <a:solidFill>
                <a:schemeClr val="bg1"/>
              </a:solidFill>
            </a:endParaRPr>
          </a:p>
        </p:txBody>
      </p:sp>
      <p:cxnSp>
        <p:nvCxnSpPr>
          <p:cNvPr id="56" name="Straight Arrow Connector 55"/>
          <p:cNvCxnSpPr>
            <a:cxnSpLocks/>
            <a:endCxn id="49" idx="3"/>
          </p:cNvCxnSpPr>
          <p:nvPr/>
        </p:nvCxnSpPr>
        <p:spPr>
          <a:xfrm flipH="1">
            <a:off x="8035204" y="5060467"/>
            <a:ext cx="1033008" cy="45510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a:endCxn id="10" idx="0"/>
          </p:cNvCxnSpPr>
          <p:nvPr/>
        </p:nvCxnSpPr>
        <p:spPr>
          <a:xfrm>
            <a:off x="7155705" y="2146654"/>
            <a:ext cx="0" cy="75493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a:endCxn id="10" idx="2"/>
          </p:cNvCxnSpPr>
          <p:nvPr/>
        </p:nvCxnSpPr>
        <p:spPr>
          <a:xfrm flipV="1">
            <a:off x="7155705" y="3935254"/>
            <a:ext cx="0" cy="1063480"/>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4494418" y="3130379"/>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9237178" y="4869998"/>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6" name="Rounded Rectangle 75"/>
          <p:cNvSpPr/>
          <p:nvPr/>
        </p:nvSpPr>
        <p:spPr>
          <a:xfrm>
            <a:off x="9100017" y="4758738"/>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
        <p:nvSpPr>
          <p:cNvPr id="77" name="Rectangle 76"/>
          <p:cNvSpPr/>
          <p:nvPr/>
        </p:nvSpPr>
        <p:spPr>
          <a:xfrm>
            <a:off x="1571131"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806408" y="2320624"/>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solidFill>
              </a:rPr>
              <a:t>Analizar</a:t>
            </a:r>
            <a:r>
              <a:rPr lang="en-US" dirty="0">
                <a:solidFill>
                  <a:schemeClr val="tx1"/>
                </a:solidFill>
              </a:rPr>
              <a:t> </a:t>
            </a:r>
            <a:r>
              <a:rPr lang="en-US" dirty="0" err="1">
                <a:solidFill>
                  <a:schemeClr val="tx1"/>
                </a:solidFill>
              </a:rPr>
              <a:t>respuesta</a:t>
            </a:r>
            <a:endParaRPr lang="en-US" dirty="0">
              <a:solidFill>
                <a:schemeClr val="tx1"/>
              </a:solidFill>
            </a:endParaRPr>
          </a:p>
        </p:txBody>
      </p:sp>
      <p:sp>
        <p:nvSpPr>
          <p:cNvPr id="79" name="Rectangle 78"/>
          <p:cNvSpPr/>
          <p:nvPr/>
        </p:nvSpPr>
        <p:spPr>
          <a:xfrm>
            <a:off x="2452014" y="3778714"/>
            <a:ext cx="1419280" cy="2640440"/>
          </a:xfrm>
          <a:prstGeom prst="rect">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solidFill>
                  <a:schemeClr val="bg1"/>
                </a:solidFill>
              </a:rPr>
              <a:t>Javascript</a:t>
            </a:r>
            <a:endParaRPr lang="en-US" dirty="0">
              <a:solidFill>
                <a:schemeClr val="bg1"/>
              </a:solidFill>
            </a:endParaRPr>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6" y="3042062"/>
            <a:ext cx="1473755" cy="1105316"/>
          </a:xfrm>
          <a:prstGeom prst="rect">
            <a:avLst/>
          </a:prstGeom>
        </p:spPr>
      </p:pic>
      <p:sp>
        <p:nvSpPr>
          <p:cNvPr id="39" name="Cloud Callout 38"/>
          <p:cNvSpPr/>
          <p:nvPr/>
        </p:nvSpPr>
        <p:spPr>
          <a:xfrm>
            <a:off x="4392596" y="1295367"/>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loud Callout 40"/>
          <p:cNvSpPr/>
          <p:nvPr/>
        </p:nvSpPr>
        <p:spPr>
          <a:xfrm>
            <a:off x="4425641" y="1680967"/>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Callout 41"/>
          <p:cNvSpPr/>
          <p:nvPr/>
        </p:nvSpPr>
        <p:spPr>
          <a:xfrm>
            <a:off x="4425641" y="2137265"/>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loud Callout 43"/>
          <p:cNvSpPr/>
          <p:nvPr/>
        </p:nvSpPr>
        <p:spPr>
          <a:xfrm>
            <a:off x="4428679" y="2629900"/>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cxnSpLocks/>
            <a:endCxn id="9" idx="1"/>
          </p:cNvCxnSpPr>
          <p:nvPr/>
        </p:nvCxnSpPr>
        <p:spPr>
          <a:xfrm>
            <a:off x="670560" y="1423453"/>
            <a:ext cx="5605646" cy="20636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7783722" y="1040459"/>
            <a:ext cx="1377696" cy="3829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t>
            </a:r>
            <a:r>
              <a:rPr lang="en-US" dirty="0" err="1"/>
              <a:t>Elegir</a:t>
            </a:r>
            <a:endParaRPr lang="en-US" dirty="0"/>
          </a:p>
        </p:txBody>
      </p:sp>
      <p:cxnSp>
        <p:nvCxnSpPr>
          <p:cNvPr id="51" name="Straight Arrow Connector 50"/>
          <p:cNvCxnSpPr/>
          <p:nvPr/>
        </p:nvCxnSpPr>
        <p:spPr>
          <a:xfrm>
            <a:off x="6948088" y="1948809"/>
            <a:ext cx="27938" cy="124266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5201025" y="4079312"/>
            <a:ext cx="1746277" cy="79925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a:t>
            </a:r>
            <a:r>
              <a:rPr lang="en-US" dirty="0" err="1"/>
              <a:t>Almacenar</a:t>
            </a:r>
            <a:r>
              <a:rPr lang="en-US" dirty="0"/>
              <a:t> </a:t>
            </a:r>
            <a:r>
              <a:rPr lang="en-US" dirty="0" err="1"/>
              <a:t>Datos</a:t>
            </a:r>
            <a:r>
              <a:rPr lang="en-US" dirty="0"/>
              <a:t> (</a:t>
            </a:r>
            <a:r>
              <a:rPr lang="en-US" dirty="0" err="1"/>
              <a:t>opcional</a:t>
            </a:r>
            <a:r>
              <a:rPr lang="en-US" dirty="0"/>
              <a:t>)</a:t>
            </a:r>
          </a:p>
        </p:txBody>
      </p:sp>
      <p:cxnSp>
        <p:nvCxnSpPr>
          <p:cNvPr id="58" name="Straight Arrow Connector 57"/>
          <p:cNvCxnSpPr/>
          <p:nvPr/>
        </p:nvCxnSpPr>
        <p:spPr>
          <a:xfrm>
            <a:off x="6957020" y="3693163"/>
            <a:ext cx="26612" cy="167852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10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62246" y="278098"/>
            <a:ext cx="6074294"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1366329" y="278098"/>
            <a:ext cx="268025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err="1"/>
              <a:t>Navegador</a:t>
            </a:r>
            <a:endParaRPr lang="en-US" dirty="0"/>
          </a:p>
        </p:txBody>
      </p:sp>
      <p:sp>
        <p:nvSpPr>
          <p:cNvPr id="6" name="Rectangle 5"/>
          <p:cNvSpPr/>
          <p:nvPr/>
        </p:nvSpPr>
        <p:spPr>
          <a:xfrm>
            <a:off x="6091774" y="870579"/>
            <a:ext cx="5370445"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a:t>
            </a:r>
          </a:p>
        </p:txBody>
      </p:sp>
      <p:sp>
        <p:nvSpPr>
          <p:cNvPr id="7" name="TextBox 6"/>
          <p:cNvSpPr txBox="1"/>
          <p:nvPr/>
        </p:nvSpPr>
        <p:spPr>
          <a:xfrm>
            <a:off x="6091774"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276210" y="1112985"/>
            <a:ext cx="1758990"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Enrutamiento</a:t>
            </a:r>
            <a:endParaRPr lang="en-US" dirty="0">
              <a:solidFill>
                <a:schemeClr val="bg1"/>
              </a:solidFill>
            </a:endParaRPr>
          </a:p>
        </p:txBody>
      </p:sp>
      <p:sp>
        <p:nvSpPr>
          <p:cNvPr id="10" name="Rounded Rectangle 9"/>
          <p:cNvSpPr/>
          <p:nvPr/>
        </p:nvSpPr>
        <p:spPr>
          <a:xfrm>
            <a:off x="6276210" y="2901585"/>
            <a:ext cx="1758990"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Vistas</a:t>
            </a:r>
          </a:p>
        </p:txBody>
      </p:sp>
      <p:sp>
        <p:nvSpPr>
          <p:cNvPr id="11" name="Can 10"/>
          <p:cNvSpPr/>
          <p:nvPr/>
        </p:nvSpPr>
        <p:spPr>
          <a:xfrm>
            <a:off x="8793892" y="5565224"/>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de </a:t>
            </a:r>
            <a:r>
              <a:rPr lang="en-US" dirty="0" err="1"/>
              <a:t>Datos</a:t>
            </a:r>
            <a:endParaRPr lang="en-US" dirty="0"/>
          </a:p>
        </p:txBody>
      </p:sp>
      <p:sp>
        <p:nvSpPr>
          <p:cNvPr id="13" name="Rounded Rectangle 12"/>
          <p:cNvSpPr/>
          <p:nvPr/>
        </p:nvSpPr>
        <p:spPr>
          <a:xfrm>
            <a:off x="8359661" y="4071703"/>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Plantillas</a:t>
            </a:r>
            <a:endParaRPr lang="en-US" dirty="0"/>
          </a:p>
        </p:txBody>
      </p:sp>
      <p:sp>
        <p:nvSpPr>
          <p:cNvPr id="16" name="Rounded Rectangle 15"/>
          <p:cNvSpPr/>
          <p:nvPr/>
        </p:nvSpPr>
        <p:spPr>
          <a:xfrm>
            <a:off x="81126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a:endCxn id="7" idx="3"/>
          </p:cNvCxnSpPr>
          <p:nvPr/>
        </p:nvCxnSpPr>
        <p:spPr>
          <a:xfrm flipH="1">
            <a:off x="7387065" y="589414"/>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15" idx="1"/>
            <a:endCxn id="9" idx="3"/>
          </p:cNvCxnSpPr>
          <p:nvPr/>
        </p:nvCxnSpPr>
        <p:spPr>
          <a:xfrm flipH="1">
            <a:off x="8035200" y="1622089"/>
            <a:ext cx="982212" cy="773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4" idx="1"/>
            <a:endCxn id="10" idx="3"/>
          </p:cNvCxnSpPr>
          <p:nvPr/>
        </p:nvCxnSpPr>
        <p:spPr>
          <a:xfrm flipH="1">
            <a:off x="8035200" y="2556508"/>
            <a:ext cx="943561" cy="86191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3" idx="1"/>
            <a:endCxn id="10" idx="3"/>
          </p:cNvCxnSpPr>
          <p:nvPr/>
        </p:nvCxnSpPr>
        <p:spPr>
          <a:xfrm flipH="1" flipV="1">
            <a:off x="8035200" y="3418420"/>
            <a:ext cx="324461" cy="911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stCxn id="14" idx="1"/>
            <a:endCxn id="10" idx="3"/>
          </p:cNvCxnSpPr>
          <p:nvPr/>
        </p:nvCxnSpPr>
        <p:spPr>
          <a:xfrm flipH="1" flipV="1">
            <a:off x="8035200" y="3418420"/>
            <a:ext cx="943561" cy="239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11" idx="2"/>
            <a:endCxn id="49" idx="3"/>
          </p:cNvCxnSpPr>
          <p:nvPr/>
        </p:nvCxnSpPr>
        <p:spPr>
          <a:xfrm flipH="1" flipV="1">
            <a:off x="8035200" y="5515568"/>
            <a:ext cx="758692" cy="372789"/>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9230772" y="1549422"/>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 name="Rounded Rectangle 14"/>
          <p:cNvSpPr/>
          <p:nvPr/>
        </p:nvSpPr>
        <p:spPr>
          <a:xfrm>
            <a:off x="9017412" y="1397022"/>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45" name="Rounded Rectangle 44"/>
          <p:cNvSpPr/>
          <p:nvPr/>
        </p:nvSpPr>
        <p:spPr>
          <a:xfrm>
            <a:off x="9186378" y="2481470"/>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4" name="Rounded Rectangle 23"/>
          <p:cNvSpPr/>
          <p:nvPr/>
        </p:nvSpPr>
        <p:spPr>
          <a:xfrm>
            <a:off x="8978761" y="2298090"/>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47" name="Rounded Rectangle 46"/>
          <p:cNvSpPr/>
          <p:nvPr/>
        </p:nvSpPr>
        <p:spPr>
          <a:xfrm>
            <a:off x="9194109" y="3343877"/>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4" name="Rounded Rectangle 13"/>
          <p:cNvSpPr/>
          <p:nvPr/>
        </p:nvSpPr>
        <p:spPr>
          <a:xfrm>
            <a:off x="8978761" y="3191477"/>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6276210" y="4998733"/>
            <a:ext cx="1758990"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Modelos</a:t>
            </a:r>
            <a:endParaRPr lang="en-US" dirty="0">
              <a:solidFill>
                <a:schemeClr val="bg1"/>
              </a:solidFill>
            </a:endParaRPr>
          </a:p>
        </p:txBody>
      </p:sp>
      <p:cxnSp>
        <p:nvCxnSpPr>
          <p:cNvPr id="56" name="Straight Arrow Connector 55"/>
          <p:cNvCxnSpPr>
            <a:cxnSpLocks/>
            <a:endCxn id="49" idx="3"/>
          </p:cNvCxnSpPr>
          <p:nvPr/>
        </p:nvCxnSpPr>
        <p:spPr>
          <a:xfrm flipH="1">
            <a:off x="8035200" y="5060467"/>
            <a:ext cx="1033012" cy="45510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a:endCxn id="10" idx="0"/>
          </p:cNvCxnSpPr>
          <p:nvPr/>
        </p:nvCxnSpPr>
        <p:spPr>
          <a:xfrm>
            <a:off x="7155705" y="2146654"/>
            <a:ext cx="0" cy="75493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a:endCxn id="10" idx="2"/>
          </p:cNvCxnSpPr>
          <p:nvPr/>
        </p:nvCxnSpPr>
        <p:spPr>
          <a:xfrm flipV="1">
            <a:off x="7155705" y="3935254"/>
            <a:ext cx="0" cy="1063480"/>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4494418" y="3130379"/>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9237178" y="4869998"/>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6" name="Rounded Rectangle 75"/>
          <p:cNvSpPr/>
          <p:nvPr/>
        </p:nvSpPr>
        <p:spPr>
          <a:xfrm>
            <a:off x="9100017" y="4758738"/>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
        <p:nvSpPr>
          <p:cNvPr id="77" name="Rectangle 76"/>
          <p:cNvSpPr/>
          <p:nvPr/>
        </p:nvSpPr>
        <p:spPr>
          <a:xfrm>
            <a:off x="1571131"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806408" y="2320624"/>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solidFill>
              </a:rPr>
              <a:t>Analizar</a:t>
            </a:r>
            <a:r>
              <a:rPr lang="en-US" dirty="0">
                <a:solidFill>
                  <a:schemeClr val="tx1"/>
                </a:solidFill>
              </a:rPr>
              <a:t> </a:t>
            </a:r>
            <a:r>
              <a:rPr lang="en-US" dirty="0" err="1">
                <a:solidFill>
                  <a:schemeClr val="tx1"/>
                </a:solidFill>
              </a:rPr>
              <a:t>respuesta</a:t>
            </a:r>
            <a:endParaRPr lang="en-US" dirty="0">
              <a:solidFill>
                <a:schemeClr val="tx1"/>
              </a:solidFill>
            </a:endParaRPr>
          </a:p>
        </p:txBody>
      </p:sp>
      <p:sp>
        <p:nvSpPr>
          <p:cNvPr id="79" name="Rectangle 78"/>
          <p:cNvSpPr/>
          <p:nvPr/>
        </p:nvSpPr>
        <p:spPr>
          <a:xfrm>
            <a:off x="2452014" y="3778714"/>
            <a:ext cx="1419280" cy="2640440"/>
          </a:xfrm>
          <a:prstGeom prst="rect">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solidFill>
                  <a:schemeClr val="bg1"/>
                </a:solidFill>
              </a:rPr>
              <a:t>Javascript</a:t>
            </a:r>
            <a:endParaRPr lang="en-US" dirty="0">
              <a:solidFill>
                <a:schemeClr val="bg1"/>
              </a:solidFill>
            </a:endParaRPr>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6" y="3042062"/>
            <a:ext cx="1473755" cy="1105316"/>
          </a:xfrm>
          <a:prstGeom prst="rect">
            <a:avLst/>
          </a:prstGeom>
        </p:spPr>
      </p:pic>
      <p:sp>
        <p:nvSpPr>
          <p:cNvPr id="41" name="Cloud Callout 40"/>
          <p:cNvSpPr/>
          <p:nvPr/>
        </p:nvSpPr>
        <p:spPr>
          <a:xfrm>
            <a:off x="4425641" y="1680967"/>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Callout 41"/>
          <p:cNvSpPr/>
          <p:nvPr/>
        </p:nvSpPr>
        <p:spPr>
          <a:xfrm>
            <a:off x="4425641" y="2137265"/>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loud Callout 43"/>
          <p:cNvSpPr/>
          <p:nvPr/>
        </p:nvSpPr>
        <p:spPr>
          <a:xfrm>
            <a:off x="4428679" y="2629900"/>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a:off x="6948088" y="1948809"/>
            <a:ext cx="27938" cy="124266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7387065" y="3356686"/>
            <a:ext cx="1406828" cy="71501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7768484" y="2923459"/>
            <a:ext cx="1377696" cy="3829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a:t>
            </a:r>
            <a:r>
              <a:rPr lang="en-US" dirty="0" err="1"/>
              <a:t>Elegir</a:t>
            </a:r>
            <a:endParaRPr lang="en-US" dirty="0"/>
          </a:p>
        </p:txBody>
      </p:sp>
      <p:sp>
        <p:nvSpPr>
          <p:cNvPr id="61" name="Rounded Rectangle 60"/>
          <p:cNvSpPr/>
          <p:nvPr/>
        </p:nvSpPr>
        <p:spPr>
          <a:xfrm>
            <a:off x="7387064" y="4660646"/>
            <a:ext cx="1681147" cy="3829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Leer </a:t>
            </a:r>
            <a:r>
              <a:rPr lang="en-US" dirty="0" err="1"/>
              <a:t>datos</a:t>
            </a:r>
            <a:endParaRPr lang="en-US" dirty="0"/>
          </a:p>
        </p:txBody>
      </p:sp>
      <p:cxnSp>
        <p:nvCxnSpPr>
          <p:cNvPr id="62" name="Straight Arrow Connector 61"/>
          <p:cNvCxnSpPr/>
          <p:nvPr/>
        </p:nvCxnSpPr>
        <p:spPr>
          <a:xfrm flipH="1" flipV="1">
            <a:off x="7255975" y="3639850"/>
            <a:ext cx="46374" cy="164816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5417736" y="2556508"/>
            <a:ext cx="1570550" cy="3829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a:t>
            </a:r>
            <a:r>
              <a:rPr lang="en-US" dirty="0" err="1"/>
              <a:t>Renderizar</a:t>
            </a:r>
            <a:endParaRPr lang="en-US" dirty="0"/>
          </a:p>
        </p:txBody>
      </p:sp>
      <p:cxnSp>
        <p:nvCxnSpPr>
          <p:cNvPr id="69" name="Straight Arrow Connector 68"/>
          <p:cNvCxnSpPr/>
          <p:nvPr/>
        </p:nvCxnSpPr>
        <p:spPr>
          <a:xfrm flipH="1" flipV="1">
            <a:off x="4036927" y="2858650"/>
            <a:ext cx="2819449" cy="52128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70560" y="1423453"/>
            <a:ext cx="5941806" cy="20636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06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62246" y="278098"/>
            <a:ext cx="6074294"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1366329" y="278098"/>
            <a:ext cx="268025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err="1"/>
              <a:t>Navegador</a:t>
            </a:r>
            <a:endParaRPr lang="en-US" dirty="0"/>
          </a:p>
        </p:txBody>
      </p:sp>
      <p:sp>
        <p:nvSpPr>
          <p:cNvPr id="6" name="Rectangle 5"/>
          <p:cNvSpPr/>
          <p:nvPr/>
        </p:nvSpPr>
        <p:spPr>
          <a:xfrm>
            <a:off x="6091774" y="870579"/>
            <a:ext cx="5370445"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a:t>
            </a:r>
          </a:p>
        </p:txBody>
      </p:sp>
      <p:sp>
        <p:nvSpPr>
          <p:cNvPr id="7" name="TextBox 6"/>
          <p:cNvSpPr txBox="1"/>
          <p:nvPr/>
        </p:nvSpPr>
        <p:spPr>
          <a:xfrm>
            <a:off x="6091774"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54054" y="1112985"/>
            <a:ext cx="1603302"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Enrutamiento</a:t>
            </a:r>
            <a:endParaRPr lang="en-US" dirty="0">
              <a:solidFill>
                <a:schemeClr val="bg1"/>
              </a:solidFill>
            </a:endParaRPr>
          </a:p>
        </p:txBody>
      </p:sp>
      <p:sp>
        <p:nvSpPr>
          <p:cNvPr id="10" name="Rounded Rectangle 9"/>
          <p:cNvSpPr/>
          <p:nvPr/>
        </p:nvSpPr>
        <p:spPr>
          <a:xfrm>
            <a:off x="6354054" y="2901585"/>
            <a:ext cx="1603302"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Vistas</a:t>
            </a:r>
          </a:p>
        </p:txBody>
      </p:sp>
      <p:sp>
        <p:nvSpPr>
          <p:cNvPr id="11" name="Can 10"/>
          <p:cNvSpPr/>
          <p:nvPr/>
        </p:nvSpPr>
        <p:spPr>
          <a:xfrm>
            <a:off x="8793892" y="5565224"/>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de </a:t>
            </a:r>
            <a:r>
              <a:rPr lang="en-US" dirty="0" err="1"/>
              <a:t>Datos</a:t>
            </a:r>
            <a:endParaRPr lang="en-US" dirty="0"/>
          </a:p>
        </p:txBody>
      </p:sp>
      <p:sp>
        <p:nvSpPr>
          <p:cNvPr id="13" name="Rounded Rectangle 12"/>
          <p:cNvSpPr/>
          <p:nvPr/>
        </p:nvSpPr>
        <p:spPr>
          <a:xfrm>
            <a:off x="8359661" y="4071703"/>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Plantillas</a:t>
            </a:r>
            <a:endParaRPr lang="en-US" dirty="0"/>
          </a:p>
        </p:txBody>
      </p:sp>
      <p:sp>
        <p:nvSpPr>
          <p:cNvPr id="16" name="Rounded Rectangle 15"/>
          <p:cNvSpPr/>
          <p:nvPr/>
        </p:nvSpPr>
        <p:spPr>
          <a:xfrm>
            <a:off x="81126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a:endCxn id="7" idx="3"/>
          </p:cNvCxnSpPr>
          <p:nvPr/>
        </p:nvCxnSpPr>
        <p:spPr>
          <a:xfrm flipH="1">
            <a:off x="7387065" y="589414"/>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15" idx="1"/>
            <a:endCxn id="9" idx="3"/>
          </p:cNvCxnSpPr>
          <p:nvPr/>
        </p:nvCxnSpPr>
        <p:spPr>
          <a:xfrm flipH="1">
            <a:off x="7957356" y="1622089"/>
            <a:ext cx="1060056" cy="773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4" idx="1"/>
            <a:endCxn id="10" idx="3"/>
          </p:cNvCxnSpPr>
          <p:nvPr/>
        </p:nvCxnSpPr>
        <p:spPr>
          <a:xfrm flipH="1">
            <a:off x="7957356" y="2556508"/>
            <a:ext cx="1021405" cy="86191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3" idx="1"/>
            <a:endCxn id="10" idx="3"/>
          </p:cNvCxnSpPr>
          <p:nvPr/>
        </p:nvCxnSpPr>
        <p:spPr>
          <a:xfrm flipH="1" flipV="1">
            <a:off x="7957356" y="3418420"/>
            <a:ext cx="402305" cy="911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stCxn id="14" idx="1"/>
            <a:endCxn id="10" idx="3"/>
          </p:cNvCxnSpPr>
          <p:nvPr/>
        </p:nvCxnSpPr>
        <p:spPr>
          <a:xfrm flipH="1" flipV="1">
            <a:off x="7957356" y="3418420"/>
            <a:ext cx="1021405" cy="239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11" idx="2"/>
            <a:endCxn id="49" idx="3"/>
          </p:cNvCxnSpPr>
          <p:nvPr/>
        </p:nvCxnSpPr>
        <p:spPr>
          <a:xfrm flipH="1" flipV="1">
            <a:off x="7957356" y="5515568"/>
            <a:ext cx="836536" cy="372789"/>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9230772" y="1549422"/>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 name="Rounded Rectangle 14"/>
          <p:cNvSpPr/>
          <p:nvPr/>
        </p:nvSpPr>
        <p:spPr>
          <a:xfrm>
            <a:off x="9017412" y="1397022"/>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45" name="Rounded Rectangle 44"/>
          <p:cNvSpPr/>
          <p:nvPr/>
        </p:nvSpPr>
        <p:spPr>
          <a:xfrm>
            <a:off x="9186378" y="2481470"/>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4" name="Rounded Rectangle 23"/>
          <p:cNvSpPr/>
          <p:nvPr/>
        </p:nvSpPr>
        <p:spPr>
          <a:xfrm>
            <a:off x="8978761" y="2298090"/>
            <a:ext cx="160351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47" name="Rounded Rectangle 46"/>
          <p:cNvSpPr/>
          <p:nvPr/>
        </p:nvSpPr>
        <p:spPr>
          <a:xfrm>
            <a:off x="9194109" y="3343877"/>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4" name="Rounded Rectangle 13"/>
          <p:cNvSpPr/>
          <p:nvPr/>
        </p:nvSpPr>
        <p:spPr>
          <a:xfrm>
            <a:off x="8978761" y="3191477"/>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6354054" y="4998733"/>
            <a:ext cx="1603302"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bg1"/>
                </a:solidFill>
              </a:rPr>
              <a:t>Modelos</a:t>
            </a:r>
            <a:endParaRPr lang="en-US" dirty="0">
              <a:solidFill>
                <a:schemeClr val="bg1"/>
              </a:solidFill>
            </a:endParaRPr>
          </a:p>
        </p:txBody>
      </p:sp>
      <p:cxnSp>
        <p:nvCxnSpPr>
          <p:cNvPr id="56" name="Straight Arrow Connector 55"/>
          <p:cNvCxnSpPr>
            <a:cxnSpLocks/>
            <a:endCxn id="49" idx="3"/>
          </p:cNvCxnSpPr>
          <p:nvPr/>
        </p:nvCxnSpPr>
        <p:spPr>
          <a:xfrm flipH="1">
            <a:off x="7957356" y="5060467"/>
            <a:ext cx="1110856" cy="45510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a:endCxn id="10" idx="0"/>
          </p:cNvCxnSpPr>
          <p:nvPr/>
        </p:nvCxnSpPr>
        <p:spPr>
          <a:xfrm>
            <a:off x="7155705" y="2146654"/>
            <a:ext cx="0" cy="75493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a:endCxn id="10" idx="2"/>
          </p:cNvCxnSpPr>
          <p:nvPr/>
        </p:nvCxnSpPr>
        <p:spPr>
          <a:xfrm flipV="1">
            <a:off x="7155705" y="3935254"/>
            <a:ext cx="0" cy="1063480"/>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4494418" y="3130379"/>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9237178" y="4869998"/>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6" name="Rounded Rectangle 75"/>
          <p:cNvSpPr/>
          <p:nvPr/>
        </p:nvSpPr>
        <p:spPr>
          <a:xfrm>
            <a:off x="9100017" y="4758738"/>
            <a:ext cx="1603514"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
        <p:nvSpPr>
          <p:cNvPr id="77" name="Rectangle 76"/>
          <p:cNvSpPr/>
          <p:nvPr/>
        </p:nvSpPr>
        <p:spPr>
          <a:xfrm>
            <a:off x="1571131"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806408" y="2320624"/>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solidFill>
              </a:rPr>
              <a:t>Analizar</a:t>
            </a:r>
            <a:r>
              <a:rPr lang="en-US" dirty="0">
                <a:solidFill>
                  <a:schemeClr val="tx1"/>
                </a:solidFill>
              </a:rPr>
              <a:t> </a:t>
            </a:r>
            <a:r>
              <a:rPr lang="en-US" dirty="0" err="1">
                <a:solidFill>
                  <a:schemeClr val="tx1"/>
                </a:solidFill>
              </a:rPr>
              <a:t>respuesta</a:t>
            </a:r>
            <a:endParaRPr lang="en-US" dirty="0">
              <a:solidFill>
                <a:schemeClr val="tx1"/>
              </a:solidFill>
            </a:endParaRPr>
          </a:p>
        </p:txBody>
      </p:sp>
      <p:sp>
        <p:nvSpPr>
          <p:cNvPr id="79" name="Rectangle 78"/>
          <p:cNvSpPr/>
          <p:nvPr/>
        </p:nvSpPr>
        <p:spPr>
          <a:xfrm>
            <a:off x="2452014" y="3778714"/>
            <a:ext cx="1419280" cy="2640440"/>
          </a:xfrm>
          <a:prstGeom prst="rect">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solidFill>
                  <a:schemeClr val="bg1"/>
                </a:solidFill>
              </a:rPr>
              <a:t>Javascript</a:t>
            </a:r>
            <a:endParaRPr lang="en-US" dirty="0">
              <a:solidFill>
                <a:schemeClr val="bg1"/>
              </a:solidFill>
            </a:endParaRPr>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6" y="3042062"/>
            <a:ext cx="1473755" cy="1105316"/>
          </a:xfrm>
          <a:prstGeom prst="rect">
            <a:avLst/>
          </a:prstGeom>
        </p:spPr>
      </p:pic>
      <p:cxnSp>
        <p:nvCxnSpPr>
          <p:cNvPr id="3" name="Straight Arrow Connector 2"/>
          <p:cNvCxnSpPr/>
          <p:nvPr/>
        </p:nvCxnSpPr>
        <p:spPr>
          <a:xfrm>
            <a:off x="683500" y="1509034"/>
            <a:ext cx="1146048"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9" name="Cloud Callout 38"/>
          <p:cNvSpPr/>
          <p:nvPr/>
        </p:nvSpPr>
        <p:spPr>
          <a:xfrm>
            <a:off x="4392596" y="1295367"/>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loud Callout 40"/>
          <p:cNvSpPr/>
          <p:nvPr/>
        </p:nvSpPr>
        <p:spPr>
          <a:xfrm>
            <a:off x="4425641" y="1680967"/>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Callout 41"/>
          <p:cNvSpPr/>
          <p:nvPr/>
        </p:nvSpPr>
        <p:spPr>
          <a:xfrm>
            <a:off x="4425641" y="2137265"/>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loud Callout 43"/>
          <p:cNvSpPr/>
          <p:nvPr/>
        </p:nvSpPr>
        <p:spPr>
          <a:xfrm>
            <a:off x="4428679" y="2629900"/>
            <a:ext cx="934720" cy="653442"/>
          </a:xfrm>
          <a:prstGeom prst="cloudCallout">
            <a:avLst>
              <a:gd name="adj1" fmla="val 25363"/>
              <a:gd name="adj2" fmla="val 413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cxnSpLocks/>
            <a:endCxn id="9" idx="1"/>
          </p:cNvCxnSpPr>
          <p:nvPr/>
        </p:nvCxnSpPr>
        <p:spPr>
          <a:xfrm>
            <a:off x="3597722" y="1549422"/>
            <a:ext cx="2756332" cy="8039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31466" y="684132"/>
            <a:ext cx="1377696" cy="3728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Click</a:t>
            </a:r>
          </a:p>
        </p:txBody>
      </p:sp>
      <p:sp>
        <p:nvSpPr>
          <p:cNvPr id="48" name="Rounded Rectangle 47"/>
          <p:cNvSpPr/>
          <p:nvPr/>
        </p:nvSpPr>
        <p:spPr>
          <a:xfrm>
            <a:off x="4204153" y="802732"/>
            <a:ext cx="1377696" cy="3829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 </a:t>
            </a:r>
            <a:r>
              <a:rPr lang="en-US" dirty="0"/>
              <a:t>GET</a:t>
            </a:r>
          </a:p>
        </p:txBody>
      </p:sp>
      <p:sp>
        <p:nvSpPr>
          <p:cNvPr id="50" name="Rounded Rectangle 49"/>
          <p:cNvSpPr/>
          <p:nvPr/>
        </p:nvSpPr>
        <p:spPr>
          <a:xfrm>
            <a:off x="7783722" y="1040459"/>
            <a:ext cx="1377696" cy="3829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t>
            </a:r>
            <a:r>
              <a:rPr lang="en-US" dirty="0" err="1"/>
              <a:t>Elegir</a:t>
            </a:r>
            <a:endParaRPr lang="en-US" dirty="0"/>
          </a:p>
        </p:txBody>
      </p:sp>
      <p:cxnSp>
        <p:nvCxnSpPr>
          <p:cNvPr id="51" name="Straight Arrow Connector 50"/>
          <p:cNvCxnSpPr/>
          <p:nvPr/>
        </p:nvCxnSpPr>
        <p:spPr>
          <a:xfrm>
            <a:off x="6948088" y="1948809"/>
            <a:ext cx="27938" cy="124266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7387065" y="3356686"/>
            <a:ext cx="1406828" cy="71501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5272267" y="4375124"/>
            <a:ext cx="1567830" cy="801909"/>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a:t>
            </a:r>
            <a:r>
              <a:rPr lang="en-US" dirty="0" err="1"/>
              <a:t>Almacenar</a:t>
            </a:r>
            <a:r>
              <a:rPr lang="en-US" dirty="0"/>
              <a:t> </a:t>
            </a:r>
            <a:r>
              <a:rPr lang="en-US" dirty="0" err="1"/>
              <a:t>Datos</a:t>
            </a:r>
            <a:r>
              <a:rPr lang="en-US" dirty="0"/>
              <a:t> (optional)</a:t>
            </a:r>
          </a:p>
        </p:txBody>
      </p:sp>
      <p:sp>
        <p:nvSpPr>
          <p:cNvPr id="57" name="Rounded Rectangle 56"/>
          <p:cNvSpPr/>
          <p:nvPr/>
        </p:nvSpPr>
        <p:spPr>
          <a:xfrm>
            <a:off x="7768484" y="2923459"/>
            <a:ext cx="1377696" cy="3829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a:t>
            </a:r>
            <a:r>
              <a:rPr lang="en-US" dirty="0" err="1"/>
              <a:t>Elegir</a:t>
            </a:r>
            <a:endParaRPr lang="en-US" dirty="0"/>
          </a:p>
        </p:txBody>
      </p:sp>
      <p:cxnSp>
        <p:nvCxnSpPr>
          <p:cNvPr id="58" name="Straight Arrow Connector 57"/>
          <p:cNvCxnSpPr/>
          <p:nvPr/>
        </p:nvCxnSpPr>
        <p:spPr>
          <a:xfrm>
            <a:off x="6957020" y="3693163"/>
            <a:ext cx="26612" cy="167852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7387064" y="4660646"/>
            <a:ext cx="1681147" cy="3829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Leer </a:t>
            </a:r>
            <a:r>
              <a:rPr lang="en-US" dirty="0" err="1"/>
              <a:t>Datos</a:t>
            </a:r>
            <a:endParaRPr lang="en-US" dirty="0"/>
          </a:p>
        </p:txBody>
      </p:sp>
      <p:cxnSp>
        <p:nvCxnSpPr>
          <p:cNvPr id="62" name="Straight Arrow Connector 61"/>
          <p:cNvCxnSpPr/>
          <p:nvPr/>
        </p:nvCxnSpPr>
        <p:spPr>
          <a:xfrm flipH="1" flipV="1">
            <a:off x="7255975" y="3639850"/>
            <a:ext cx="46374" cy="164816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5417736" y="2556508"/>
            <a:ext cx="1539284" cy="3829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a:t>
            </a:r>
            <a:r>
              <a:rPr lang="en-US" dirty="0" err="1"/>
              <a:t>Renderizar</a:t>
            </a:r>
            <a:endParaRPr lang="en-US" dirty="0"/>
          </a:p>
        </p:txBody>
      </p:sp>
      <p:cxnSp>
        <p:nvCxnSpPr>
          <p:cNvPr id="69" name="Straight Arrow Connector 68"/>
          <p:cNvCxnSpPr/>
          <p:nvPr/>
        </p:nvCxnSpPr>
        <p:spPr>
          <a:xfrm flipH="1" flipV="1">
            <a:off x="4036927" y="2858650"/>
            <a:ext cx="2819449" cy="52128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16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Alojamiento</a:t>
            </a:r>
            <a:r>
              <a:rPr lang="en-US" dirty="0"/>
              <a:t> Virtual</a:t>
            </a:r>
          </a:p>
        </p:txBody>
      </p:sp>
      <p:sp>
        <p:nvSpPr>
          <p:cNvPr id="3" name="Content Placeholder 2"/>
          <p:cNvSpPr>
            <a:spLocks noGrp="1"/>
          </p:cNvSpPr>
          <p:nvPr>
            <p:ph idx="1"/>
          </p:nvPr>
        </p:nvSpPr>
        <p:spPr/>
        <p:txBody>
          <a:bodyPr/>
          <a:lstStyle/>
          <a:p>
            <a:r>
              <a:rPr lang="en-US" dirty="0" err="1"/>
              <a:t>Alojamiento</a:t>
            </a:r>
            <a:r>
              <a:rPr lang="en-US" dirty="0"/>
              <a:t> Virtual </a:t>
            </a:r>
            <a:r>
              <a:rPr lang="mr-IN" dirty="0"/>
              <a:t>–</a:t>
            </a:r>
            <a:r>
              <a:rPr lang="en-US" dirty="0"/>
              <a:t> </a:t>
            </a:r>
            <a:r>
              <a:rPr lang="en-US" dirty="0" err="1"/>
              <a:t>Muchos</a:t>
            </a:r>
            <a:r>
              <a:rPr lang="en-US" dirty="0"/>
              <a:t> </a:t>
            </a:r>
            <a:r>
              <a:rPr lang="en-US" dirty="0" err="1"/>
              <a:t>dominios</a:t>
            </a:r>
            <a:r>
              <a:rPr lang="en-US" dirty="0"/>
              <a:t> </a:t>
            </a:r>
            <a:r>
              <a:rPr lang="en-US" dirty="0" err="1"/>
              <a:t>en</a:t>
            </a:r>
            <a:r>
              <a:rPr lang="en-US" dirty="0"/>
              <a:t> un solo </a:t>
            </a:r>
            <a:r>
              <a:rPr lang="en-US" dirty="0" err="1"/>
              <a:t>sistema</a:t>
            </a:r>
            <a:endParaRPr lang="en-US" dirty="0"/>
          </a:p>
          <a:p>
            <a:endParaRPr lang="en-US" dirty="0"/>
          </a:p>
          <a:p>
            <a:r>
              <a:rPr lang="en-US" dirty="0"/>
              <a:t>HTTP </a:t>
            </a:r>
            <a:r>
              <a:rPr lang="mr-IN" dirty="0"/>
              <a:t>–</a:t>
            </a:r>
            <a:r>
              <a:rPr lang="en-US" dirty="0"/>
              <a:t> Hypertext Transport Protocol</a:t>
            </a:r>
          </a:p>
          <a:p>
            <a:r>
              <a:rPr lang="en-US" dirty="0" err="1"/>
              <a:t>Conexión</a:t>
            </a:r>
            <a:r>
              <a:rPr lang="en-US" dirty="0"/>
              <a:t> a un </a:t>
            </a:r>
            <a:r>
              <a:rPr lang="en-US" dirty="0" err="1"/>
              <a:t>dominio</a:t>
            </a:r>
            <a:endParaRPr lang="en-US" dirty="0"/>
          </a:p>
          <a:p>
            <a:r>
              <a:rPr lang="en-US" dirty="0" err="1"/>
              <a:t>Incluye</a:t>
            </a:r>
            <a:r>
              <a:rPr lang="en-US" dirty="0"/>
              <a:t> </a:t>
            </a:r>
            <a:r>
              <a:rPr lang="en-US" dirty="0" err="1"/>
              <a:t>el</a:t>
            </a:r>
            <a:r>
              <a:rPr lang="en-US" dirty="0"/>
              <a:t> </a:t>
            </a:r>
            <a:r>
              <a:rPr lang="en-US" dirty="0" err="1"/>
              <a:t>dominio</a:t>
            </a:r>
            <a:r>
              <a:rPr lang="en-US" dirty="0"/>
              <a:t> </a:t>
            </a:r>
            <a:r>
              <a:rPr lang="en-US" dirty="0" err="1"/>
              <a:t>en</a:t>
            </a:r>
            <a:r>
              <a:rPr lang="en-US" dirty="0"/>
              <a:t> la </a:t>
            </a:r>
            <a:r>
              <a:rPr lang="en-US" dirty="0" err="1"/>
              <a:t>solicitud</a:t>
            </a:r>
            <a:r>
              <a:rPr lang="en-US" dirty="0"/>
              <a:t> GET</a:t>
            </a:r>
          </a:p>
        </p:txBody>
      </p:sp>
      <p:sp>
        <p:nvSpPr>
          <p:cNvPr id="4" name="Rectangle 3"/>
          <p:cNvSpPr/>
          <p:nvPr/>
        </p:nvSpPr>
        <p:spPr>
          <a:xfrm>
            <a:off x="838200" y="5946130"/>
            <a:ext cx="5046510" cy="461665"/>
          </a:xfrm>
          <a:prstGeom prst="rect">
            <a:avLst/>
          </a:prstGeom>
        </p:spPr>
        <p:txBody>
          <a:bodyPr wrap="none">
            <a:spAutoFit/>
          </a:bodyPr>
          <a:lstStyle/>
          <a:p>
            <a:r>
              <a:rPr lang="en-US" sz="2400" dirty="0"/>
              <a:t>https://</a:t>
            </a:r>
            <a:r>
              <a:rPr lang="en-US" sz="2400" dirty="0" err="1"/>
              <a:t>blog.pythonanywhere.com</a:t>
            </a:r>
            <a:r>
              <a:rPr lang="en-US" sz="2400" dirty="0"/>
              <a:t>/36/</a:t>
            </a:r>
          </a:p>
        </p:txBody>
      </p:sp>
    </p:spTree>
    <p:extLst>
      <p:ext uri="{BB962C8B-B14F-4D97-AF65-F5344CB8AC3E}">
        <p14:creationId xmlns:p14="http://schemas.microsoft.com/office/powerpoint/2010/main" val="3173416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TotalTime>
  <Words>1002</Words>
  <Application>Microsoft Office PowerPoint</Application>
  <PresentationFormat>Widescreen</PresentationFormat>
  <Paragraphs>198</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vt:lpstr>
      <vt:lpstr>Gill Sans</vt:lpstr>
      <vt:lpstr>Office Theme</vt:lpstr>
      <vt:lpstr>Estructura de una aplicación de Django</vt:lpstr>
      <vt:lpstr>Terminología Django (i.e. carpetas)</vt:lpstr>
      <vt:lpstr>Archivos de Django</vt:lpstr>
      <vt:lpstr>Flujo de una solicitud Web</vt:lpstr>
      <vt:lpstr>PowerPoint Presentation</vt:lpstr>
      <vt:lpstr>PowerPoint Presentation</vt:lpstr>
      <vt:lpstr>PowerPoint Presentation</vt:lpstr>
      <vt:lpstr>PowerPoint Presentation</vt:lpstr>
      <vt:lpstr>Alojamiento Virtual</vt:lpstr>
      <vt:lpstr>PowerPoint Presentation</vt:lpstr>
      <vt:lpstr>PowerPoint Presentation</vt:lpstr>
      <vt:lpstr>PowerPoint Presentation</vt:lpstr>
      <vt:lpstr>PowerPoint Presentation</vt:lpstr>
      <vt:lpstr>PowerPoint Presentation</vt:lpstr>
      <vt:lpstr>Resumen</vt:lpstr>
      <vt:lpstr>Reconocimientos / Contribuciones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Structure of a Django Application</dc:title>
  <dc:creator>Severance, Charles</dc:creator>
  <cp:lastModifiedBy>JUAN CARLOS PEREZ CASTELLANOS</cp:lastModifiedBy>
  <cp:revision>44</cp:revision>
  <dcterms:created xsi:type="dcterms:W3CDTF">2019-01-18T03:38:28Z</dcterms:created>
  <dcterms:modified xsi:type="dcterms:W3CDTF">2022-07-02T20:12:17Z</dcterms:modified>
</cp:coreProperties>
</file>