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79" r:id="rId4"/>
    <p:sldId id="264" r:id="rId5"/>
    <p:sldId id="266" r:id="rId6"/>
    <p:sldId id="269" r:id="rId7"/>
    <p:sldId id="270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5596-9E8A-1341-85F9-3131B49433D0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876-38A3-154F-8490-DACA9875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11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A8BA-03F0-8A40-9C15-559693455F49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Estructura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una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aplicaci</a:t>
            </a:r>
            <a:r>
              <a:rPr lang="es-US" dirty="0" err="1">
                <a:solidFill>
                  <a:srgbClr val="FFC000"/>
                </a:solidFill>
              </a:rPr>
              <a:t>ón</a:t>
            </a:r>
            <a:r>
              <a:rPr lang="es-US" dirty="0">
                <a:solidFill>
                  <a:srgbClr val="FFC000"/>
                </a:solidFill>
              </a:rPr>
              <a:t> </a:t>
            </a:r>
            <a:r>
              <a:rPr lang="es-US">
                <a:solidFill>
                  <a:srgbClr val="FFC000"/>
                </a:solidFill>
              </a:rPr>
              <a:t>de Django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www.dj4e.com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5194" y="5349875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91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804400" y="1335618"/>
            <a:ext cx="1314451" cy="211454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30722" name="Rectangle 1"/>
          <p:cNvSpPr>
            <a:spLocks/>
          </p:cNvSpPr>
          <p:nvPr/>
        </p:nvSpPr>
        <p:spPr bwMode="auto">
          <a:xfrm>
            <a:off x="508001" y="1037697"/>
            <a:ext cx="9302751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data.pr4e.org character is '^]'.</a:t>
            </a:r>
          </a:p>
          <a:p>
            <a:pPr eaLnBrk="1" hangingPunct="1"/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/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04 Jan 2018 14:45:10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Apache/2.4.7 (Ubuntu)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/>
            <a:endParaRPr lang="en-US" altLang="x-none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9462859" y="3303945"/>
            <a:ext cx="1997535" cy="6924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9244915" y="787884"/>
            <a:ext cx="2433423" cy="6001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0066867" y="1547284"/>
            <a:ext cx="16933" cy="15494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0454218" y="1564218"/>
            <a:ext cx="16933" cy="158114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0843684" y="1538818"/>
            <a:ext cx="14816" cy="158114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</p:spTree>
    <p:extLst>
      <p:ext uri="{BB962C8B-B14F-4D97-AF65-F5344CB8AC3E}">
        <p14:creationId xmlns:p14="http://schemas.microsoft.com/office/powerpoint/2010/main" val="135956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25557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106508" y="4431323"/>
            <a:ext cx="3182815" cy="175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106508" y="3042138"/>
            <a:ext cx="3182816" cy="79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0"/>
            <a:ext cx="965429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"/>
          <a:stretch/>
        </p:blipFill>
        <p:spPr>
          <a:xfrm>
            <a:off x="4252547" y="3773854"/>
            <a:ext cx="7740162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7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2272" y="278098"/>
            <a:ext cx="737977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1977839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7282" y="870579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mdntutorial.pythonanywhere.com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7282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21818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492573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6176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3310214" y="3125271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56" y="3042062"/>
            <a:ext cx="1473755" cy="1105316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379168" y="1055245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57223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2955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7282" y="2621777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 </a:t>
            </a:r>
            <a:r>
              <a:rPr lang="mr-IN" dirty="0"/>
              <a:t>–</a:t>
            </a:r>
            <a:r>
              <a:rPr lang="en-US" dirty="0"/>
              <a:t> dj4e.pythonanywhere.com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97282" y="2156056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218183" y="2155835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8" idx="3"/>
          </p:cNvCxnSpPr>
          <p:nvPr/>
        </p:nvCxnSpPr>
        <p:spPr>
          <a:xfrm flipH="1">
            <a:off x="7492573" y="2340612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379168" y="2806443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157223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9892955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26024" y="5407515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Flask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flaskfun.pythonanywhere.com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26024" y="494179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23" idx="1"/>
          </p:cNvCxnSpPr>
          <p:nvPr/>
        </p:nvCxnSpPr>
        <p:spPr>
          <a:xfrm>
            <a:off x="2851799" y="3451994"/>
            <a:ext cx="1909970" cy="56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1"/>
            <a:endCxn id="23" idx="3"/>
          </p:cNvCxnSpPr>
          <p:nvPr/>
        </p:nvCxnSpPr>
        <p:spPr>
          <a:xfrm flipH="1">
            <a:off x="5278604" y="1374074"/>
            <a:ext cx="918678" cy="208354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3"/>
            <a:endCxn id="51" idx="1"/>
          </p:cNvCxnSpPr>
          <p:nvPr/>
        </p:nvCxnSpPr>
        <p:spPr>
          <a:xfrm>
            <a:off x="5278604" y="3457616"/>
            <a:ext cx="847420" cy="245339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3"/>
            <a:endCxn id="39" idx="1"/>
          </p:cNvCxnSpPr>
          <p:nvPr/>
        </p:nvCxnSpPr>
        <p:spPr>
          <a:xfrm flipV="1">
            <a:off x="5278604" y="3125272"/>
            <a:ext cx="918678" cy="33234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37842" y="3838196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000" dirty="0"/>
              <a:t>……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350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4" idx="3"/>
          </p:cNvCxnSpPr>
          <p:nvPr/>
        </p:nvCxnSpPr>
        <p:spPr>
          <a:xfrm flipV="1">
            <a:off x="4046581" y="3442320"/>
            <a:ext cx="2062778" cy="96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3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take a while to fully understand the internal workings of a Django application </a:t>
            </a:r>
            <a:r>
              <a:rPr lang="mr-IN" dirty="0"/>
              <a:t>–</a:t>
            </a:r>
            <a:r>
              <a:rPr lang="en-US" dirty="0"/>
              <a:t> it gets easier after you have built and extended a few applications.</a:t>
            </a:r>
          </a:p>
          <a:p>
            <a:r>
              <a:rPr lang="en-US" dirty="0"/>
              <a:t>Having consistency in the "shape" of Django applications is very helpful when you get "dropped into" an existing project developed by someone else.</a:t>
            </a:r>
          </a:p>
        </p:txBody>
      </p:sp>
    </p:spTree>
    <p:extLst>
      <p:ext uri="{BB962C8B-B14F-4D97-AF65-F5344CB8AC3E}">
        <p14:creationId xmlns:p14="http://schemas.microsoft.com/office/powerpoint/2010/main" val="123305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2019-  Charles R. 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135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6528301" y="1746993"/>
            <a:ext cx="5098274" cy="433766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Continue</a:t>
            </a:r>
            <a:r>
              <a:rPr lang="is-IS" sz="1350" dirty="0">
                <a:solidFill>
                  <a:srgbClr val="FFFFFF"/>
                </a:solidFill>
              </a:rPr>
              <a:t>…</a:t>
            </a: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Terminology (i.e. folders)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a collection of applications</a:t>
            </a:r>
          </a:p>
          <a:p>
            <a:pPr lvl="1"/>
            <a:r>
              <a:rPr lang="en-US" dirty="0"/>
              <a:t>Our project is "dj4e-samples"</a:t>
            </a:r>
          </a:p>
          <a:p>
            <a:pPr lvl="1"/>
            <a:r>
              <a:rPr lang="en-US" dirty="0"/>
              <a:t>Project-wide configuration is in dj4e-samples/dj4e-samples </a:t>
            </a:r>
          </a:p>
          <a:p>
            <a:pPr lvl="1"/>
            <a:endParaRPr lang="en-US" dirty="0"/>
          </a:p>
          <a:p>
            <a:r>
              <a:rPr lang="en-US" dirty="0"/>
              <a:t>Our first application is "hello"</a:t>
            </a:r>
          </a:p>
          <a:p>
            <a:pPr lvl="1"/>
            <a:r>
              <a:rPr lang="en-US" dirty="0"/>
              <a:t>We will do most of our web development in the application folder </a:t>
            </a:r>
            <a:br>
              <a:rPr lang="en-US" dirty="0"/>
            </a:br>
            <a:r>
              <a:rPr lang="en-US" dirty="0"/>
              <a:t>dj4e-samples/hello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794" y="4836067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8785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7" y="365125"/>
            <a:ext cx="2895600" cy="1325563"/>
          </a:xfrm>
        </p:spPr>
        <p:txBody>
          <a:bodyPr/>
          <a:lstStyle/>
          <a:p>
            <a:r>
              <a:rPr lang="en-US"/>
              <a:t>Django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069" y="1027906"/>
            <a:ext cx="787908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-l dj4e-samples hello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  0 Feb 15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6106 Apr 23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2382 Apr 26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391 Feb 15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wsgi.py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  0 Feb 24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63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admin.py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85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apps.py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drwxr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-x  4 csev  staff  128 Feb 24 migrations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57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60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tests.py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101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509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7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a Web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request arrives at a Django app the incoming request URL is compared to the list of paths in </a:t>
            </a:r>
            <a:r>
              <a:rPr lang="en-US" dirty="0" err="1">
                <a:solidFill>
                  <a:srgbClr val="FFC000"/>
                </a:solidFill>
              </a:rPr>
              <a:t>urls.py</a:t>
            </a:r>
            <a:r>
              <a:rPr lang="en-US" dirty="0"/>
              <a:t> in the variable </a:t>
            </a:r>
            <a:r>
              <a:rPr lang="en-US" dirty="0" err="1">
                <a:solidFill>
                  <a:srgbClr val="FFC000"/>
                </a:solidFill>
              </a:rPr>
              <a:t>urlpatterns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When there is a </a:t>
            </a:r>
            <a:r>
              <a:rPr lang="en-US" dirty="0" err="1"/>
              <a:t>url</a:t>
            </a:r>
            <a:r>
              <a:rPr lang="en-US" dirty="0"/>
              <a:t> match, it selects a "</a:t>
            </a:r>
            <a:r>
              <a:rPr lang="en-US" dirty="0">
                <a:solidFill>
                  <a:srgbClr val="FFC000"/>
                </a:solidFill>
              </a:rPr>
              <a:t>View</a:t>
            </a:r>
            <a:r>
              <a:rPr lang="en-US" dirty="0"/>
              <a:t>" which is a bit of code that handles any database access and then produces and delivers the response to the browser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view</a:t>
            </a:r>
            <a:r>
              <a:rPr lang="en-US" dirty="0"/>
              <a:t> access the database indirectly through an abstraction called a "</a:t>
            </a:r>
            <a:r>
              <a:rPr lang="en-US" dirty="0">
                <a:solidFill>
                  <a:srgbClr val="FFC000"/>
                </a:solidFill>
              </a:rPr>
              <a:t>model</a:t>
            </a:r>
            <a:r>
              <a:rPr lang="en-US" dirty="0"/>
              <a:t>"</a:t>
            </a:r>
          </a:p>
          <a:p>
            <a:r>
              <a:rPr lang="en-US" dirty="0"/>
              <a:t>This is a general web pattern called "</a:t>
            </a:r>
            <a:r>
              <a:rPr lang="en-US" dirty="0">
                <a:solidFill>
                  <a:srgbClr val="FFC000"/>
                </a:solidFill>
              </a:rPr>
              <a:t>Model-View-Controller</a:t>
            </a:r>
            <a:r>
              <a:rPr lang="en-US" dirty="0"/>
              <a:t>" or </a:t>
            </a:r>
            <a:r>
              <a:rPr lang="en-US" dirty="0">
                <a:solidFill>
                  <a:srgbClr val="FFC000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4486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83500" y="1509034"/>
            <a:ext cx="114604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3597722" y="1549422"/>
            <a:ext cx="3014644" cy="803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1466" y="684132"/>
            <a:ext cx="1377696" cy="3728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Click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204153" y="802732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GET</a:t>
            </a:r>
          </a:p>
        </p:txBody>
      </p:sp>
    </p:spTree>
    <p:extLst>
      <p:ext uri="{BB962C8B-B14F-4D97-AF65-F5344CB8AC3E}">
        <p14:creationId xmlns:p14="http://schemas.microsoft.com/office/powerpoint/2010/main" val="35148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670560" y="1423453"/>
            <a:ext cx="5941806" cy="2063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783722" y="1040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3: Choose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272267" y="4375124"/>
            <a:ext cx="1567830" cy="6236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/>
              <a:t>: Store Data </a:t>
            </a:r>
            <a:r>
              <a:rPr lang="en-US" dirty="0"/>
              <a:t>(optional)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57020" y="3693163"/>
            <a:ext cx="26612" cy="16785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1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387065" y="3356686"/>
            <a:ext cx="1406828" cy="7150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768484" y="2923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5: Choose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7387064" y="4660646"/>
            <a:ext cx="1681147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/>
              <a:t>: Read Data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255975" y="3639850"/>
            <a:ext cx="46374" cy="16481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417736" y="2556508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7: Render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036927" y="2858650"/>
            <a:ext cx="2819449" cy="52128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560" y="1423453"/>
            <a:ext cx="5941806" cy="2063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6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83500" y="1509034"/>
            <a:ext cx="114604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3597722" y="1549422"/>
            <a:ext cx="3014644" cy="803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1466" y="684132"/>
            <a:ext cx="1377696" cy="3728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Click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204153" y="802732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2: </a:t>
            </a:r>
            <a:r>
              <a:rPr lang="en-US" dirty="0"/>
              <a:t>GET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783722" y="1040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3: Choose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387065" y="3356686"/>
            <a:ext cx="1406828" cy="7150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272267" y="4375124"/>
            <a:ext cx="1567830" cy="6236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/>
              <a:t>: Store Data </a:t>
            </a:r>
            <a:r>
              <a:rPr lang="en-US" dirty="0"/>
              <a:t>(optional)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768484" y="2923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5: Choose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57020" y="3693163"/>
            <a:ext cx="26612" cy="16785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387064" y="4660646"/>
            <a:ext cx="1681147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/>
              <a:t>: Read Data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255975" y="3639850"/>
            <a:ext cx="46374" cy="16481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417736" y="2556508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7: Render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036927" y="2858650"/>
            <a:ext cx="2819449" cy="52128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6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Hosting </a:t>
            </a:r>
            <a:r>
              <a:rPr lang="mr-IN" dirty="0"/>
              <a:t>–</a:t>
            </a:r>
            <a:r>
              <a:rPr lang="en-US" dirty="0"/>
              <a:t> Many domains on one system</a:t>
            </a:r>
          </a:p>
          <a:p>
            <a:endParaRPr lang="en-US" dirty="0"/>
          </a:p>
          <a:p>
            <a:r>
              <a:rPr lang="en-US" dirty="0"/>
              <a:t>HTTP </a:t>
            </a:r>
            <a:r>
              <a:rPr lang="mr-IN" dirty="0"/>
              <a:t>–</a:t>
            </a:r>
            <a:r>
              <a:rPr lang="en-US" dirty="0"/>
              <a:t> Hypertext Transport Protocol</a:t>
            </a:r>
          </a:p>
          <a:p>
            <a:r>
              <a:rPr lang="en-US" dirty="0"/>
              <a:t>Connects to a domain</a:t>
            </a:r>
          </a:p>
          <a:p>
            <a:r>
              <a:rPr lang="en-US" dirty="0"/>
              <a:t>Includes the domain in the GET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946130"/>
            <a:ext cx="504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blog.pythonanywhere.com</a:t>
            </a:r>
            <a:r>
              <a:rPr lang="en-US" sz="2400" dirty="0"/>
              <a:t>/36/</a:t>
            </a:r>
          </a:p>
        </p:txBody>
      </p:sp>
    </p:spTree>
    <p:extLst>
      <p:ext uri="{BB962C8B-B14F-4D97-AF65-F5344CB8AC3E}">
        <p14:creationId xmlns:p14="http://schemas.microsoft.com/office/powerpoint/2010/main" val="31734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957</Words>
  <Application>Microsoft Office PowerPoint</Application>
  <PresentationFormat>Widescreen</PresentationFormat>
  <Paragraphs>204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Gill Sans</vt:lpstr>
      <vt:lpstr>Office Theme</vt:lpstr>
      <vt:lpstr>Estructura de una aplicación de Django</vt:lpstr>
      <vt:lpstr>Django Terminology (i.e. folders)</vt:lpstr>
      <vt:lpstr>Django files</vt:lpstr>
      <vt:lpstr>Flow of a Web Request</vt:lpstr>
      <vt:lpstr>PowerPoint Presentation</vt:lpstr>
      <vt:lpstr>PowerPoint Presentation</vt:lpstr>
      <vt:lpstr>PowerPoint Presentation</vt:lpstr>
      <vt:lpstr>PowerPoint Presentation</vt:lpstr>
      <vt:lpstr>Virtual Hosting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Django Application</dc:title>
  <dc:creator>Severance, Charles</dc:creator>
  <cp:lastModifiedBy>JUAN CARLOS PEREZ CASTELLANOS</cp:lastModifiedBy>
  <cp:revision>28</cp:revision>
  <dcterms:created xsi:type="dcterms:W3CDTF">2019-01-18T03:38:28Z</dcterms:created>
  <dcterms:modified xsi:type="dcterms:W3CDTF">2022-07-02T19:09:26Z</dcterms:modified>
</cp:coreProperties>
</file>