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53" r:id="rId2"/>
    <p:sldId id="325" r:id="rId3"/>
    <p:sldId id="257" r:id="rId4"/>
    <p:sldId id="326" r:id="rId5"/>
    <p:sldId id="369" r:id="rId6"/>
    <p:sldId id="370" r:id="rId7"/>
    <p:sldId id="338" r:id="rId8"/>
    <p:sldId id="339" r:id="rId9"/>
    <p:sldId id="340" r:id="rId10"/>
    <p:sldId id="341" r:id="rId11"/>
    <p:sldId id="343" r:id="rId12"/>
    <p:sldId id="368" r:id="rId13"/>
    <p:sldId id="358" r:id="rId14"/>
    <p:sldId id="346" r:id="rId15"/>
    <p:sldId id="372" r:id="rId16"/>
    <p:sldId id="373" r:id="rId17"/>
    <p:sldId id="365" r:id="rId18"/>
    <p:sldId id="374" r:id="rId19"/>
    <p:sldId id="355" r:id="rId20"/>
    <p:sldId id="371" r:id="rId21"/>
    <p:sldId id="364" r:id="rId22"/>
    <p:sldId id="271" r:id="rId2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8A8A8A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6" autoAdjust="0"/>
    <p:restoredTop sz="87074" autoAdjust="0"/>
  </p:normalViewPr>
  <p:slideViewPr>
    <p:cSldViewPr snapToGrid="0" snapToObjects="1">
      <p:cViewPr varScale="1">
        <p:scale>
          <a:sx n="80" d="100"/>
          <a:sy n="80" d="100"/>
        </p:scale>
        <p:origin x="114" y="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2790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24/10/2020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24/10/2020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06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73" y="1889901"/>
            <a:ext cx="3267075" cy="4876800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-90899" y="-71436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uadroTexto 14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366758" cy="702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uadroTexto 13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uadroTexto 13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7" name="CuadroTexto 16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GC-F--004 V.01</a:t>
            </a:r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" name="CuadroTexto 14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bg1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uadroTexto 14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uadroTexto 14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uadroTexto 13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uadroTexto 12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76388" y="553452"/>
            <a:ext cx="848183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000" b="1" dirty="0" smtClean="0">
                <a:solidFill>
                  <a:srgbClr val="0099A5"/>
                </a:solidFill>
              </a:rPr>
              <a:t>        C.A.S</a:t>
            </a:r>
            <a:endParaRPr lang="es-CO" sz="6000" b="1" dirty="0">
              <a:solidFill>
                <a:srgbClr val="0099A5"/>
              </a:solidFill>
            </a:endParaRPr>
          </a:p>
          <a:p>
            <a:pPr algn="l" defTabSz="288000"/>
            <a:r>
              <a:rPr lang="es-CO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CO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Certificados </a:t>
            </a:r>
            <a:r>
              <a:rPr lang="es-CO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 Asociación Sena.</a:t>
            </a:r>
            <a:endParaRPr lang="es-CO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2720975" y="4808538"/>
            <a:ext cx="6423025" cy="1592262"/>
          </a:xfrm>
          <a:prstGeom prst="rect">
            <a:avLst/>
          </a:prstGeom>
          <a:solidFill>
            <a:srgbClr val="8A8A8A"/>
          </a:solidFill>
        </p:spPr>
        <p:txBody>
          <a:bodyPr anchor="ctr">
            <a:noAutofit/>
          </a:bodyPr>
          <a:lstStyle/>
          <a:p>
            <a:pPr algn="l">
              <a:lnSpc>
                <a:spcPct val="80000"/>
              </a:lnSpc>
            </a:pPr>
            <a:r>
              <a:rPr lang="es-CO" b="1" dirty="0" smtClean="0">
                <a:solidFill>
                  <a:schemeClr val="bg1"/>
                </a:solidFill>
              </a:rPr>
              <a:t>DELIMITACIÓN Y ALCANCE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75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 smtClean="0">
                <a:solidFill>
                  <a:schemeClr val="bg1"/>
                </a:solidFill>
              </a:rPr>
              <a:t>DELIMITACION Y ALCANCE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CO" dirty="0">
                <a:ea typeface="Trebuchet MS"/>
                <a:cs typeface="Trebuchet MS"/>
                <a:sym typeface="Trebuchet MS"/>
              </a:rPr>
              <a:t>Fomentar el uso de aplicativos web, dejando de lado los trámites presenciales facilitando al personal </a:t>
            </a:r>
            <a:r>
              <a:rPr lang="es-CO">
                <a:ea typeface="Trebuchet MS"/>
                <a:cs typeface="Trebuchet MS"/>
                <a:sym typeface="Trebuchet MS"/>
              </a:rPr>
              <a:t>del </a:t>
            </a:r>
            <a:r>
              <a:rPr lang="es-CO" smtClean="0">
                <a:ea typeface="Trebuchet MS"/>
                <a:cs typeface="Trebuchet MS"/>
                <a:sym typeface="Trebuchet MS"/>
              </a:rPr>
              <a:t>Sena </a:t>
            </a:r>
            <a:r>
              <a:rPr lang="es-CO" dirty="0">
                <a:ea typeface="Trebuchet MS"/>
                <a:cs typeface="Trebuchet MS"/>
                <a:sym typeface="Trebuchet MS"/>
              </a:rPr>
              <a:t>la expedición de </a:t>
            </a:r>
            <a:r>
              <a:rPr lang="es-CO" dirty="0" smtClean="0">
                <a:ea typeface="Trebuchet MS"/>
                <a:cs typeface="Trebuchet MS"/>
                <a:sym typeface="Trebuchet MS"/>
              </a:rPr>
              <a:t>los certificados </a:t>
            </a:r>
            <a:r>
              <a:rPr lang="es-CO" dirty="0">
                <a:ea typeface="Trebuchet MS"/>
                <a:cs typeface="Trebuchet MS"/>
                <a:sym typeface="Trebuchet MS"/>
              </a:rPr>
              <a:t>laborales dando esta herramienta como una ayuda al manejo de los certificados vía web y disminuyendo la carga laboral de las personas </a:t>
            </a:r>
            <a:r>
              <a:rPr lang="es-CO" dirty="0" smtClean="0">
                <a:ea typeface="Trebuchet MS"/>
                <a:cs typeface="Trebuchet MS"/>
                <a:sym typeface="Trebuchet MS"/>
              </a:rPr>
              <a:t>encargadas y facilitando su tramite. </a:t>
            </a:r>
            <a:endParaRPr lang="es-CO" dirty="0"/>
          </a:p>
          <a:p>
            <a:pPr marL="0" indent="0">
              <a:buFont typeface="Arial"/>
              <a:buNone/>
            </a:pPr>
            <a:endParaRPr lang="es-CO" dirty="0" smtClean="0"/>
          </a:p>
          <a:p>
            <a:pPr marL="0" indent="0">
              <a:buFont typeface="Arial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378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 smtClean="0">
                <a:solidFill>
                  <a:schemeClr val="bg1"/>
                </a:solidFill>
              </a:rPr>
              <a:t>DIAGRAMAS DE PROCESOS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59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 smtClean="0">
                <a:solidFill>
                  <a:schemeClr val="bg1"/>
                </a:solidFill>
              </a:rPr>
              <a:t>CASOS DE USO </a:t>
            </a: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/>
              <a:t>&lt; </a:t>
            </a:r>
            <a:r>
              <a:rPr lang="en-US" dirty="0" err="1" smtClean="0"/>
              <a:t>Exponer</a:t>
            </a:r>
            <a:r>
              <a:rPr lang="en-US" dirty="0" smtClean="0"/>
              <a:t> el principal, </a:t>
            </a:r>
            <a:r>
              <a:rPr lang="en-US" dirty="0" err="1" smtClean="0"/>
              <a:t>Inserte</a:t>
            </a:r>
            <a:r>
              <a:rPr lang="en-US" dirty="0" smtClean="0"/>
              <a:t> </a:t>
            </a:r>
            <a:r>
              <a:rPr lang="en-US" dirty="0" err="1" smtClean="0"/>
              <a:t>imágen</a:t>
            </a:r>
            <a:r>
              <a:rPr lang="en-US" dirty="0" smtClean="0"/>
              <a:t> del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principal&gt;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 smtClean="0"/>
          </a:p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 smtClean="0">
                <a:solidFill>
                  <a:schemeClr val="bg1"/>
                </a:solidFill>
              </a:rPr>
              <a:t>ESPECIFICACIÓN DE CASOS DE USO</a:t>
            </a:r>
          </a:p>
        </p:txBody>
      </p:sp>
      <p:pic>
        <p:nvPicPr>
          <p:cNvPr id="8" name="Google Shape;391;g5ba1f84a12_1_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581700"/>
            <a:ext cx="9144000" cy="527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61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404;g5ba1f84a12_1_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786743"/>
            <a:ext cx="8991599" cy="3236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8860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97;g5ba1f84a12_1_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654630"/>
            <a:ext cx="9143999" cy="520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9952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 smtClean="0">
                <a:solidFill>
                  <a:schemeClr val="bg1"/>
                </a:solidFill>
              </a:rPr>
              <a:t>REQUISITOS FUNCIONALES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-el sistema debe permitir que los usuarios administradores accedan al </a:t>
            </a:r>
            <a:r>
              <a:rPr lang="es-CO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index</a:t>
            </a:r>
            <a:r>
              <a:rPr lang="es-CO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principal de los administradores</a:t>
            </a:r>
          </a:p>
          <a:p>
            <a:r>
              <a:rPr lang="es-CO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-el sistema debe permitir a los usuarios administradores actualizar un usuario.</a:t>
            </a:r>
          </a:p>
          <a:p>
            <a:r>
              <a:rPr lang="es-CO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-el sistema debe permitir a los usuarios </a:t>
            </a:r>
            <a:r>
              <a:rPr lang="es-CO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administradores </a:t>
            </a:r>
            <a:r>
              <a:rPr lang="es-CO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eliminar cualquier </a:t>
            </a:r>
            <a:r>
              <a:rPr lang="es-CO" sz="2000" dirty="0" smtClean="0"/>
              <a:t>usuario que</a:t>
            </a:r>
            <a:r>
              <a:rPr lang="es-CO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CO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este registrado a su base de datos</a:t>
            </a:r>
          </a:p>
          <a:p>
            <a:r>
              <a:rPr lang="es-CO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-el sistema debe permitir a los usuarios administradores crear  certificados </a:t>
            </a:r>
          </a:p>
          <a:p>
            <a:r>
              <a:rPr lang="es-CO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-el sistema debe permitir a los usuarios administradores modificar  certificados</a:t>
            </a:r>
          </a:p>
          <a:p>
            <a:r>
              <a:rPr lang="es-CO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-el sistema debe permitir a los usuarios administradores eliminar certificados</a:t>
            </a:r>
          </a:p>
          <a:p>
            <a:r>
              <a:rPr lang="es-CO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3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31757" y="2345938"/>
            <a:ext cx="6629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sistema debe permitir que el administrador cree los diferentes usuarios ya sea si son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administradores o instructores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-el sistema debe permitir que los usuarios instructores accedan al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index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principal de los instructores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-el sistema debe permitir a los usuarios instructores modificar nombres, cuentas de correo y contraseña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-el sistema debe permitir a los usuarios instructores revisar sus certificados guardados en la base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-el sistema debe permitir a los usuarios instructores enviar un mensaje a los administradores para una </a:t>
            </a: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petición 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cambio en su certificado</a:t>
            </a:r>
            <a:endParaRPr lang="es-419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488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 smtClean="0">
                <a:solidFill>
                  <a:schemeClr val="bg1"/>
                </a:solidFill>
              </a:rPr>
              <a:t>REQUISITOS NO FUNCIONALES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 err="1"/>
              <a:t>Captcha</a:t>
            </a:r>
            <a:endParaRPr lang="es-CO" dirty="0"/>
          </a:p>
          <a:p>
            <a:r>
              <a:rPr lang="es-CO" dirty="0"/>
              <a:t>Disponibilidad</a:t>
            </a:r>
            <a:endParaRPr lang="es-CO" dirty="0"/>
          </a:p>
          <a:p>
            <a:r>
              <a:rPr lang="es-419" dirty="0"/>
              <a:t>Seguridad </a:t>
            </a:r>
            <a:endParaRPr lang="es-419" dirty="0"/>
          </a:p>
          <a:p>
            <a:r>
              <a:rPr lang="es-419" dirty="0"/>
              <a:t>Mantenibilidad</a:t>
            </a:r>
          </a:p>
          <a:p>
            <a:r>
              <a:rPr lang="es-419" dirty="0"/>
              <a:t>Requisitos de rendimiento</a:t>
            </a:r>
          </a:p>
          <a:p>
            <a:r>
              <a:rPr lang="es-419" dirty="0"/>
              <a:t>Fiabilidad</a:t>
            </a:r>
          </a:p>
          <a:p>
            <a:r>
              <a:rPr lang="es-419" dirty="0"/>
              <a:t>portabilidad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Integrantes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467284" y="2399027"/>
            <a:ext cx="5503295" cy="4096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800" dirty="0" smtClean="0"/>
              <a:t>Kevin </a:t>
            </a:r>
            <a:r>
              <a:rPr lang="es-CO" sz="2800" dirty="0" err="1" smtClean="0"/>
              <a:t>Rodrigues</a:t>
            </a:r>
            <a:endParaRPr lang="es-CO" sz="2800" dirty="0" smtClean="0"/>
          </a:p>
          <a:p>
            <a:r>
              <a:rPr lang="es-CO" sz="2800" dirty="0" smtClean="0"/>
              <a:t>Juan David Caro</a:t>
            </a:r>
            <a:endParaRPr lang="es-CO" sz="2800" dirty="0"/>
          </a:p>
          <a:p>
            <a:pPr marL="0" indent="0">
              <a:buNone/>
            </a:pPr>
            <a:endParaRPr lang="es-CO" sz="2800" dirty="0"/>
          </a:p>
          <a:p>
            <a:endParaRPr 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992" y="2559695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 smtClean="0">
                <a:solidFill>
                  <a:schemeClr val="bg1"/>
                </a:solidFill>
              </a:rPr>
              <a:t>RESTRICCIONES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&lt; Exponer los principales, el resto en la documentación  sólo 3 diapositivas. Diapositiva 3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s-CO" dirty="0"/>
          </a:p>
          <a:p>
            <a:r>
              <a:rPr lang="es-CO" dirty="0"/>
              <a:t>&lt;Restricción 1&gt;</a:t>
            </a:r>
          </a:p>
          <a:p>
            <a:r>
              <a:rPr lang="es-CO" dirty="0"/>
              <a:t>&lt;Restricción 2&gt;</a:t>
            </a:r>
          </a:p>
          <a:p>
            <a:r>
              <a:rPr lang="es-CO" dirty="0"/>
              <a:t>&lt;Restricción 3&gt;</a:t>
            </a:r>
          </a:p>
        </p:txBody>
      </p:sp>
    </p:spTree>
    <p:extLst>
      <p:ext uri="{BB962C8B-B14F-4D97-AF65-F5344CB8AC3E}">
        <p14:creationId xmlns:p14="http://schemas.microsoft.com/office/powerpoint/2010/main" val="416402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 smtClean="0">
                <a:solidFill>
                  <a:schemeClr val="bg1"/>
                </a:solidFill>
              </a:rPr>
              <a:t>WIREFRAMES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5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127578" y="5296746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5400" b="1" dirty="0">
                <a:solidFill>
                  <a:srgbClr val="FFC000"/>
                </a:solidFill>
              </a:rPr>
              <a:t>GRACIAS</a:t>
            </a:r>
            <a:endParaRPr lang="es-ES" sz="5400" dirty="0">
              <a:solidFill>
                <a:srgbClr val="FFC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2720975" y="4808538"/>
            <a:ext cx="6423025" cy="1592262"/>
          </a:xfrm>
          <a:prstGeom prst="rect">
            <a:avLst/>
          </a:prstGeom>
          <a:solidFill>
            <a:srgbClr val="8A8A8A"/>
          </a:solidFill>
        </p:spPr>
        <p:txBody>
          <a:bodyPr anchor="ctr">
            <a:noAutofit/>
          </a:bodyPr>
          <a:lstStyle/>
          <a:p>
            <a:pPr algn="l">
              <a:lnSpc>
                <a:spcPct val="80000"/>
              </a:lnSpc>
            </a:pPr>
            <a:r>
              <a:rPr lang="es-CO" b="1" dirty="0">
                <a:solidFill>
                  <a:schemeClr val="bg1"/>
                </a:solidFill>
              </a:rPr>
              <a:t>PLANTEAMIENTO DEL PROBLEMA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43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 smtClean="0">
                <a:solidFill>
                  <a:schemeClr val="bg1"/>
                </a:solidFill>
              </a:rPr>
              <a:t>Planteamiento del problema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79"/>
            <a:ext cx="8000150" cy="448663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  <a:sym typeface="Times New Roman"/>
              </a:rPr>
              <a:t>El Sena es una institución nacional dedicada a la formación gratuita colombiana. Donde dentro de sus procesos nos pudimos fijar que hay uno llamado certificados en el cual nos pudimos percatar que a la hora de solicitar un certificado este se puede tardar en llegar a nuestras manos un periodo de  tiempo muy extenso. </a:t>
            </a:r>
            <a:r>
              <a:rPr lang="es-CO" sz="2400" dirty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  <a:sym typeface="Times New Roman"/>
              </a:rPr>
              <a:t>P</a:t>
            </a:r>
            <a:r>
              <a:rPr lang="es-CO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  <a:sym typeface="Times New Roman"/>
              </a:rPr>
              <a:t>ara </a:t>
            </a:r>
            <a:r>
              <a:rPr lang="es-CO" sz="2400" dirty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  <a:sym typeface="Times New Roman"/>
              </a:rPr>
              <a:t>estar seguros decidimos hacer varias </a:t>
            </a:r>
            <a:r>
              <a:rPr lang="es-CO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  <a:sym typeface="Times New Roman"/>
              </a:rPr>
              <a:t>entrevistas al personal de la institución </a:t>
            </a:r>
            <a:r>
              <a:rPr lang="es-CO" sz="2400" dirty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  <a:sym typeface="Times New Roman"/>
              </a:rPr>
              <a:t>donde pudimos deducir que a nivel de gestión de cualquier tipo de certificación laboral con el C.E.E.T, los tiempos de respuestas no son óptimos ya que para la persona encargada resulta tedioso a la hora de hacer tanto papeleo no solo de uno si no del personal del Sena CEET. </a:t>
            </a:r>
          </a:p>
          <a:p>
            <a:pPr marL="0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19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2720975" y="4808538"/>
            <a:ext cx="6423025" cy="1592262"/>
          </a:xfrm>
          <a:prstGeom prst="rect">
            <a:avLst/>
          </a:prstGeom>
          <a:solidFill>
            <a:srgbClr val="8A8A8A"/>
          </a:solidFill>
        </p:spPr>
        <p:txBody>
          <a:bodyPr anchor="ctr">
            <a:noAutofit/>
          </a:bodyPr>
          <a:lstStyle/>
          <a:p>
            <a:pPr algn="l">
              <a:lnSpc>
                <a:spcPct val="80000"/>
              </a:lnSpc>
            </a:pPr>
            <a:r>
              <a:rPr lang="es-CO" b="1" dirty="0" smtClean="0">
                <a:solidFill>
                  <a:schemeClr val="bg1"/>
                </a:solidFill>
              </a:rPr>
              <a:t>JUSTIFICACIÓN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3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 smtClean="0">
                <a:solidFill>
                  <a:schemeClr val="bg1"/>
                </a:solidFill>
              </a:rPr>
              <a:t>Justificación del proyecto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61632" y="3202391"/>
            <a:ext cx="76207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400" dirty="0">
                <a:ea typeface="Trebuchet MS"/>
                <a:cs typeface="Trebuchet MS"/>
                <a:sym typeface="Trebuchet MS"/>
              </a:rPr>
              <a:t>El proyecto de certificaciones laborales, va a reducir la manera en cómo se ejecutan las actividades relacionadas con el tema de certificados actualmente, ya que el actual proceso es muy deficiente en tanto a tiempos como a la gestión misma brindada por parte del C.E.E.T.</a:t>
            </a:r>
            <a:endParaRPr lang="es-CO" sz="2400" dirty="0"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17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2720975" y="4808538"/>
            <a:ext cx="6423025" cy="1592262"/>
          </a:xfrm>
          <a:prstGeom prst="rect">
            <a:avLst/>
          </a:prstGeom>
          <a:solidFill>
            <a:srgbClr val="8A8A8A"/>
          </a:solidFill>
        </p:spPr>
        <p:txBody>
          <a:bodyPr anchor="ctr">
            <a:noAutofit/>
          </a:bodyPr>
          <a:lstStyle/>
          <a:p>
            <a:pPr algn="l">
              <a:lnSpc>
                <a:spcPct val="80000"/>
              </a:lnSpc>
            </a:pPr>
            <a:r>
              <a:rPr lang="es-CO" b="1" dirty="0" smtClean="0">
                <a:solidFill>
                  <a:schemeClr val="bg1"/>
                </a:solidFill>
              </a:rPr>
              <a:t>OBJETIVOS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82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 smtClean="0">
                <a:solidFill>
                  <a:schemeClr val="bg1"/>
                </a:solidFill>
              </a:rPr>
              <a:t>OBJETIVO GENERAL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37786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  <a:sym typeface="Trebuchet MS"/>
              </a:rPr>
              <a:t>D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ea typeface="Trebuchet MS"/>
                <a:cs typeface="Trebuchet MS"/>
                <a:sym typeface="Trebuchet MS"/>
              </a:rPr>
              <a:t>esarrollar un sistema de información Web para la institución educativa SENA que ayude </a:t>
            </a: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Trebuchet MS"/>
                <a:cs typeface="Trebuchet MS"/>
                <a:sym typeface="Trebuchet MS"/>
              </a:rPr>
              <a:t>a optimizar 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ea typeface="Trebuchet MS"/>
                <a:cs typeface="Trebuchet MS"/>
                <a:sym typeface="Trebuchet MS"/>
              </a:rPr>
              <a:t>los procesos de </a:t>
            </a: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Trebuchet MS"/>
                <a:cs typeface="Trebuchet MS"/>
                <a:sym typeface="Trebuchet MS"/>
              </a:rPr>
              <a:t>certificaciones, 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ea typeface="Trebuchet MS"/>
                <a:cs typeface="Trebuchet MS"/>
                <a:sym typeface="Trebuchet MS"/>
              </a:rPr>
              <a:t>con el animo de </a:t>
            </a: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Trebuchet MS"/>
                <a:cs typeface="Trebuchet MS"/>
                <a:sym typeface="Trebuchet MS"/>
              </a:rPr>
              <a:t>acelerar los tiempos de entregas de las certificaciones para los colaboradores del Sena C.E.E.T.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  <a:ea typeface="Trebuchet MS"/>
              <a:cs typeface="Trebuchet MS"/>
              <a:sym typeface="Trebuchet MS"/>
            </a:endParaRPr>
          </a:p>
          <a:p>
            <a:pPr marL="0" indent="0">
              <a:buFont typeface="Arial"/>
              <a:buNone/>
            </a:pP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8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 smtClean="0">
                <a:solidFill>
                  <a:schemeClr val="bg1"/>
                </a:solidFill>
              </a:rPr>
              <a:t>OBJETIVOS ESPECÍFICOS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certificaciones. </a:t>
            </a: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26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540</TotalTime>
  <Words>543</Words>
  <Application>Microsoft Office PowerPoint</Application>
  <PresentationFormat>Presentación en pantalla (4:3)</PresentationFormat>
  <Paragraphs>53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Trebuchet MS</vt:lpstr>
      <vt:lpstr>Presentación SENA-GC-F-004-V1</vt:lpstr>
      <vt:lpstr>Presentación de PowerPoint</vt:lpstr>
      <vt:lpstr>Presentación de PowerPoint</vt:lpstr>
      <vt:lpstr>PLANTEAMIENTO DEL PROBLEMA</vt:lpstr>
      <vt:lpstr>Presentación de PowerPoint</vt:lpstr>
      <vt:lpstr>JUSTIFICACIÓN</vt:lpstr>
      <vt:lpstr>Presentación de PowerPoint</vt:lpstr>
      <vt:lpstr>OBJETIVOS</vt:lpstr>
      <vt:lpstr>Presentación de PowerPoint</vt:lpstr>
      <vt:lpstr>Presentación de PowerPoint</vt:lpstr>
      <vt:lpstr>DELIMITACIÓN Y 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juan david caro martinez</cp:lastModifiedBy>
  <cp:revision>50</cp:revision>
  <dcterms:created xsi:type="dcterms:W3CDTF">2015-08-06T22:24:59Z</dcterms:created>
  <dcterms:modified xsi:type="dcterms:W3CDTF">2020-10-24T15:26:50Z</dcterms:modified>
</cp:coreProperties>
</file>