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3" r:id="rId2"/>
    <p:sldId id="325" r:id="rId3"/>
    <p:sldId id="257" r:id="rId4"/>
    <p:sldId id="326" r:id="rId5"/>
    <p:sldId id="369" r:id="rId6"/>
    <p:sldId id="370" r:id="rId7"/>
    <p:sldId id="338" r:id="rId8"/>
    <p:sldId id="339" r:id="rId9"/>
    <p:sldId id="340" r:id="rId10"/>
    <p:sldId id="341" r:id="rId11"/>
    <p:sldId id="343" r:id="rId12"/>
    <p:sldId id="368" r:id="rId13"/>
    <p:sldId id="358" r:id="rId14"/>
    <p:sldId id="375" r:id="rId15"/>
    <p:sldId id="376" r:id="rId16"/>
    <p:sldId id="377" r:id="rId17"/>
    <p:sldId id="365" r:id="rId18"/>
    <p:sldId id="374" r:id="rId19"/>
    <p:sldId id="355" r:id="rId20"/>
    <p:sldId id="378" r:id="rId21"/>
    <p:sldId id="379" r:id="rId22"/>
    <p:sldId id="380" r:id="rId23"/>
    <p:sldId id="381" r:id="rId24"/>
    <p:sldId id="271" r:id="rId2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8A8A8A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6" autoAdjust="0"/>
    <p:restoredTop sz="96387" autoAdjust="0"/>
  </p:normalViewPr>
  <p:slideViewPr>
    <p:cSldViewPr snapToGrid="0" snapToObjects="1">
      <p:cViewPr varScale="1">
        <p:scale>
          <a:sx n="80" d="100"/>
          <a:sy n="80" d="100"/>
        </p:scale>
        <p:origin x="114" y="8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790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6/03/2021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0483C-9275-974F-8650-05EC61CC7E50}" type="datetimeFigureOut">
              <a:rPr lang="es-ES" smtClean="0"/>
              <a:t>06/03/2021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C6DA7-DA40-DC4C-AC5F-D47F3BE5E5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78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6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8227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C6DA7-DA40-DC4C-AC5F-D47F3BE5E5F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475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6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4" y="1889901"/>
            <a:ext cx="3267075" cy="4876800"/>
          </a:xfrm>
          <a:prstGeom prst="rect">
            <a:avLst/>
          </a:prstGeom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-90899" y="-71435"/>
            <a:ext cx="9270123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3" y="4525927"/>
            <a:ext cx="2319163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30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2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6" y="2853379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6" y="-40944"/>
            <a:ext cx="9366759" cy="702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3"/>
            <a:ext cx="9075763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3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0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9" y="-1091939"/>
            <a:ext cx="2996203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2"/>
            <a:ext cx="821995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80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4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2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1" y="1746912"/>
            <a:ext cx="859811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/>
          <p:nvPr userDrawn="1"/>
        </p:nvSpPr>
        <p:spPr>
          <a:xfrm rot="20796637">
            <a:off x="-2292201" y="-163130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8"/>
            <a:ext cx="10631007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9" name="18 Rectángulo"/>
          <p:cNvSpPr/>
          <p:nvPr userDrawn="1"/>
        </p:nvSpPr>
        <p:spPr>
          <a:xfrm>
            <a:off x="-968312" y="198126"/>
            <a:ext cx="10631007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 userDrawn="1"/>
        </p:nvSpPr>
        <p:spPr>
          <a:xfrm rot="20796637">
            <a:off x="-2292201" y="-163130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8"/>
            <a:ext cx="10631007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13" name="12 Rectángulo"/>
          <p:cNvSpPr/>
          <p:nvPr userDrawn="1"/>
        </p:nvSpPr>
        <p:spPr>
          <a:xfrm>
            <a:off x="-968312" y="198126"/>
            <a:ext cx="10631007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7 Grupo"/>
          <p:cNvGrpSpPr/>
          <p:nvPr userDrawn="1"/>
        </p:nvGrpSpPr>
        <p:grpSpPr>
          <a:xfrm>
            <a:off x="2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sp>
        <p:nvSpPr>
          <p:cNvPr id="17" name="CuadroTexto 16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GC-F--004 V.01</a:t>
            </a:r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79" y="607770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5 Grupo"/>
          <p:cNvGrpSpPr/>
          <p:nvPr userDrawn="1"/>
        </p:nvGrpSpPr>
        <p:grpSpPr>
          <a:xfrm>
            <a:off x="-495299" y="-1270341"/>
            <a:ext cx="10278091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sz="3200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5" name="CuadroTexto 14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bg1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4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2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9" y="1859887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2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800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7" y="2762866"/>
            <a:ext cx="689615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CuadroTexto 14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3"/>
            <a:ext cx="9048467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3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0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9" y="-1091939"/>
            <a:ext cx="2996203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uadroTexto 13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4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800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3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200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2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7" y="1847764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uadroTexto 12"/>
          <p:cNvSpPr txBox="1"/>
          <p:nvPr userDrawn="1"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rgbClr val="FFFFFF"/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650702" y="6334684"/>
            <a:ext cx="1493299" cy="523317"/>
          </a:xfrm>
          <a:prstGeom prst="rect">
            <a:avLst/>
          </a:prstGeom>
        </p:spPr>
        <p:txBody>
          <a:bodyPr vert="horz" wrap="none" lIns="91440" tIns="45720" rIns="91440" bIns="45720" rtlCol="0" anchor="b">
            <a:noAutofit/>
          </a:bodyPr>
          <a:lstStyle/>
          <a:p>
            <a:pPr algn="r"/>
            <a:r>
              <a:rPr lang="es-ES" sz="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GC-F-004 V.01</a:t>
            </a:r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176390" y="553455"/>
            <a:ext cx="8481837" cy="930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7993"/>
            <a:r>
              <a:rPr lang="es-CO" sz="6000" b="1" dirty="0">
                <a:solidFill>
                  <a:srgbClr val="0099A5"/>
                </a:solidFill>
              </a:rPr>
              <a:t>        C.A.S</a:t>
            </a:r>
            <a:endParaRPr lang="es-CO" sz="6000" b="1" dirty="0">
              <a:solidFill>
                <a:srgbClr val="0099A5"/>
              </a:solidFill>
            </a:endParaRPr>
          </a:p>
          <a:p>
            <a:pPr algn="l" defTabSz="287993"/>
            <a:r>
              <a:rPr lang="es-CO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CO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Certificados </a:t>
            </a:r>
            <a:r>
              <a:rPr lang="es-CO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Asociación Sena.</a:t>
            </a:r>
            <a:endParaRPr lang="es-CO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92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9" y="4808540"/>
            <a:ext cx="6423025" cy="1592263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DELIMITACIÓN Y ALCANCE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82" y="607770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758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DELIMITACION Y ALCANCE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3" y="2070581"/>
            <a:ext cx="8000151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s-CO" dirty="0">
                <a:ea typeface="Trebuchet MS"/>
                <a:cs typeface="Trebuchet MS"/>
                <a:sym typeface="Trebuchet MS"/>
              </a:rPr>
              <a:t>Fomentar el uso de aplicativos web, dejando de lado los trámites presenciales facilitando al personal </a:t>
            </a:r>
            <a:r>
              <a:rPr lang="es-CO">
                <a:ea typeface="Trebuchet MS"/>
                <a:cs typeface="Trebuchet MS"/>
                <a:sym typeface="Trebuchet MS"/>
              </a:rPr>
              <a:t>del </a:t>
            </a:r>
            <a:r>
              <a:rPr lang="es-CO">
                <a:ea typeface="Trebuchet MS"/>
                <a:cs typeface="Trebuchet MS"/>
                <a:sym typeface="Trebuchet MS"/>
              </a:rPr>
              <a:t>Sena </a:t>
            </a:r>
            <a:r>
              <a:rPr lang="es-CO" dirty="0">
                <a:ea typeface="Trebuchet MS"/>
                <a:cs typeface="Trebuchet MS"/>
                <a:sym typeface="Trebuchet MS"/>
              </a:rPr>
              <a:t>la expedición de </a:t>
            </a:r>
            <a:r>
              <a:rPr lang="es-CO" dirty="0">
                <a:ea typeface="Trebuchet MS"/>
                <a:cs typeface="Trebuchet MS"/>
                <a:sym typeface="Trebuchet MS"/>
              </a:rPr>
              <a:t>los certificados </a:t>
            </a:r>
            <a:r>
              <a:rPr lang="es-CO" dirty="0">
                <a:ea typeface="Trebuchet MS"/>
                <a:cs typeface="Trebuchet MS"/>
                <a:sym typeface="Trebuchet MS"/>
              </a:rPr>
              <a:t>laborales dando esta herramienta como una ayuda al manejo de los certificados vía web y disminuyendo la carga laboral de las personas </a:t>
            </a:r>
            <a:r>
              <a:rPr lang="es-CO" dirty="0">
                <a:ea typeface="Trebuchet MS"/>
                <a:cs typeface="Trebuchet MS"/>
                <a:sym typeface="Trebuchet MS"/>
              </a:rPr>
              <a:t>encargadas y facilitando su tramite. </a:t>
            </a: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78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DIAGRAMAS DE PROCESOS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3" y="2070581"/>
            <a:ext cx="8000151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" y="0"/>
            <a:ext cx="91590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2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CASOS DE USO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101" y="1822210"/>
            <a:ext cx="9944203" cy="497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141621" y="78205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s-ES" sz="8000" b="1" dirty="0">
              <a:solidFill>
                <a:srgbClr val="92D050"/>
              </a:solidFill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DIAGRAMA DE CLASES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4" r="25698"/>
          <a:stretch/>
        </p:blipFill>
        <p:spPr>
          <a:xfrm>
            <a:off x="-167020" y="1537284"/>
            <a:ext cx="9601201" cy="532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DIAGRAMA DE PROCESOS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9" t="21265" r="24692" b="30387"/>
          <a:stretch/>
        </p:blipFill>
        <p:spPr>
          <a:xfrm>
            <a:off x="12035" y="1696454"/>
            <a:ext cx="9095873" cy="514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2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3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5"/>
          <a:stretch/>
        </p:blipFill>
        <p:spPr>
          <a:xfrm>
            <a:off x="878305" y="39088"/>
            <a:ext cx="8085222" cy="677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7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REQUISITOS FUNCIONALES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3" y="2070581"/>
            <a:ext cx="8000151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que los usuarios administradores accedan al </a:t>
            </a:r>
            <a:r>
              <a:rPr lang="es-CO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principal de los administradores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administradores actualizar un usuario.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</a:t>
            </a: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administradores </a:t>
            </a: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eliminar cualquier </a:t>
            </a:r>
            <a:r>
              <a:rPr lang="es-CO" sz="2000" dirty="0"/>
              <a:t>usuario que</a:t>
            </a: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este registrado a su base de datos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administradores crear  certificados 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administradores modificar  certificados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administradores eliminar certificados</a:t>
            </a:r>
          </a:p>
          <a:p>
            <a:r>
              <a:rPr lang="es-CO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3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31757" y="2345941"/>
            <a:ext cx="6629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44" indent="-285744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sistema debe permitir que el administrador cree los diferentes usuarios ya sea si son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administradores o instructores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que los usuarios instructores accedan al </a:t>
            </a:r>
            <a:r>
              <a:rPr lang="es-CO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principal de los instructores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instructores modificar nombres, cuentas de correo y contraseña 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instructores revisar sus certificados guardados en la base de datos</a:t>
            </a:r>
          </a:p>
          <a:p>
            <a:pPr marL="285744" indent="-285744">
              <a:buFont typeface="Arial" panose="020B0604020202020204" pitchFamily="34" charset="0"/>
              <a:buChar char="•"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-el sistema debe permitir a los usuarios instructores enviar un mensaje a los administradores para una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petición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cambio en su certificado</a:t>
            </a:r>
            <a:endParaRPr lang="es-419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8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>
                <a:solidFill>
                  <a:schemeClr val="bg1"/>
                </a:solidFill>
              </a:rPr>
              <a:t>REQUISITOS NO FUNCIONALES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3" y="2070581"/>
            <a:ext cx="8000151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419" dirty="0" err="1"/>
              <a:t>Captcha</a:t>
            </a:r>
            <a:endParaRPr lang="es-CO" dirty="0"/>
          </a:p>
          <a:p>
            <a:r>
              <a:rPr lang="es-CO" dirty="0"/>
              <a:t>Disponibilidad</a:t>
            </a:r>
          </a:p>
          <a:p>
            <a:r>
              <a:rPr lang="es-419" dirty="0"/>
              <a:t>Seguridad </a:t>
            </a:r>
          </a:p>
          <a:p>
            <a:r>
              <a:rPr lang="es-419" dirty="0"/>
              <a:t>Mantenibilidad</a:t>
            </a:r>
          </a:p>
          <a:p>
            <a:r>
              <a:rPr lang="es-419" dirty="0"/>
              <a:t>Requisitos de rendimiento</a:t>
            </a:r>
          </a:p>
          <a:p>
            <a:r>
              <a:rPr lang="es-419" dirty="0"/>
              <a:t>Fiabilidad</a:t>
            </a:r>
          </a:p>
          <a:p>
            <a:r>
              <a:rPr lang="es-419" dirty="0"/>
              <a:t>portabilidad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6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/>
          </p:cNvSpPr>
          <p:nvPr/>
        </p:nvSpPr>
        <p:spPr>
          <a:xfrm>
            <a:off x="458273" y="170589"/>
            <a:ext cx="5664871" cy="9301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287993"/>
            <a:r>
              <a:rPr lang="es-CO" sz="5400" b="1" dirty="0">
                <a:solidFill>
                  <a:schemeClr val="bg1"/>
                </a:solidFill>
              </a:rPr>
              <a:t>Integrantes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3467288" y="2399027"/>
            <a:ext cx="5503295" cy="4096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2800" dirty="0"/>
              <a:t>Kevin </a:t>
            </a:r>
            <a:r>
              <a:rPr lang="es-CO" sz="2800" dirty="0" err="1"/>
              <a:t>Rodrigues</a:t>
            </a:r>
            <a:endParaRPr lang="es-CO" sz="2800" dirty="0"/>
          </a:p>
          <a:p>
            <a:r>
              <a:rPr lang="es-CO" sz="2800" dirty="0"/>
              <a:t>Juan David Caro</a:t>
            </a:r>
            <a:endParaRPr lang="es-CO" sz="2800" dirty="0"/>
          </a:p>
          <a:p>
            <a:pPr marL="0" indent="0">
              <a:buNone/>
            </a:pPr>
            <a:endParaRPr lang="es-CO" sz="2800" dirty="0"/>
          </a:p>
          <a:p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8995" y="2559697"/>
            <a:ext cx="1973249" cy="2759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29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5400" dirty="0" smtClean="0">
                <a:solidFill>
                  <a:schemeClr val="bg1"/>
                </a:solidFill>
              </a:rPr>
              <a:t>DICCIONARIO DE DATOS</a:t>
            </a:r>
            <a:endParaRPr lang="es-ES" sz="54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232"/>
            <a:ext cx="15147758" cy="52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5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901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6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18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25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78326" cy="5967663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663"/>
            <a:ext cx="13078326" cy="5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3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/>
          <p:cNvSpPr txBox="1">
            <a:spLocks/>
          </p:cNvSpPr>
          <p:nvPr/>
        </p:nvSpPr>
        <p:spPr>
          <a:xfrm>
            <a:off x="1127579" y="5296749"/>
            <a:ext cx="6020955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5400" b="1" dirty="0">
                <a:solidFill>
                  <a:srgbClr val="FFC000"/>
                </a:solidFill>
              </a:rPr>
              <a:t>GRACIAS</a:t>
            </a:r>
            <a:endParaRPr lang="es-ES" sz="5400" dirty="0">
              <a:solidFill>
                <a:srgbClr val="FFC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2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0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9" y="4808540"/>
            <a:ext cx="6423025" cy="1592263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>
                <a:solidFill>
                  <a:schemeClr val="bg1"/>
                </a:solidFill>
              </a:rPr>
              <a:t>PLANTEAMIENTO DEL PROBLEMA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82" y="607770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43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Planteamiento del problema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3" y="2070583"/>
            <a:ext cx="8000151" cy="448663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El Sena es una institución nacional dedicada a la formación gratuita colombiana. Donde dentro de sus procesos nos pudimos fijar que hay uno llamado certificados en el cual nos pudimos percatar que a la hora de solicitar un certificado este se puede tardar en llegar a nuestras manos un periodo de  tiempo muy extenso.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P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ara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estar seguros decidimos hacer varias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entrevistas al personal de la institución </a:t>
            </a:r>
            <a:r>
              <a:rPr lang="es-CO" sz="2400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imes New Roman"/>
              </a:rPr>
              <a:t>donde pudimos deducir que a nivel de gestión de cualquier tipo de certificación laboral con el C.E.E.T, los tiempos de respuestas no son óptimos ya que para la persona encargada resulta tedioso a la hora de hacer tanto papeleo no solo de uno si no del personal del Sena CEET. </a:t>
            </a:r>
          </a:p>
          <a:p>
            <a:pPr marL="0" indent="0">
              <a:buNone/>
            </a:pPr>
            <a:endParaRPr lang="es-CO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9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9" y="4808540"/>
            <a:ext cx="6423025" cy="1592263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JUSTIFICACIÓN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82" y="607770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Justificación del proyecto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3" y="2070581"/>
            <a:ext cx="8000151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761636" y="3202392"/>
            <a:ext cx="76207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CO" sz="2400" dirty="0">
                <a:ea typeface="Trebuchet MS"/>
                <a:cs typeface="Trebuchet MS"/>
                <a:sym typeface="Trebuchet MS"/>
              </a:rPr>
              <a:t>El proyecto de certificaciones laborales, va a reducir la manera en cómo se ejecutan las actividades relacionadas con el tema de certificados actualmente, ya que el actual proceso es muy deficiente en tanto a tiempos como a la gestión misma brindada por parte del C.E.E.T.</a:t>
            </a:r>
            <a:endParaRPr lang="es-CO" sz="2400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175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2" name="Título 1"/>
          <p:cNvSpPr>
            <a:spLocks noGrp="1"/>
          </p:cNvSpPr>
          <p:nvPr>
            <p:ph type="title" idx="4294967295"/>
          </p:nvPr>
        </p:nvSpPr>
        <p:spPr>
          <a:xfrm>
            <a:off x="2720979" y="4808540"/>
            <a:ext cx="6423025" cy="1592263"/>
          </a:xfrm>
          <a:prstGeom prst="rect">
            <a:avLst/>
          </a:prstGeom>
          <a:solidFill>
            <a:srgbClr val="8A8A8A"/>
          </a:solidFill>
        </p:spPr>
        <p:txBody>
          <a:bodyPr anchor="ctr">
            <a:noAutofit/>
          </a:bodyPr>
          <a:lstStyle/>
          <a:p>
            <a:pPr algn="l">
              <a:lnSpc>
                <a:spcPct val="80000"/>
              </a:lnSpc>
            </a:pPr>
            <a:r>
              <a:rPr lang="es-CO" b="1" dirty="0" smtClean="0">
                <a:solidFill>
                  <a:schemeClr val="bg1"/>
                </a:solidFill>
              </a:rPr>
              <a:t>OBJETIVOS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3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82" y="607770"/>
            <a:ext cx="3593005" cy="3593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2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 GENERAL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3" y="2070582"/>
            <a:ext cx="8000151" cy="377867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imes New Roman"/>
                <a:cs typeface="Times New Roman"/>
                <a:sym typeface="Trebuchet MS"/>
              </a:rPr>
              <a:t>D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esarrollar un sistema de información Web para la institución educativa SENA que ayude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a optimizar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los procesos de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certificaciones,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con el animo de </a:t>
            </a:r>
            <a:r>
              <a:rPr lang="es-CO" dirty="0">
                <a:solidFill>
                  <a:schemeClr val="tx1">
                    <a:lumMod val="95000"/>
                    <a:lumOff val="5000"/>
                  </a:schemeClr>
                </a:solidFill>
                <a:ea typeface="Trebuchet MS"/>
                <a:cs typeface="Trebuchet MS"/>
                <a:sym typeface="Trebuchet MS"/>
              </a:rPr>
              <a:t>acelerar los tiempos de entregas de las certificaciones para los colaboradores del Sena C.E.E.T.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0" indent="0">
              <a:buNone/>
            </a:pP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81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/>
          <p:nvPr/>
        </p:nvSpPr>
        <p:spPr>
          <a:xfrm rot="20796637">
            <a:off x="-1033229" y="-310908"/>
            <a:ext cx="10665350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16 Rectángulo"/>
          <p:cNvSpPr/>
          <p:nvPr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contenido 5"/>
          <p:cNvSpPr txBox="1">
            <a:spLocks/>
          </p:cNvSpPr>
          <p:nvPr/>
        </p:nvSpPr>
        <p:spPr>
          <a:xfrm>
            <a:off x="0" y="4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16" name="Título 1"/>
          <p:cNvSpPr txBox="1">
            <a:spLocks/>
          </p:cNvSpPr>
          <p:nvPr/>
        </p:nvSpPr>
        <p:spPr>
          <a:xfrm>
            <a:off x="364275" y="324988"/>
            <a:ext cx="9069907" cy="88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CO" sz="5400" b="1" dirty="0">
                <a:solidFill>
                  <a:schemeClr val="bg1"/>
                </a:solidFill>
              </a:rPr>
              <a:t>OBJETIVOS ESPECÍFICOS</a:t>
            </a:r>
            <a:endParaRPr lang="es-ES" sz="5400" dirty="0">
              <a:solidFill>
                <a:schemeClr val="bg1"/>
              </a:solidFill>
            </a:endParaRPr>
          </a:p>
        </p:txBody>
      </p:sp>
      <p:sp>
        <p:nvSpPr>
          <p:cNvPr id="27" name="Marcador de contenido 2"/>
          <p:cNvSpPr txBox="1">
            <a:spLocks/>
          </p:cNvSpPr>
          <p:nvPr/>
        </p:nvSpPr>
        <p:spPr>
          <a:xfrm>
            <a:off x="899153" y="2070581"/>
            <a:ext cx="8000151" cy="424006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Gestionar certificaciones. </a:t>
            </a:r>
            <a:endParaRPr lang="es-CO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26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Presentación SENA-GC-F-004-V1</Template>
  <TotalTime>600</TotalTime>
  <Words>505</Words>
  <Application>Microsoft Office PowerPoint</Application>
  <PresentationFormat>Presentación en pantalla (4:3)</PresentationFormat>
  <Paragraphs>49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Times New Roman</vt:lpstr>
      <vt:lpstr>Trebuchet MS</vt:lpstr>
      <vt:lpstr>Presentación SENA-GC-F-004-V1</vt:lpstr>
      <vt:lpstr>Presentación de PowerPoint</vt:lpstr>
      <vt:lpstr>Presentación de PowerPoint</vt:lpstr>
      <vt:lpstr>PLANTEAMIENTO DEL PROBLEMA</vt:lpstr>
      <vt:lpstr>Presentación de PowerPoint</vt:lpstr>
      <vt:lpstr>JUSTIFICACIÓN</vt:lpstr>
      <vt:lpstr>Presentación de PowerPoint</vt:lpstr>
      <vt:lpstr>OBJETIVOS</vt:lpstr>
      <vt:lpstr>Presentación de PowerPoint</vt:lpstr>
      <vt:lpstr>Presentación de PowerPoint</vt:lpstr>
      <vt:lpstr>DELIMITACIÓN Y ALCANCE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juan david caro martinez</cp:lastModifiedBy>
  <cp:revision>55</cp:revision>
  <dcterms:created xsi:type="dcterms:W3CDTF">2015-08-06T22:24:59Z</dcterms:created>
  <dcterms:modified xsi:type="dcterms:W3CDTF">2021-03-06T18:01:17Z</dcterms:modified>
</cp:coreProperties>
</file>