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518" r:id="rId2"/>
    <p:sldId id="773" r:id="rId3"/>
    <p:sldId id="854" r:id="rId4"/>
    <p:sldId id="932" r:id="rId5"/>
    <p:sldId id="936" r:id="rId6"/>
    <p:sldId id="879" r:id="rId7"/>
    <p:sldId id="933" r:id="rId8"/>
    <p:sldId id="922" r:id="rId9"/>
    <p:sldId id="937" r:id="rId10"/>
    <p:sldId id="938" r:id="rId11"/>
    <p:sldId id="892" r:id="rId12"/>
    <p:sldId id="935" r:id="rId13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305D-72C5-4A57-9922-5F5833362CE1}">
          <p14:sldIdLst>
            <p14:sldId id="518"/>
            <p14:sldId id="773"/>
            <p14:sldId id="854"/>
            <p14:sldId id="932"/>
            <p14:sldId id="936"/>
            <p14:sldId id="879"/>
            <p14:sldId id="933"/>
            <p14:sldId id="922"/>
            <p14:sldId id="937"/>
            <p14:sldId id="938"/>
            <p14:sldId id="892"/>
            <p14:sldId id="9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3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g Econ" initials="A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0F0F0"/>
    <a:srgbClr val="F3F3F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444" autoAdjust="0"/>
  </p:normalViewPr>
  <p:slideViewPr>
    <p:cSldViewPr>
      <p:cViewPr varScale="1">
        <p:scale>
          <a:sx n="121" d="100"/>
          <a:sy n="121" d="100"/>
        </p:scale>
        <p:origin x="151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76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696" y="14"/>
      </p:cViewPr>
      <p:guideLst>
        <p:guide orient="horz" pos="2303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160520" cy="365760"/>
          </a:xfrm>
          <a:prstGeom prst="rect">
            <a:avLst/>
          </a:prstGeom>
        </p:spPr>
        <p:txBody>
          <a:bodyPr vert="horz" lIns="96255" tIns="48127" rIns="96255" bIns="48127" rtlCol="0"/>
          <a:lstStyle>
            <a:lvl1pPr algn="l">
              <a:defRPr sz="1200"/>
            </a:lvl1pPr>
          </a:lstStyle>
          <a:p>
            <a:r>
              <a:rPr lang="es-EC" dirty="0">
                <a:latin typeface="Lucida Bright" panose="02040602050505020304" pitchFamily="18" charset="0"/>
              </a:rPr>
              <a:t>Grace Melo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4" y="2"/>
            <a:ext cx="4160520" cy="365760"/>
          </a:xfrm>
          <a:prstGeom prst="rect">
            <a:avLst/>
          </a:prstGeom>
        </p:spPr>
        <p:txBody>
          <a:bodyPr vert="horz" lIns="96255" tIns="48127" rIns="96255" bIns="48127" rtlCol="0"/>
          <a:lstStyle>
            <a:lvl1pPr algn="r">
              <a:defRPr sz="1200"/>
            </a:lvl1pPr>
          </a:lstStyle>
          <a:p>
            <a:fld id="{90A52800-C261-496B-9ADC-1A08734360CE}" type="datetimeFigureOut">
              <a:rPr lang="es-EC" smtClean="0">
                <a:latin typeface="Lucida Bright" panose="02040602050505020304" pitchFamily="18" charset="0"/>
              </a:rPr>
              <a:t>13/8/2021</a:t>
            </a:fld>
            <a:endParaRPr lang="es-EC" dirty="0">
              <a:latin typeface="Lucida Bright" panose="020406020505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6948173"/>
            <a:ext cx="4160520" cy="365760"/>
          </a:xfrm>
          <a:prstGeom prst="rect">
            <a:avLst/>
          </a:prstGeom>
        </p:spPr>
        <p:txBody>
          <a:bodyPr vert="horz" lIns="96255" tIns="48127" rIns="96255" bIns="48127" rtlCol="0" anchor="b"/>
          <a:lstStyle>
            <a:lvl1pPr algn="l">
              <a:defRPr sz="1200"/>
            </a:lvl1pPr>
          </a:lstStyle>
          <a:p>
            <a:endParaRPr lang="es-EC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4" y="6948173"/>
            <a:ext cx="4160520" cy="365760"/>
          </a:xfrm>
          <a:prstGeom prst="rect">
            <a:avLst/>
          </a:prstGeom>
        </p:spPr>
        <p:txBody>
          <a:bodyPr vert="horz" lIns="96255" tIns="48127" rIns="96255" bIns="48127" rtlCol="0" anchor="b"/>
          <a:lstStyle>
            <a:lvl1pPr algn="r">
              <a:defRPr sz="1200"/>
            </a:lvl1pPr>
          </a:lstStyle>
          <a:p>
            <a:fld id="{F3C99786-A91A-4704-B423-4FAFEDBCBE09}" type="slidenum">
              <a:rPr lang="es-EC" smtClean="0">
                <a:latin typeface="Lucida Bright" panose="02040602050505020304" pitchFamily="18" charset="0"/>
              </a:rPr>
              <a:t>‹#›</a:t>
            </a:fld>
            <a:endParaRPr lang="es-EC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59770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>
          <a:xfrm>
            <a:off x="5438390" y="6947332"/>
            <a:ext cx="4161175" cy="366182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>
                <a:latin typeface="Lucida Bright" panose="02040602050505020304" pitchFamily="18" charset="0"/>
              </a:defRPr>
            </a:lvl1pPr>
          </a:lstStyle>
          <a:p>
            <a:fld id="{913AB256-49C2-4AE6-840E-0A9B18E752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64855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sal.cl/wp-content/uploads/2017/11/ENS-2016-17_PRIMEROS-RESULTADOS.pdf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holar.google.com/scholar_lookup?title=Encuesta+Nacional+de+Salud+2016-2017+Primeros+Resultados&amp;publication_year=2017&amp;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sal.cl/wp-content/uploads/2017/11/ENS-2016-17_PRIMEROS-RESULTADOS.pdf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holar.google.com/scholar_lookup?title=Encuesta+Nacional+de+Salud+2016-2017+Primeros+Resultados&amp;publication_year=2017&amp;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7" y="3474720"/>
            <a:ext cx="7680959" cy="3291840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s-EC" sz="800" dirty="0">
                <a:latin typeface="Lucida Bright" panose="02040602050505020304" pitchFamily="18" charset="0"/>
              </a:rPr>
              <a:t>Image https://www.jhsph.edu/research/centers-and-institutes/johns-hopkins-center-for-a-livable-future/_pdf/research/briefs/Grocery_Shopping_Shoestring.pdf </a:t>
            </a:r>
          </a:p>
          <a:p>
            <a:endParaRPr lang="es-EC" sz="800" dirty="0">
              <a:latin typeface="Lucida Bright" panose="02040602050505020304" pitchFamily="18" charset="0"/>
            </a:endParaRPr>
          </a:p>
          <a:p>
            <a:r>
              <a:rPr lang="es-EC" sz="800" dirty="0">
                <a:latin typeface="Lucida Bright" panose="02040602050505020304" pitchFamily="18" charset="0"/>
              </a:rPr>
              <a:t>http://ageconsearch.umn.edu/record/34065/files/ae970759.pdf</a:t>
            </a:r>
          </a:p>
        </p:txBody>
      </p:sp>
    </p:spTree>
    <p:extLst>
      <p:ext uri="{BB962C8B-B14F-4D97-AF65-F5344CB8AC3E}">
        <p14:creationId xmlns:p14="http://schemas.microsoft.com/office/powerpoint/2010/main" val="98437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777" y="3520075"/>
            <a:ext cx="7679648" cy="2880519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s-CL" dirty="0">
                <a:latin typeface="Lucida Bright" panose="02040602050505020304" pitchFamily="18" charset="0"/>
              </a:rPr>
              <a:t>Non-</a:t>
            </a:r>
            <a:r>
              <a:rPr lang="es-CL" dirty="0" err="1">
                <a:latin typeface="Lucida Bright" panose="02040602050505020304" pitchFamily="18" charset="0"/>
              </a:rPr>
              <a:t>significant</a:t>
            </a:r>
            <a:r>
              <a:rPr lang="es-CL" dirty="0">
                <a:latin typeface="Lucida Bright" panose="02040602050505020304" pitchFamily="18" charset="0"/>
              </a:rPr>
              <a:t> </a:t>
            </a:r>
            <a:r>
              <a:rPr lang="es-CL" dirty="0" err="1">
                <a:latin typeface="Lucida Bright" panose="02040602050505020304" pitchFamily="18" charset="0"/>
              </a:rPr>
              <a:t>values</a:t>
            </a:r>
            <a:r>
              <a:rPr lang="es-CL" dirty="0">
                <a:latin typeface="Lucida Bright" panose="02040602050505020304" pitchFamily="18" charset="0"/>
              </a:rPr>
              <a:t> are </a:t>
            </a:r>
            <a:r>
              <a:rPr lang="es-CL" dirty="0" err="1">
                <a:latin typeface="Lucida Bright" panose="02040602050505020304" pitchFamily="18" charset="0"/>
              </a:rPr>
              <a:t>highlighted</a:t>
            </a:r>
            <a:endParaRPr lang="es-CL" baseline="0" dirty="0">
              <a:latin typeface="Lucida Bright" panose="02040602050505020304" pitchFamily="18" charset="0"/>
            </a:endParaRPr>
          </a:p>
          <a:p>
            <a:endParaRPr lang="es-CL" baseline="0" dirty="0">
              <a:latin typeface="Lucida Bright" panose="020406020505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Bright" panose="02040602050505020304" pitchFamily="18" charset="0"/>
                <a:ea typeface="+mn-ea"/>
                <a:cs typeface="+mn-cs"/>
              </a:rPr>
              <a:t>only 15% of the population reporting an intake of at least five servings/day of fruits and vegetables in 2016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56. Ministerio de Salud . Encuesta Nacional de Salud 2016-2017 Primeros Resultados. Ministerio de Salud; Santiago de Chile, Chile: 2017. [(accessed on 9 June 2018)]. Available online: 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  <a:hlinkClick r:id="rId3"/>
              </a:rPr>
              <a:t>http://www.minsal.cl/wp-content/uploads/2017/11/ENS-2016-17_PRIMEROS-RESULTADOS.pdf/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 [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  <a:hlinkClick r:id="rId4"/>
              </a:rPr>
              <a:t>Google Scholar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]</a:t>
            </a:r>
            <a:endParaRPr lang="en-US" dirty="0">
              <a:latin typeface="Lucida Bright" panose="02040602050505020304" pitchFamily="18" charset="0"/>
            </a:endParaRPr>
          </a:p>
          <a:p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5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53" y="3520109"/>
            <a:ext cx="7680301" cy="2880691"/>
          </a:xfrm>
          <a:prstGeom prst="rect">
            <a:avLst/>
          </a:prstGeom>
        </p:spPr>
        <p:txBody>
          <a:bodyPr lIns="95207" tIns="47604" rIns="95207" bIns="47604"/>
          <a:lstStyle/>
          <a:p>
            <a:pPr defTabSz="952073">
              <a:defRPr/>
            </a:pPr>
            <a:r>
              <a:rPr lang="en-US" dirty="0">
                <a:latin typeface="Lucida Bright" panose="02040602050505020304" pitchFamily="18" charset="0"/>
              </a:rPr>
              <a:t>Income growth policies will generate a higher response among low-income households</a:t>
            </a:r>
          </a:p>
          <a:p>
            <a:pPr defTabSz="952073">
              <a:defRPr/>
            </a:pPr>
            <a:r>
              <a:rPr lang="en-US" sz="1200" dirty="0">
                <a:latin typeface="Lucida Bright" panose="02040602050505020304" pitchFamily="18" charset="0"/>
              </a:rPr>
              <a:t>Even though this small improvement, </a:t>
            </a:r>
            <a:endParaRPr lang="en-US" dirty="0">
              <a:latin typeface="Lucida Bright" panose="02040602050505020304" pitchFamily="18" charset="0"/>
            </a:endParaRPr>
          </a:p>
          <a:p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127" y="3474720"/>
            <a:ext cx="7680959" cy="3291840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s-EC" sz="800" dirty="0">
                <a:latin typeface="Lucida Bright" panose="02040602050505020304" pitchFamily="18" charset="0"/>
              </a:rPr>
              <a:t>Image https://www.jhsph.edu/research/centers-and-institutes/johns-hopkins-center-for-a-livable-future/_pdf/research/briefs/Grocery_Shopping_Shoestring.pdf </a:t>
            </a:r>
          </a:p>
          <a:p>
            <a:endParaRPr lang="es-EC" sz="800" dirty="0">
              <a:latin typeface="Lucida Bright" panose="02040602050505020304" pitchFamily="18" charset="0"/>
            </a:endParaRPr>
          </a:p>
          <a:p>
            <a:r>
              <a:rPr lang="es-EC" sz="800" dirty="0">
                <a:latin typeface="Lucida Bright" panose="02040602050505020304" pitchFamily="18" charset="0"/>
              </a:rPr>
              <a:t>http://ageconsearch.umn.edu/record/34065/files/ae970759.pdf</a:t>
            </a:r>
          </a:p>
        </p:txBody>
      </p:sp>
    </p:spTree>
    <p:extLst>
      <p:ext uri="{BB962C8B-B14F-4D97-AF65-F5344CB8AC3E}">
        <p14:creationId xmlns:p14="http://schemas.microsoft.com/office/powerpoint/2010/main" val="78986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one out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 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every 11 deaths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 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Chile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 is linked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obesity</a:t>
            </a:r>
            <a:endParaRPr lang="en-US" sz="1200" b="0" i="0" kern="1200" dirty="0">
              <a:solidFill>
                <a:schemeClr val="tx1"/>
              </a:solidFill>
              <a:effectLst/>
              <a:latin typeface="Lucida Bright" panose="02040602050505020304" pitchFamily="18" charset="0"/>
              <a:ea typeface="+mn-ea"/>
              <a:cs typeface="+mn-cs"/>
            </a:endParaRPr>
          </a:p>
          <a:p>
            <a:r>
              <a:rPr lang="es-419" dirty="0">
                <a:latin typeface="Lucida Bright" panose="02040602050505020304" pitchFamily="18" charset="0"/>
              </a:rPr>
              <a:t>5 out of every 10 children are</a:t>
            </a:r>
            <a:r>
              <a:rPr lang="es-419" baseline="0" dirty="0">
                <a:latin typeface="Lucida Bright" panose="02040602050505020304" pitchFamily="18" charset="0"/>
              </a:rPr>
              <a:t> overweight</a:t>
            </a:r>
          </a:p>
          <a:p>
            <a:endParaRPr lang="es-419" baseline="0" dirty="0">
              <a:latin typeface="Lucida Bright" panose="02040602050505020304" pitchFamily="18" charset="0"/>
            </a:endParaRPr>
          </a:p>
          <a:p>
            <a:r>
              <a:rPr lang="es-419" baseline="0" dirty="0">
                <a:latin typeface="Lucida Bright" panose="02040602050505020304" pitchFamily="18" charset="0"/>
              </a:rPr>
              <a:t>0.5% PIB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Es así que los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gastos en obesidad crecerán desde 0,5% del PIB al 2016 a 1,6% al 2030</a:t>
            </a:r>
            <a:endParaRPr lang="es-419" baseline="0" dirty="0">
              <a:latin typeface="Lucida Bright" panose="02040602050505020304" pitchFamily="18" charset="0"/>
            </a:endParaRPr>
          </a:p>
          <a:p>
            <a:endParaRPr lang="es-419" baseline="0" dirty="0">
              <a:latin typeface="Lucida Bright" panose="02040602050505020304" pitchFamily="18" charset="0"/>
            </a:endParaRPr>
          </a:p>
          <a:p>
            <a:r>
              <a:rPr lang="en-US" dirty="0">
                <a:latin typeface="Lucida Bright" panose="02040602050505020304" pitchFamily="18" charset="0"/>
              </a:rPr>
              <a:t>http://www.saludpublica.uchile.cl/noticias/128966/a-2030-se-estiman-14780-muertes-a-causa-de-sobrepeso-y-obesidad</a:t>
            </a:r>
          </a:p>
        </p:txBody>
      </p:sp>
    </p:spTree>
    <p:extLst>
      <p:ext uri="{BB962C8B-B14F-4D97-AF65-F5344CB8AC3E}">
        <p14:creationId xmlns:p14="http://schemas.microsoft.com/office/powerpoint/2010/main" val="293959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53" y="3520109"/>
            <a:ext cx="7680301" cy="2880691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s-CL" dirty="0">
                <a:latin typeface="Lucida Bright" panose="02040602050505020304" pitchFamily="18" charset="0"/>
              </a:rPr>
              <a:t>Exact Affine Stone Index</a:t>
            </a:r>
          </a:p>
          <a:p>
            <a:endParaRPr lang="es-CL" dirty="0">
              <a:latin typeface="Lucida Bright" panose="02040602050505020304" pitchFamily="18" charset="0"/>
            </a:endParaRPr>
          </a:p>
          <a:p>
            <a:r>
              <a:rPr lang="es-CL" dirty="0">
                <a:latin typeface="Lucida Bright" panose="02040602050505020304" pitchFamily="18" charset="0"/>
              </a:rPr>
              <a:t>Polinomio</a:t>
            </a:r>
            <a:r>
              <a:rPr lang="es-CL" baseline="0" dirty="0">
                <a:latin typeface="Lucida Bright" panose="02040602050505020304" pitchFamily="18" charset="0"/>
              </a:rPr>
              <a:t> de grado superior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6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53" y="3520109"/>
            <a:ext cx="7680301" cy="2880691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s-CL" dirty="0">
                <a:latin typeface="Lucida Bright" panose="02040602050505020304" pitchFamily="18" charset="0"/>
              </a:rPr>
              <a:t>Exact Affine Stone Index</a:t>
            </a:r>
          </a:p>
          <a:p>
            <a:endParaRPr lang="es-CL" dirty="0">
              <a:latin typeface="Lucida Bright" panose="02040602050505020304" pitchFamily="18" charset="0"/>
            </a:endParaRPr>
          </a:p>
          <a:p>
            <a:r>
              <a:rPr lang="es-CL" dirty="0">
                <a:latin typeface="Lucida Bright" panose="02040602050505020304" pitchFamily="18" charset="0"/>
              </a:rPr>
              <a:t>Polinomio</a:t>
            </a:r>
            <a:r>
              <a:rPr lang="es-CL" baseline="0" dirty="0">
                <a:latin typeface="Lucida Bright" panose="02040602050505020304" pitchFamily="18" charset="0"/>
              </a:rPr>
              <a:t> de grado superior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9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53" y="3520109"/>
            <a:ext cx="7680301" cy="2880691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s-CL" dirty="0">
                <a:latin typeface="Lucida Bright" panose="02040602050505020304" pitchFamily="18" charset="0"/>
              </a:rPr>
              <a:t>Exact Affine Stone Index</a:t>
            </a:r>
          </a:p>
          <a:p>
            <a:endParaRPr lang="es-CL" dirty="0">
              <a:latin typeface="Lucida Bright" panose="02040602050505020304" pitchFamily="18" charset="0"/>
            </a:endParaRPr>
          </a:p>
          <a:p>
            <a:r>
              <a:rPr lang="es-CL" dirty="0">
                <a:latin typeface="Lucida Bright" panose="02040602050505020304" pitchFamily="18" charset="0"/>
              </a:rPr>
              <a:t>Polinomio</a:t>
            </a:r>
            <a:r>
              <a:rPr lang="es-CL" baseline="0" dirty="0">
                <a:latin typeface="Lucida Bright" panose="02040602050505020304" pitchFamily="18" charset="0"/>
              </a:rPr>
              <a:t> de grado superior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1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777" y="3520075"/>
            <a:ext cx="7679648" cy="2880519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s-419" dirty="0">
                <a:latin typeface="Lucida Bright" panose="02040602050505020304" pitchFamily="18" charset="0"/>
              </a:rPr>
              <a:t>Therefore</a:t>
            </a:r>
            <a:r>
              <a:rPr lang="es-419" baseline="0" dirty="0">
                <a:latin typeface="Lucida Bright" panose="02040602050505020304" pitchFamily="18" charset="0"/>
              </a:rPr>
              <a:t> our predictions are only based on demand responses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2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777" y="3520075"/>
            <a:ext cx="7679648" cy="2880519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s-419" dirty="0">
                <a:latin typeface="Lucida Bright" panose="02040602050505020304" pitchFamily="18" charset="0"/>
              </a:rPr>
              <a:t>Therefore</a:t>
            </a:r>
            <a:r>
              <a:rPr lang="es-419" baseline="0" dirty="0">
                <a:latin typeface="Lucida Bright" panose="02040602050505020304" pitchFamily="18" charset="0"/>
              </a:rPr>
              <a:t> our predictions are only based on demand responses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3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777" y="3520075"/>
            <a:ext cx="7679648" cy="2880519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n-US" baseline="0" dirty="0">
                <a:latin typeface="Lucida Bright" panose="02040602050505020304" pitchFamily="18" charset="0"/>
              </a:rPr>
              <a:t>Negative </a:t>
            </a:r>
            <a:r>
              <a:rPr lang="en-US" baseline="0" dirty="0" err="1">
                <a:latin typeface="Lucida Bright" panose="02040602050505020304" pitchFamily="18" charset="0"/>
              </a:rPr>
              <a:t>coeff</a:t>
            </a:r>
            <a:r>
              <a:rPr lang="en-US" baseline="0" dirty="0">
                <a:latin typeface="Lucida Bright" panose="02040602050505020304" pitchFamily="18" charset="0"/>
              </a:rPr>
              <a:t> implies positive relationship between intensive and extensive margin</a:t>
            </a:r>
            <a:endParaRPr lang="en-US" dirty="0">
              <a:latin typeface="Lucida Bright" panose="02040602050505020304" pitchFamily="18" charset="0"/>
            </a:endParaRPr>
          </a:p>
          <a:p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81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777" y="3520075"/>
            <a:ext cx="7679648" cy="2880519"/>
          </a:xfrm>
          <a:prstGeom prst="rect">
            <a:avLst/>
          </a:prstGeom>
        </p:spPr>
        <p:txBody>
          <a:bodyPr lIns="95207" tIns="47604" rIns="95207" bIns="47604"/>
          <a:lstStyle/>
          <a:p>
            <a:r>
              <a:rPr lang="es-CL" dirty="0">
                <a:latin typeface="Lucida Bright" panose="02040602050505020304" pitchFamily="18" charset="0"/>
              </a:rPr>
              <a:t>Non-</a:t>
            </a:r>
            <a:r>
              <a:rPr lang="es-CL" dirty="0" err="1">
                <a:latin typeface="Lucida Bright" panose="02040602050505020304" pitchFamily="18" charset="0"/>
              </a:rPr>
              <a:t>significant</a:t>
            </a:r>
            <a:r>
              <a:rPr lang="es-CL" dirty="0">
                <a:latin typeface="Lucida Bright" panose="02040602050505020304" pitchFamily="18" charset="0"/>
              </a:rPr>
              <a:t> </a:t>
            </a:r>
            <a:r>
              <a:rPr lang="es-CL" dirty="0" err="1">
                <a:latin typeface="Lucida Bright" panose="02040602050505020304" pitchFamily="18" charset="0"/>
              </a:rPr>
              <a:t>values</a:t>
            </a:r>
            <a:r>
              <a:rPr lang="es-CL" dirty="0">
                <a:latin typeface="Lucida Bright" panose="02040602050505020304" pitchFamily="18" charset="0"/>
              </a:rPr>
              <a:t> are </a:t>
            </a:r>
            <a:r>
              <a:rPr lang="es-CL" dirty="0" err="1">
                <a:latin typeface="Lucida Bright" panose="02040602050505020304" pitchFamily="18" charset="0"/>
              </a:rPr>
              <a:t>highlighted</a:t>
            </a:r>
            <a:endParaRPr lang="es-CL" baseline="0" dirty="0">
              <a:latin typeface="Lucida Bright" panose="02040602050505020304" pitchFamily="18" charset="0"/>
            </a:endParaRPr>
          </a:p>
          <a:p>
            <a:endParaRPr lang="es-CL" baseline="0" dirty="0">
              <a:latin typeface="Lucida Bright" panose="020406020505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Lucida Bright" panose="02040602050505020304" pitchFamily="18" charset="0"/>
                <a:ea typeface="+mn-ea"/>
                <a:cs typeface="+mn-cs"/>
              </a:rPr>
              <a:t>only 15% of the population reporting an intake of at least five servings/day of fruits and vegetables in 2016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56. Ministerio de Salud . Encuesta Nacional de Salud 2016-2017 Primeros Resultados. Ministerio de Salud; Santiago de Chile, Chile: 2017. [(accessed on 9 June 2018)]. Available online: 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  <a:hlinkClick r:id="rId3"/>
              </a:rPr>
              <a:t>http://www.minsal.cl/wp-content/uploads/2017/11/ENS-2016-17_PRIMEROS-RESULTADOS.pdf/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 [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  <a:hlinkClick r:id="rId4"/>
              </a:rPr>
              <a:t>Google Scholar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+mn-ea"/>
                <a:cs typeface="+mn-cs"/>
              </a:rPr>
              <a:t>]</a:t>
            </a:r>
            <a:endParaRPr lang="en-US" dirty="0">
              <a:latin typeface="Lucida Bright" panose="02040602050505020304" pitchFamily="18" charset="0"/>
            </a:endParaRPr>
          </a:p>
          <a:p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3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75D1-6C9E-41AB-8D19-CBEE2D8F76E3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6184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0907-2940-45D8-9C09-D5D95F01380D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6977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B291-845B-4D09-8F12-EC78F8100E80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519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F5AE-79D8-4B74-ADD9-B7BE1E0E734C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356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9A14-B1AD-4DFD-988F-4C4CDB9B140E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471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C479-8F82-48E5-93D3-CDB492503395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4412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51F5-3590-48FF-93FA-70199CF53B1F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5244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47BA-F4CC-45BF-8572-9C88B4DBC412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0862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5CCB-7224-4DE8-B68C-06CA5286518F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7688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0CF4-229C-4AF0-B44A-1F3770A3FC75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5899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2BA9-ECEC-4CEB-83B0-A54EA3C0A866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435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B291-845B-4D09-8F12-EC78F8100E80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ED27-19E2-4751-B506-07A74926F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6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791" r:id="rId12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065" y="1524000"/>
            <a:ext cx="6320066" cy="9541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cs typeface="Calibri" panose="020F0502020204030204" pitchFamily="34" charset="0"/>
              </a:rPr>
              <a:t> Censored demand system estimation with </a:t>
            </a:r>
            <a:r>
              <a:rPr lang="en-US" sz="2800" b="1" i="1" dirty="0" err="1">
                <a:solidFill>
                  <a:srgbClr val="0070C0"/>
                </a:solidFill>
                <a:cs typeface="Calibri" panose="020F0502020204030204" pitchFamily="34" charset="0"/>
              </a:rPr>
              <a:t>quaidsce</a:t>
            </a:r>
            <a:endParaRPr lang="en-US" sz="2800" b="1" i="1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sp>
        <p:nvSpPr>
          <p:cNvPr id="4" name="AutoShape 4" descr="Resultado de imagen para purdue universit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직사각형 11"/>
          <p:cNvSpPr txBox="1">
            <a:spLocks/>
          </p:cNvSpPr>
          <p:nvPr/>
        </p:nvSpPr>
        <p:spPr>
          <a:xfrm>
            <a:off x="1748298" y="2916356"/>
            <a:ext cx="5943600" cy="174406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Lucida Bright" panose="02040602050505020304" pitchFamily="18" charset="0"/>
              </a:rPr>
              <a:t>Juan Carlos Caro University of Luxembourg, Luxembourg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Lucida Bright" panose="02040602050505020304" pitchFamily="18" charset="0"/>
              </a:rPr>
              <a:t>Grace Melo Texas A</a:t>
            </a:r>
            <a:r>
              <a:rPr lang="es-419" sz="1400" b="1" dirty="0">
                <a:latin typeface="Lucida Bright" panose="02040602050505020304" pitchFamily="18" charset="0"/>
              </a:rPr>
              <a:t>&amp;M </a:t>
            </a:r>
            <a:r>
              <a:rPr lang="es-419" sz="1400" b="1" dirty="0" err="1">
                <a:latin typeface="Lucida Bright" panose="02040602050505020304" pitchFamily="18" charset="0"/>
              </a:rPr>
              <a:t>University</a:t>
            </a:r>
            <a:r>
              <a:rPr lang="en-US" sz="1400" b="1" dirty="0">
                <a:latin typeface="Lucida Bright" panose="02040602050505020304" pitchFamily="18" charset="0"/>
              </a:rPr>
              <a:t>, US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Lucida Bright" panose="02040602050505020304" pitchFamily="18" charset="0"/>
              </a:rPr>
              <a:t>Jose Alberto Molina, Universidad de Zaragoza, </a:t>
            </a:r>
            <a:r>
              <a:rPr lang="es-CL" sz="1400" b="1" dirty="0">
                <a:latin typeface="Lucida Bright" panose="02040602050505020304" pitchFamily="18" charset="0"/>
              </a:rPr>
              <a:t>España</a:t>
            </a:r>
            <a:r>
              <a:rPr lang="en-US" sz="1400" b="1" dirty="0">
                <a:latin typeface="Lucida Bright" panose="020406020505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Lucida Bright" panose="02040602050505020304" pitchFamily="18" charset="0"/>
              </a:rPr>
              <a:t>Juan Carlos Salgado, Instituto Nacional de </a:t>
            </a:r>
            <a:r>
              <a:rPr lang="en-US" sz="1400" b="1" dirty="0" err="1">
                <a:latin typeface="Lucida Bright" panose="02040602050505020304" pitchFamily="18" charset="0"/>
              </a:rPr>
              <a:t>Salud</a:t>
            </a:r>
            <a:r>
              <a:rPr lang="en-US" sz="1400" b="1" dirty="0">
                <a:latin typeface="Lucida Bright" panose="02040602050505020304" pitchFamily="18" charset="0"/>
              </a:rPr>
              <a:t> </a:t>
            </a:r>
            <a:r>
              <a:rPr lang="en-US" sz="1400" b="1" dirty="0" err="1">
                <a:latin typeface="Lucida Bright" panose="02040602050505020304" pitchFamily="18" charset="0"/>
              </a:rPr>
              <a:t>Pública</a:t>
            </a:r>
            <a:r>
              <a:rPr lang="en-US" sz="1400" b="1" dirty="0">
                <a:latin typeface="Lucida Bright" panose="02040602050505020304" pitchFamily="18" charset="0"/>
              </a:rPr>
              <a:t>, México </a:t>
            </a:r>
          </a:p>
          <a:p>
            <a:pPr algn="ctr">
              <a:spcBef>
                <a:spcPts val="0"/>
              </a:spcBef>
            </a:pPr>
            <a:endParaRPr lang="en-US" sz="1400" b="1" dirty="0">
              <a:latin typeface="Lucida Bright" panose="02040602050505020304" pitchFamily="18" charset="0"/>
            </a:endParaRPr>
          </a:p>
          <a:p>
            <a:pPr algn="ctr">
              <a:spcBef>
                <a:spcPts val="0"/>
              </a:spcBef>
            </a:pPr>
            <a:endParaRPr lang="en-US" sz="1400" b="1" baseline="30000" dirty="0">
              <a:latin typeface="Lucida Bright" panose="02040602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5A92A-EB03-4FA5-8D88-15DC23EE099D}"/>
              </a:ext>
            </a:extLst>
          </p:cNvPr>
          <p:cNvSpPr txBox="1"/>
          <p:nvPr/>
        </p:nvSpPr>
        <p:spPr>
          <a:xfrm>
            <a:off x="3081798" y="4624231"/>
            <a:ext cx="3276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400" b="1" dirty="0">
                <a:latin typeface="Lucida Bright" panose="02040602050505020304" pitchFamily="18" charset="0"/>
              </a:rPr>
              <a:t>Stata Conference 2021, August 6</a:t>
            </a:r>
            <a:r>
              <a:rPr lang="en-US" sz="1400" b="1" baseline="30000" dirty="0">
                <a:latin typeface="Lucida Bright" panose="02040602050505020304" pitchFamily="18" charset="0"/>
              </a:rPr>
              <a:t>th</a:t>
            </a:r>
            <a:r>
              <a:rPr lang="en-US" sz="1400" b="1" dirty="0">
                <a:latin typeface="Lucida Bright" panose="02040602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4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3200" dirty="0" err="1"/>
              <a:t>Results</a:t>
            </a:r>
            <a:r>
              <a:rPr lang="es-419" sz="3200" dirty="0"/>
              <a:t>: beta </a:t>
            </a:r>
            <a:r>
              <a:rPr lang="es-419" sz="3200" dirty="0" err="1"/>
              <a:t>coefficients</a:t>
            </a:r>
            <a:r>
              <a:rPr lang="es-419" sz="3200" dirty="0"/>
              <a:t> (95% CI)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E7E47-1145-4905-A995-AFCCCDF8B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62" y="1524000"/>
            <a:ext cx="6932676" cy="5049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91BEFA-431F-4B3F-9CCB-5282B3B2F65B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00615-4BD1-4E4A-A2D6-6ADE3E99CF55}"/>
              </a:ext>
            </a:extLst>
          </p:cNvPr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63BC5-D89D-4098-9C34-F2A1F9978A13}"/>
              </a:ext>
            </a:extLst>
          </p:cNvPr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6A93B-4F8B-4B94-8352-9493C6F48058}"/>
              </a:ext>
            </a:extLst>
          </p:cNvPr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67732-EB72-4DAB-81F7-F1165EE0A2D6}"/>
              </a:ext>
            </a:extLst>
          </p:cNvPr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4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2355"/>
    </mc:Choice>
    <mc:Fallback>
      <p:transition advTm="5235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6A7DFC2-6E1E-4ECB-9AB9-23FE22CD6F81}"/>
              </a:ext>
            </a:extLst>
          </p:cNvPr>
          <p:cNvSpPr txBox="1">
            <a:spLocks/>
          </p:cNvSpPr>
          <p:nvPr/>
        </p:nvSpPr>
        <p:spPr>
          <a:xfrm>
            <a:off x="304800" y="1690688"/>
            <a:ext cx="8534400" cy="479624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 err="1">
                <a:solidFill>
                  <a:schemeClr val="tx1"/>
                </a:solidFill>
                <a:latin typeface="+mj-lt"/>
              </a:rPr>
              <a:t>quaidsce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extends over </a:t>
            </a:r>
            <a:r>
              <a:rPr lang="en-US" sz="1800" i="1" dirty="0" err="1">
                <a:solidFill>
                  <a:schemeClr val="tx1"/>
                </a:solidFill>
                <a:latin typeface="+mj-lt"/>
              </a:rPr>
              <a:t>quaids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to allow for censoring in consumption and expenditure data, using a two-step approach.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A practical application highlights the differences between both approaches, using data from the Chilean National Household Budget Survey 2016/2017.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Due to the non-linear approach and plug-in estimator, standard errors should be estimated via bootstrap.</a:t>
            </a:r>
          </a:p>
          <a:p>
            <a:endParaRPr lang="en-US" sz="1800" i="1" dirty="0">
              <a:solidFill>
                <a:schemeClr val="tx1"/>
              </a:solidFill>
              <a:latin typeface="+mj-lt"/>
            </a:endParaRPr>
          </a:p>
          <a:p>
            <a:r>
              <a:rPr lang="en-US" sz="1800" dirty="0">
                <a:latin typeface="+mj-lt"/>
              </a:rPr>
              <a:t>Next steps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+mj-lt"/>
              </a:rPr>
              <a:t>Elasticities and postestimation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+mj-lt"/>
              </a:rPr>
              <a:t>Bootstrap SE</a:t>
            </a:r>
          </a:p>
          <a:p>
            <a:pPr lvl="1"/>
            <a:r>
              <a:rPr lang="en-US" sz="1500" dirty="0">
                <a:solidFill>
                  <a:schemeClr val="tx1"/>
                </a:solidFill>
                <a:latin typeface="+mj-lt"/>
              </a:rPr>
              <a:t>Replications </a:t>
            </a:r>
          </a:p>
          <a:p>
            <a:pPr lvl="1"/>
            <a:endParaRPr lang="en-US" sz="15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028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065" y="1524000"/>
            <a:ext cx="6320066" cy="95410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cs typeface="Calibri" panose="020F0502020204030204" pitchFamily="34" charset="0"/>
              </a:rPr>
              <a:t> Censored demand system estimation with </a:t>
            </a:r>
            <a:r>
              <a:rPr lang="en-US" sz="2800" b="1" i="1" dirty="0" err="1">
                <a:solidFill>
                  <a:srgbClr val="0070C0"/>
                </a:solidFill>
                <a:cs typeface="Calibri" panose="020F0502020204030204" pitchFamily="34" charset="0"/>
              </a:rPr>
              <a:t>quaidsce</a:t>
            </a:r>
            <a:endParaRPr lang="en-US" sz="2800" b="1" i="1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sp>
        <p:nvSpPr>
          <p:cNvPr id="4" name="AutoShape 4" descr="Resultado de imagen para purdue universit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직사각형 11"/>
          <p:cNvSpPr txBox="1">
            <a:spLocks/>
          </p:cNvSpPr>
          <p:nvPr/>
        </p:nvSpPr>
        <p:spPr>
          <a:xfrm>
            <a:off x="1748298" y="2916356"/>
            <a:ext cx="5943600" cy="174406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Lucida Bright" panose="02040602050505020304" pitchFamily="18" charset="0"/>
              </a:rPr>
              <a:t>Juan Carlos Caro University of Luxembourg, Luxembourg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Lucida Bright" panose="02040602050505020304" pitchFamily="18" charset="0"/>
              </a:rPr>
              <a:t>Grace Melo Texas A</a:t>
            </a:r>
            <a:r>
              <a:rPr lang="es-419" sz="1400" b="1" dirty="0">
                <a:latin typeface="Lucida Bright" panose="02040602050505020304" pitchFamily="18" charset="0"/>
              </a:rPr>
              <a:t>&amp;M </a:t>
            </a:r>
            <a:r>
              <a:rPr lang="es-419" sz="1400" b="1" dirty="0" err="1">
                <a:latin typeface="Lucida Bright" panose="02040602050505020304" pitchFamily="18" charset="0"/>
              </a:rPr>
              <a:t>University</a:t>
            </a:r>
            <a:r>
              <a:rPr lang="en-US" sz="1400" b="1" dirty="0">
                <a:latin typeface="Lucida Bright" panose="02040602050505020304" pitchFamily="18" charset="0"/>
              </a:rPr>
              <a:t>, US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Lucida Bright" panose="02040602050505020304" pitchFamily="18" charset="0"/>
              </a:rPr>
              <a:t>Jose Alberto Molina, Universidad de Zaragoza, </a:t>
            </a:r>
            <a:r>
              <a:rPr lang="es-CL" sz="1400" b="1" dirty="0">
                <a:latin typeface="Lucida Bright" panose="02040602050505020304" pitchFamily="18" charset="0"/>
              </a:rPr>
              <a:t>España</a:t>
            </a:r>
            <a:r>
              <a:rPr lang="en-US" sz="1400" b="1">
                <a:latin typeface="Lucida Bright" panose="020406020505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1400" b="1">
                <a:latin typeface="Lucida Bright" panose="02040602050505020304" pitchFamily="18" charset="0"/>
              </a:rPr>
              <a:t>Juan </a:t>
            </a:r>
            <a:r>
              <a:rPr lang="en-US" sz="1400" b="1" dirty="0">
                <a:latin typeface="Lucida Bright" panose="02040602050505020304" pitchFamily="18" charset="0"/>
              </a:rPr>
              <a:t>Carlos Salgado, Instituto Nacional de </a:t>
            </a:r>
            <a:r>
              <a:rPr lang="en-US" sz="1400" b="1" dirty="0" err="1">
                <a:latin typeface="Lucida Bright" panose="02040602050505020304" pitchFamily="18" charset="0"/>
              </a:rPr>
              <a:t>Salud</a:t>
            </a:r>
            <a:r>
              <a:rPr lang="en-US" sz="1400" b="1" dirty="0">
                <a:latin typeface="Lucida Bright" panose="02040602050505020304" pitchFamily="18" charset="0"/>
              </a:rPr>
              <a:t> </a:t>
            </a:r>
            <a:r>
              <a:rPr lang="en-US" sz="1400" b="1" dirty="0" err="1">
                <a:latin typeface="Lucida Bright" panose="02040602050505020304" pitchFamily="18" charset="0"/>
              </a:rPr>
              <a:t>Pública</a:t>
            </a:r>
            <a:r>
              <a:rPr lang="en-US" sz="1400" b="1" dirty="0">
                <a:latin typeface="Lucida Bright" panose="02040602050505020304" pitchFamily="18" charset="0"/>
              </a:rPr>
              <a:t>, México </a:t>
            </a:r>
          </a:p>
          <a:p>
            <a:pPr algn="ctr">
              <a:spcBef>
                <a:spcPts val="0"/>
              </a:spcBef>
            </a:pPr>
            <a:endParaRPr lang="en-US" sz="1400" b="1" dirty="0">
              <a:latin typeface="Lucida Bright" panose="02040602050505020304" pitchFamily="18" charset="0"/>
            </a:endParaRPr>
          </a:p>
          <a:p>
            <a:pPr algn="ctr">
              <a:spcBef>
                <a:spcPts val="0"/>
              </a:spcBef>
            </a:pPr>
            <a:endParaRPr lang="en-US" sz="1400" b="1" baseline="30000" dirty="0">
              <a:latin typeface="Lucida Bright" panose="02040602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5A92A-EB03-4FA5-8D88-15DC23EE099D}"/>
              </a:ext>
            </a:extLst>
          </p:cNvPr>
          <p:cNvSpPr txBox="1"/>
          <p:nvPr/>
        </p:nvSpPr>
        <p:spPr>
          <a:xfrm>
            <a:off x="3081798" y="4624231"/>
            <a:ext cx="3276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400" b="1" dirty="0">
                <a:latin typeface="Lucida Bright" panose="02040602050505020304" pitchFamily="18" charset="0"/>
              </a:rPr>
              <a:t>Stata Conference 2021, August 6</a:t>
            </a:r>
            <a:r>
              <a:rPr lang="en-US" sz="1400" b="1" baseline="30000" dirty="0">
                <a:latin typeface="Lucida Bright" panose="02040602050505020304" pitchFamily="18" charset="0"/>
              </a:rPr>
              <a:t>th</a:t>
            </a:r>
            <a:r>
              <a:rPr lang="en-US" sz="1400" b="1" dirty="0">
                <a:latin typeface="Lucida Bright" panose="020406020505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34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72A3-0A41-487B-8738-FD3F84A6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issue?</a:t>
            </a:r>
            <a:endParaRPr lang="es-E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3169A-61E2-40AE-B1AD-34388758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552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419" sz="2000" dirty="0"/>
              <a:t>Zero </a:t>
            </a:r>
            <a:r>
              <a:rPr lang="es-419" sz="2000" dirty="0" err="1"/>
              <a:t>consumption</a:t>
            </a:r>
            <a:r>
              <a:rPr lang="es-419" sz="2000" dirty="0"/>
              <a:t> </a:t>
            </a:r>
            <a:r>
              <a:rPr lang="es-419" sz="2000" dirty="0" err="1"/>
              <a:t>is</a:t>
            </a:r>
            <a:r>
              <a:rPr lang="es-419" sz="2000" dirty="0"/>
              <a:t> </a:t>
            </a:r>
            <a:r>
              <a:rPr lang="es-419" sz="2000" dirty="0" err="1"/>
              <a:t>very</a:t>
            </a:r>
            <a:r>
              <a:rPr lang="es-419" sz="2000" dirty="0"/>
              <a:t> </a:t>
            </a:r>
            <a:r>
              <a:rPr lang="es-419" sz="2000" dirty="0" err="1"/>
              <a:t>common</a:t>
            </a:r>
            <a:r>
              <a:rPr lang="es-419" sz="2000" dirty="0"/>
              <a:t> in </a:t>
            </a:r>
            <a:r>
              <a:rPr lang="es-419" sz="2000" dirty="0" err="1"/>
              <a:t>household</a:t>
            </a:r>
            <a:r>
              <a:rPr lang="es-419" sz="2000" dirty="0"/>
              <a:t> </a:t>
            </a:r>
            <a:r>
              <a:rPr lang="es-419" sz="2000" dirty="0" err="1"/>
              <a:t>expenditure</a:t>
            </a:r>
            <a:r>
              <a:rPr lang="es-419" sz="2000" dirty="0"/>
              <a:t> data. 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419" sz="2000" dirty="0" err="1"/>
              <a:t>Failure</a:t>
            </a:r>
            <a:r>
              <a:rPr lang="es-419" sz="2000" dirty="0"/>
              <a:t> to </a:t>
            </a:r>
            <a:r>
              <a:rPr lang="es-419" sz="2000" dirty="0" err="1"/>
              <a:t>account</a:t>
            </a:r>
            <a:r>
              <a:rPr lang="es-419" sz="2000" dirty="0"/>
              <a:t> </a:t>
            </a:r>
            <a:r>
              <a:rPr lang="es-419" sz="2000" dirty="0" err="1"/>
              <a:t>for</a:t>
            </a:r>
            <a:r>
              <a:rPr lang="es-419" sz="2000" dirty="0"/>
              <a:t> </a:t>
            </a:r>
            <a:r>
              <a:rPr lang="es-419" sz="2000" dirty="0" err="1"/>
              <a:t>censoring</a:t>
            </a:r>
            <a:r>
              <a:rPr lang="es-419" sz="2000" dirty="0"/>
              <a:t> can </a:t>
            </a:r>
            <a:r>
              <a:rPr lang="es-419" sz="2000" dirty="0" err="1"/>
              <a:t>bias</a:t>
            </a:r>
            <a:r>
              <a:rPr lang="es-419" sz="2000" dirty="0"/>
              <a:t> </a:t>
            </a:r>
            <a:r>
              <a:rPr lang="es-419" sz="2000" dirty="0" err="1"/>
              <a:t>demand</a:t>
            </a:r>
            <a:r>
              <a:rPr lang="es-419" sz="2000" dirty="0"/>
              <a:t> </a:t>
            </a:r>
            <a:r>
              <a:rPr lang="es-419" sz="2000" dirty="0" err="1"/>
              <a:t>elasticity</a:t>
            </a:r>
            <a:r>
              <a:rPr lang="es-419" sz="2000" dirty="0"/>
              <a:t> </a:t>
            </a:r>
            <a:r>
              <a:rPr lang="es-419" sz="2000" dirty="0" err="1"/>
              <a:t>estimates</a:t>
            </a:r>
            <a:r>
              <a:rPr lang="es-419" sz="2000" dirty="0"/>
              <a:t>, </a:t>
            </a:r>
            <a:r>
              <a:rPr lang="es-419" sz="2000" dirty="0" err="1"/>
              <a:t>which</a:t>
            </a:r>
            <a:r>
              <a:rPr lang="es-419" sz="2000" dirty="0"/>
              <a:t> are </a:t>
            </a:r>
            <a:r>
              <a:rPr lang="es-419" sz="2000" dirty="0" err="1"/>
              <a:t>key</a:t>
            </a:r>
            <a:r>
              <a:rPr lang="es-419" sz="2000" dirty="0"/>
              <a:t> </a:t>
            </a:r>
            <a:r>
              <a:rPr lang="es-419" sz="2000" dirty="0" err="1"/>
              <a:t>for</a:t>
            </a:r>
            <a:r>
              <a:rPr lang="es-419" sz="2000" dirty="0"/>
              <a:t> </a:t>
            </a:r>
            <a:r>
              <a:rPr lang="es-419" sz="2000" dirty="0" err="1"/>
              <a:t>policy</a:t>
            </a:r>
            <a:r>
              <a:rPr lang="es-419" sz="2000" dirty="0"/>
              <a:t> </a:t>
            </a:r>
            <a:r>
              <a:rPr lang="es-419" sz="2000" dirty="0" err="1"/>
              <a:t>simulation</a:t>
            </a:r>
            <a:r>
              <a:rPr lang="es-419" sz="2000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419" sz="2000" dirty="0" err="1"/>
              <a:t>Methods</a:t>
            </a:r>
            <a:r>
              <a:rPr lang="es-419" sz="2000" dirty="0"/>
              <a:t> </a:t>
            </a:r>
            <a:r>
              <a:rPr lang="es-419" sz="2000" dirty="0" err="1"/>
              <a:t>to</a:t>
            </a:r>
            <a:r>
              <a:rPr lang="es-419" sz="2000" dirty="0"/>
              <a:t> </a:t>
            </a:r>
            <a:r>
              <a:rPr lang="es-419" sz="2000" dirty="0" err="1"/>
              <a:t>address</a:t>
            </a:r>
            <a:r>
              <a:rPr lang="es-419" sz="2000" dirty="0"/>
              <a:t> </a:t>
            </a:r>
            <a:r>
              <a:rPr lang="es-419" sz="2000" dirty="0" err="1"/>
              <a:t>censoring</a:t>
            </a:r>
            <a:r>
              <a:rPr lang="es-419" sz="2000" dirty="0"/>
              <a:t> in </a:t>
            </a:r>
            <a:r>
              <a:rPr lang="es-419" sz="2000" dirty="0" err="1"/>
              <a:t>systems</a:t>
            </a:r>
            <a:r>
              <a:rPr lang="es-419" sz="2000" dirty="0"/>
              <a:t> </a:t>
            </a:r>
            <a:r>
              <a:rPr lang="es-419" sz="2000" dirty="0" err="1"/>
              <a:t>of</a:t>
            </a:r>
            <a:r>
              <a:rPr lang="es-419" sz="2000" dirty="0"/>
              <a:t> </a:t>
            </a:r>
            <a:r>
              <a:rPr lang="es-419" sz="2000" dirty="0" err="1"/>
              <a:t>equations</a:t>
            </a:r>
            <a:r>
              <a:rPr lang="es-419" sz="2000" dirty="0"/>
              <a:t> </a:t>
            </a:r>
            <a:r>
              <a:rPr lang="es-419" sz="2000" dirty="0" err="1"/>
              <a:t>have</a:t>
            </a:r>
            <a:r>
              <a:rPr lang="es-419" sz="2000" dirty="0"/>
              <a:t> </a:t>
            </a:r>
            <a:r>
              <a:rPr lang="es-419" sz="2000" dirty="0" err="1"/>
              <a:t>been</a:t>
            </a:r>
            <a:r>
              <a:rPr lang="es-419" sz="2000" dirty="0"/>
              <a:t> </a:t>
            </a:r>
            <a:r>
              <a:rPr lang="es-419" sz="2000" dirty="0" err="1"/>
              <a:t>proposed</a:t>
            </a:r>
            <a:r>
              <a:rPr lang="es-419" sz="2000" dirty="0"/>
              <a:t> </a:t>
            </a:r>
            <a:r>
              <a:rPr lang="es-419" sz="2000" dirty="0" err="1"/>
              <a:t>based</a:t>
            </a:r>
            <a:r>
              <a:rPr lang="es-419" sz="2000" dirty="0"/>
              <a:t> </a:t>
            </a:r>
            <a:r>
              <a:rPr lang="es-419" sz="2000" dirty="0" err="1"/>
              <a:t>on</a:t>
            </a:r>
            <a:r>
              <a:rPr lang="es-419" sz="2000" dirty="0"/>
              <a:t> a </a:t>
            </a:r>
            <a:r>
              <a:rPr lang="es-419" sz="2000" dirty="0" err="1"/>
              <a:t>generalization</a:t>
            </a:r>
            <a:r>
              <a:rPr lang="es-419" sz="2000" dirty="0"/>
              <a:t> </a:t>
            </a:r>
            <a:r>
              <a:rPr lang="es-419" sz="2000" dirty="0" err="1"/>
              <a:t>of</a:t>
            </a:r>
            <a:r>
              <a:rPr lang="es-419" sz="2000" dirty="0"/>
              <a:t> </a:t>
            </a:r>
            <a:r>
              <a:rPr lang="es-419" sz="2000" dirty="0" err="1"/>
              <a:t>Amemiya’s</a:t>
            </a:r>
            <a:r>
              <a:rPr lang="es-419" sz="2000" dirty="0"/>
              <a:t> </a:t>
            </a:r>
            <a:r>
              <a:rPr lang="es-419" sz="2000" dirty="0" err="1"/>
              <a:t>model</a:t>
            </a:r>
            <a:r>
              <a:rPr lang="es-419" sz="2000" dirty="0"/>
              <a:t> (1974).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419" sz="2000" dirty="0" err="1"/>
              <a:t>Current</a:t>
            </a:r>
            <a:r>
              <a:rPr lang="es-419" sz="2000" dirty="0"/>
              <a:t> Stata </a:t>
            </a:r>
            <a:r>
              <a:rPr lang="es-419" sz="2000" dirty="0" err="1"/>
              <a:t>user-written</a:t>
            </a:r>
            <a:r>
              <a:rPr lang="es-419" sz="2000" dirty="0"/>
              <a:t> </a:t>
            </a:r>
            <a:r>
              <a:rPr lang="es-419" sz="2000" dirty="0" err="1"/>
              <a:t>commands</a:t>
            </a:r>
            <a:r>
              <a:rPr lang="es-419" sz="2000" dirty="0"/>
              <a:t> </a:t>
            </a:r>
            <a:r>
              <a:rPr lang="es-419" sz="2000" i="1" dirty="0" err="1"/>
              <a:t>quaids</a:t>
            </a:r>
            <a:r>
              <a:rPr lang="es-419" sz="2000" dirty="0"/>
              <a:t> (</a:t>
            </a:r>
            <a:r>
              <a:rPr lang="es-419" sz="2000" dirty="0" err="1"/>
              <a:t>Poi</a:t>
            </a:r>
            <a:r>
              <a:rPr lang="es-419" sz="2000" dirty="0"/>
              <a:t>, 2012) and </a:t>
            </a:r>
            <a:r>
              <a:rPr lang="es-419" sz="2000" i="1" dirty="0" err="1"/>
              <a:t>aidsills</a:t>
            </a:r>
            <a:r>
              <a:rPr lang="es-419" sz="2000" dirty="0"/>
              <a:t> (</a:t>
            </a:r>
            <a:r>
              <a:rPr lang="es-419" sz="2000" dirty="0" err="1"/>
              <a:t>Lecocq</a:t>
            </a:r>
            <a:r>
              <a:rPr lang="es-419" sz="2000" dirty="0"/>
              <a:t> and Robin, 2015) do </a:t>
            </a:r>
            <a:r>
              <a:rPr lang="es-419" sz="2000" dirty="0" err="1"/>
              <a:t>not</a:t>
            </a:r>
            <a:r>
              <a:rPr lang="es-419" sz="2000" dirty="0"/>
              <a:t> </a:t>
            </a:r>
            <a:r>
              <a:rPr lang="es-419" sz="2000" dirty="0" err="1"/>
              <a:t>address</a:t>
            </a:r>
            <a:r>
              <a:rPr lang="es-419" sz="2000" dirty="0"/>
              <a:t> </a:t>
            </a:r>
            <a:r>
              <a:rPr lang="es-419" sz="2000" dirty="0" err="1"/>
              <a:t>censoring</a:t>
            </a:r>
            <a:r>
              <a:rPr lang="es-419" sz="2000" dirty="0"/>
              <a:t>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419" sz="2000" dirty="0" err="1"/>
              <a:t>We</a:t>
            </a:r>
            <a:r>
              <a:rPr lang="es-419" sz="2000" dirty="0"/>
              <a:t> </a:t>
            </a:r>
            <a:r>
              <a:rPr lang="es-419" sz="2000" dirty="0" err="1"/>
              <a:t>proposed</a:t>
            </a:r>
            <a:r>
              <a:rPr lang="es-419" sz="2000" dirty="0"/>
              <a:t> </a:t>
            </a:r>
            <a:r>
              <a:rPr lang="es-419" sz="2000" i="1" dirty="0" err="1"/>
              <a:t>quaidsce</a:t>
            </a:r>
            <a:r>
              <a:rPr lang="es-419" sz="2000" dirty="0"/>
              <a:t>, </a:t>
            </a:r>
            <a:r>
              <a:rPr lang="es-419" sz="2000" dirty="0" err="1"/>
              <a:t>building</a:t>
            </a:r>
            <a:r>
              <a:rPr lang="es-419" sz="2000" dirty="0"/>
              <a:t> </a:t>
            </a:r>
            <a:r>
              <a:rPr lang="es-419" sz="2000" dirty="0" err="1"/>
              <a:t>upon</a:t>
            </a:r>
            <a:r>
              <a:rPr lang="es-419" sz="2000" dirty="0"/>
              <a:t> </a:t>
            </a:r>
            <a:r>
              <a:rPr lang="es-419" sz="2000" i="1" dirty="0" err="1"/>
              <a:t>quaids</a:t>
            </a:r>
            <a:r>
              <a:rPr lang="es-419" sz="2000" dirty="0"/>
              <a:t> </a:t>
            </a:r>
            <a:r>
              <a:rPr lang="es-419" sz="2000" dirty="0" err="1"/>
              <a:t>to</a:t>
            </a:r>
            <a:r>
              <a:rPr lang="es-419" sz="2000" dirty="0"/>
              <a:t> </a:t>
            </a:r>
            <a:r>
              <a:rPr lang="es-419" sz="2000" dirty="0" err="1"/>
              <a:t>account</a:t>
            </a:r>
            <a:r>
              <a:rPr lang="es-419" sz="2000" dirty="0"/>
              <a:t> </a:t>
            </a:r>
            <a:r>
              <a:rPr lang="es-419" sz="2000" dirty="0" err="1"/>
              <a:t>for</a:t>
            </a:r>
            <a:r>
              <a:rPr lang="es-419" sz="2000" dirty="0"/>
              <a:t> </a:t>
            </a:r>
            <a:r>
              <a:rPr lang="es-419" sz="2000" dirty="0" err="1"/>
              <a:t>censoring</a:t>
            </a:r>
            <a:r>
              <a:rPr lang="es-419" sz="2000" dirty="0"/>
              <a:t> </a:t>
            </a:r>
            <a:r>
              <a:rPr lang="es-419" sz="2000" dirty="0" err="1"/>
              <a:t>using</a:t>
            </a:r>
            <a:r>
              <a:rPr lang="es-419" sz="2000" dirty="0"/>
              <a:t> </a:t>
            </a:r>
            <a:r>
              <a:rPr lang="es-419" sz="2000" dirty="0" err="1"/>
              <a:t>the</a:t>
            </a:r>
            <a:r>
              <a:rPr lang="es-419" sz="2000" dirty="0"/>
              <a:t> </a:t>
            </a:r>
            <a:r>
              <a:rPr lang="es-419" sz="2000" dirty="0" err="1"/>
              <a:t>two</a:t>
            </a:r>
            <a:r>
              <a:rPr lang="es-419" sz="2000" dirty="0"/>
              <a:t>-step </a:t>
            </a:r>
            <a:r>
              <a:rPr lang="es-419" sz="2000" dirty="0" err="1"/>
              <a:t>estimation</a:t>
            </a:r>
            <a:r>
              <a:rPr lang="es-419" sz="2000" dirty="0"/>
              <a:t> </a:t>
            </a:r>
            <a:r>
              <a:rPr lang="es-419" sz="2000" dirty="0" err="1"/>
              <a:t>approach</a:t>
            </a:r>
            <a:r>
              <a:rPr lang="es-419" sz="2000" dirty="0"/>
              <a:t> </a:t>
            </a:r>
            <a:r>
              <a:rPr lang="es-419" sz="2000" dirty="0" err="1"/>
              <a:t>proposed</a:t>
            </a:r>
            <a:r>
              <a:rPr lang="es-419" sz="2000" dirty="0"/>
              <a:t> </a:t>
            </a:r>
            <a:r>
              <a:rPr lang="es-419" sz="2000" dirty="0" err="1"/>
              <a:t>by</a:t>
            </a:r>
            <a:r>
              <a:rPr lang="es-419" sz="2000" dirty="0"/>
              <a:t> </a:t>
            </a:r>
            <a:r>
              <a:rPr lang="es-419" sz="2000" dirty="0" err="1"/>
              <a:t>Shonkwiler</a:t>
            </a:r>
            <a:r>
              <a:rPr lang="es-419" sz="2000" dirty="0"/>
              <a:t> and Yen (1999).</a:t>
            </a:r>
            <a:endParaRPr lang="en-US" sz="2000" dirty="0"/>
          </a:p>
          <a:p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74C6B2-8BD5-4DC8-95C1-EA4D86464F24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33F6A-18D6-4BBA-8C9F-58A1F30FFC55}"/>
              </a:ext>
            </a:extLst>
          </p:cNvPr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9722B-2FE0-4045-8559-B067E0C457B1}"/>
              </a:ext>
            </a:extLst>
          </p:cNvPr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0AA413-5066-4593-894D-C417981FE0ED}"/>
              </a:ext>
            </a:extLst>
          </p:cNvPr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5148D-6A8E-41E6-A855-D357B4A83F28}"/>
              </a:ext>
            </a:extLst>
          </p:cNvPr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0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8309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libri" panose="020F0502020204030204" pitchFamily="34" charset="0"/>
              </a:rPr>
              <a:t>Quadratic Almost Ideal Demand System</a:t>
            </a:r>
            <a:br>
              <a:rPr lang="en-US" sz="4400" dirty="0">
                <a:ea typeface="Calibri" panose="020F0502020204030204" pitchFamily="34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/>
              <p:cNvSpPr txBox="1">
                <a:spLocks/>
              </p:cNvSpPr>
              <p:nvPr/>
            </p:nvSpPr>
            <p:spPr>
              <a:xfrm>
                <a:off x="304800" y="1281090"/>
                <a:ext cx="8534400" cy="493776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Wingdings 3"/>
                  <a:buNone/>
                </a:pPr>
                <a:endParaRPr lang="en-US" sz="1800" dirty="0">
                  <a:latin typeface="+mj-lt"/>
                </a:endParaRPr>
              </a:p>
              <a:p>
                <a:pPr marL="0" indent="0" algn="ctr">
                  <a:buFont typeface="Wingdings 3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fun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h𝑘</m:t>
                            </m:r>
                          </m:sub>
                        </m:sSub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								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800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is the budget share of category</a:t>
                </a:r>
                <a:r>
                  <a:rPr lang="en-US" sz="1800" i="1" dirty="0">
                    <a:latin typeface="+mj-lt"/>
                  </a:rPr>
                  <a:t> </a:t>
                </a:r>
                <a:r>
                  <a:rPr lang="en-US" sz="1800" i="1" dirty="0" err="1">
                    <a:latin typeface="+mj-lt"/>
                  </a:rPr>
                  <a:t>i</a:t>
                </a:r>
                <a:r>
                  <a:rPr lang="en-US" sz="1800" i="1" dirty="0">
                    <a:latin typeface="+mj-lt"/>
                  </a:rPr>
                  <a:t> </a:t>
                </a:r>
                <a:r>
                  <a:rPr lang="en-US" sz="1800" dirty="0">
                    <a:latin typeface="+mj-lt"/>
                  </a:rPr>
                  <a:t>for household</a:t>
                </a:r>
                <a:r>
                  <a:rPr lang="en-US" sz="1800" i="1" dirty="0">
                    <a:latin typeface="+mj-lt"/>
                  </a:rPr>
                  <a:t> h and J i</a:t>
                </a:r>
                <a:r>
                  <a:rPr lang="en-US" sz="1800" dirty="0">
                    <a:latin typeface="+mj-lt"/>
                  </a:rPr>
                  <a:t>s the number of categories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h𝑗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is the price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is total household expenditure;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h𝑘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are demand shifters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en-US" sz="1800" dirty="0">
                    <a:latin typeface="+mj-lt"/>
                  </a:rPr>
                  <a:t> is the residual.</a:t>
                </a:r>
              </a:p>
              <a:p>
                <a:pPr>
                  <a:lnSpc>
                    <a:spcPct val="120000"/>
                  </a:lnSpc>
                </a:pPr>
                <a:r>
                  <a:rPr lang="es-419" sz="1800" dirty="0">
                    <a:latin typeface="+mj-lt"/>
                  </a:rPr>
                  <a:t>Price deflators: </a:t>
                </a:r>
                <a:endParaRPr lang="es-419" sz="1800" i="1" dirty="0">
                  <a:latin typeface="+mj-lt"/>
                </a:endParaRPr>
              </a:p>
              <a:p>
                <a:pPr marL="0" indent="0" algn="ctr">
                  <a:lnSpc>
                    <a:spcPct val="120000"/>
                  </a:lnSpc>
                  <a:buFont typeface="Wingdings 3"/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h𝑗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h𝑘</m:t>
                                </m:r>
                              </m:sub>
                            </m:sSub>
                          </m:e>
                        </m:nary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h𝑗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sz="1800" b="0" i="1">
                        <a:latin typeface="Cambria Math" panose="02040503050406030204" pitchFamily="18" charset="0"/>
                      </a:rPr>
                      <m:t>+0.5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h𝑖</m:t>
                                    </m:r>
                                  </m:sub>
                                </m:sSub>
                              </m:e>
                            </m:func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h𝑗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sz="1800" dirty="0">
                    <a:latin typeface="+mj-lt"/>
                  </a:rPr>
                  <a:t>  </a:t>
                </a:r>
                <a:endParaRPr lang="es-419" sz="1800" i="1" dirty="0">
                  <a:latin typeface="+mj-lt"/>
                </a:endParaRPr>
              </a:p>
              <a:p>
                <a:pPr marL="0" indent="0" algn="ctr">
                  <a:lnSpc>
                    <a:spcPct val="120000"/>
                  </a:lnSpc>
                  <a:buFont typeface="Wingdings 3"/>
                  <a:buNone/>
                </a:pPr>
                <a14:m>
                  <m:oMath xmlns:m="http://schemas.openxmlformats.org/officeDocument/2006/math">
                    <m:r>
                      <a:rPr lang="es-419" sz="18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h𝑗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+mj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800" dirty="0">
                    <a:latin typeface="+mj-lt"/>
                  </a:rPr>
                  <a:t>Restrictions on homogeneity and symmetry are imposed </a:t>
                </a:r>
              </a:p>
              <a:p>
                <a:pPr marL="274320" lvl="1" indent="0">
                  <a:buFont typeface="Wingdings 3"/>
                  <a:buNone/>
                </a:pPr>
                <a:endParaRPr lang="en-US" sz="1800" dirty="0">
                  <a:latin typeface="+mj-lt"/>
                </a:endParaRPr>
              </a:p>
              <a:p>
                <a:pPr marL="0" indent="0">
                  <a:buFont typeface="Wingdings 3"/>
                  <a:buNone/>
                </a:pPr>
                <a:endParaRPr lang="es-419" sz="1800" dirty="0">
                  <a:latin typeface="+mj-lt"/>
                </a:endParaRPr>
              </a:p>
              <a:p>
                <a:endParaRPr lang="en-US" sz="1800" dirty="0">
                  <a:latin typeface="+mj-lt"/>
                </a:endParaRPr>
              </a:p>
              <a:p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81090"/>
                <a:ext cx="8534400" cy="4937760"/>
              </a:xfrm>
              <a:prstGeom prst="rect">
                <a:avLst/>
              </a:prstGeom>
              <a:blipFill>
                <a:blip r:embed="rId3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C6887DC-F70E-43F5-861B-0122F40BE765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048B8-43BD-4C51-B291-EA4E6FC78F3B}"/>
              </a:ext>
            </a:extLst>
          </p:cNvPr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A833E-09E6-46F3-B97D-6C680AAF585E}"/>
              </a:ext>
            </a:extLst>
          </p:cNvPr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C0A0D-1F19-408A-9794-AF490C92F28D}"/>
              </a:ext>
            </a:extLst>
          </p:cNvPr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749EE9-BE04-4909-AC07-7DDDE5DF7AF7}"/>
              </a:ext>
            </a:extLst>
          </p:cNvPr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9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r>
              <a:rPr lang="en-US" sz="3200" dirty="0"/>
              <a:t>Two-step approach (SY, 1999)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3"/>
              <p:cNvSpPr txBox="1">
                <a:spLocks/>
              </p:cNvSpPr>
              <p:nvPr/>
            </p:nvSpPr>
            <p:spPr>
              <a:xfrm>
                <a:off x="304800" y="1371600"/>
                <a:ext cx="8534400" cy="5115336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The latent share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is related to the observed share as follows: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</m:sSub>
                      <m:sSubSup>
                        <m:sSub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s-419" sz="1800" dirty="0">
                  <a:solidFill>
                    <a:schemeClr val="tx1"/>
                  </a:solidFill>
                  <a:latin typeface="+mj-lt"/>
                </a:endParaRPr>
              </a:p>
              <a:p>
                <a:pPr marL="274320" lvl="1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where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is a binary dependent variable that equals 1 for nonzero expenditure. </a:t>
                </a:r>
              </a:p>
              <a:p>
                <a:pPr marL="274320" lvl="1" indent="0">
                  <a:buNone/>
                </a:pP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The unconditional expected value can be written as: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274320" lvl="1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are the cumulative and density normal distribution functions.</a:t>
                </a:r>
              </a:p>
              <a:p>
                <a:pPr marL="0" indent="0">
                  <a:buNone/>
                </a:pPr>
                <a:endParaRPr lang="es-419" sz="18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s-419" sz="1800" dirty="0" err="1">
                    <a:solidFill>
                      <a:schemeClr val="tx1"/>
                    </a:solidFill>
                    <a:latin typeface="+mj-lt"/>
                  </a:rPr>
                  <a:t>Two</a:t>
                </a:r>
                <a:r>
                  <a:rPr lang="es-419" sz="1800" dirty="0">
                    <a:solidFill>
                      <a:schemeClr val="tx1"/>
                    </a:solidFill>
                    <a:latin typeface="+mj-lt"/>
                  </a:rPr>
                  <a:t>-s</a:t>
                </a:r>
                <a:r>
                  <a:rPr lang="en-US" sz="1800" dirty="0" err="1">
                    <a:solidFill>
                      <a:schemeClr val="tx1"/>
                    </a:solidFill>
                    <a:latin typeface="+mj-lt"/>
                  </a:rPr>
                  <a:t>tep</a:t>
                </a:r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approach: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a univariate </a:t>
                </a:r>
                <a:r>
                  <a:rPr lang="en-US" sz="1800" dirty="0" err="1">
                    <a:solidFill>
                      <a:schemeClr val="tx1"/>
                    </a:solidFill>
                    <a:latin typeface="+mj-lt"/>
                  </a:rPr>
                  <a:t>probit</a:t>
                </a:r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is estimated for all categories,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is a vector of regressors including prices and demographic variables.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are calculated and included in the second step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𝛷</m:t>
                          </m:r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b>
                      </m:sSub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+mj-lt"/>
                  </a:rPr>
                  <a:t>The system is no longer singular, hence all equations are jointly estimated (no additivity).</a:t>
                </a:r>
              </a:p>
              <a:p>
                <a:pPr marL="0" indent="0">
                  <a:buFont typeface="Wingdings 3"/>
                  <a:buNone/>
                </a:pPr>
                <a:endParaRPr lang="es-419" sz="18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8534400" cy="5115336"/>
              </a:xfrm>
              <a:prstGeom prst="rect">
                <a:avLst/>
              </a:prstGeom>
              <a:blipFill>
                <a:blip r:embed="rId3"/>
                <a:stretch>
                  <a:fillRect l="-571" t="-596" b="-2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25E28D8-A984-4290-BFD1-FEBBCC74F554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318B0-F6D6-46D3-A0A5-CD3928BBEFFE}"/>
              </a:ext>
            </a:extLst>
          </p:cNvPr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1F067-CD13-4AB8-969E-2C5ACC9CDFDA}"/>
              </a:ext>
            </a:extLst>
          </p:cNvPr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B100F-A870-4389-9E86-F764B2B742DB}"/>
              </a:ext>
            </a:extLst>
          </p:cNvPr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D9413-2DED-4462-A89B-444F6DC27BE2}"/>
              </a:ext>
            </a:extLst>
          </p:cNvPr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>
            <a:normAutofit/>
          </a:bodyPr>
          <a:lstStyle/>
          <a:p>
            <a:r>
              <a:rPr lang="en-US" sz="3200" i="1" dirty="0" err="1"/>
              <a:t>quaidsce</a:t>
            </a:r>
            <a:r>
              <a:rPr lang="en-US" sz="3200" i="1" dirty="0"/>
              <a:t> </a:t>
            </a:r>
            <a:r>
              <a:rPr lang="en-US" sz="3200" dirty="0"/>
              <a:t>syntax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304800" y="1371600"/>
            <a:ext cx="8534400" cy="51153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The syntax draws directly from 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quaids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>
                <a:latin typeface="+mj-lt"/>
              </a:rPr>
              <a:t>with the addition of the censoring option.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Wingdings 3"/>
              <a:buNone/>
            </a:pP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quaidsce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varlist_expshares</a:t>
            </a:r>
            <a:r>
              <a:rPr lang="es-419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[in], 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(#) {</a:t>
            </a:r>
            <a:r>
              <a:rPr lang="es-419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varlist_prices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</a:t>
            </a:r>
            <a:r>
              <a:rPr lang="es-419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lnprices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varlist_lnprices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              {</a:t>
            </a:r>
            <a:r>
              <a:rPr lang="es-419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expenditure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varlist_exp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</a:t>
            </a:r>
            <a:r>
              <a:rPr lang="es-419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lnexpenditure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varlist_lnexp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0" indent="0">
              <a:buFont typeface="Wingdings 3"/>
              <a:buNone/>
            </a:pP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/>
              <a:buNone/>
            </a:pP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419" sz="1600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varlist_demo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419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noqua</a:t>
            </a:r>
            <a:r>
              <a:rPr lang="es-419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dratic</a:t>
            </a:r>
            <a:r>
              <a:rPr lang="es-419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419" sz="1600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olog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nocensor</a:t>
            </a:r>
            <a:r>
              <a:rPr lang="es-419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vcetype</a:t>
            </a:r>
            <a:r>
              <a:rPr lang="es-419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Font typeface="Wingdings 3"/>
              <a:buNone/>
            </a:pPr>
            <a:endParaRPr lang="es-419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/>
              <a:buNone/>
            </a:pPr>
            <a:endParaRPr lang="es-419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Additional features (in progress):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- Automatically correct for expenditure endogeneity using IV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	- Incorporate bootstrapped estimates for elasticities (instead of delta method)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	- Manually adjust </a:t>
            </a:r>
            <a:r>
              <a:rPr lang="en-US" sz="1800" i="1" dirty="0" err="1">
                <a:solidFill>
                  <a:schemeClr val="tx1"/>
                </a:solidFill>
                <a:latin typeface="+mj-lt"/>
              </a:rPr>
              <a:t>nlsur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estimation method for (testing purposes)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	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CCF28-DA8D-499D-8095-E278AE441B1E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2287B-F1DE-4680-A1E3-B4B49170173C}"/>
              </a:ext>
            </a:extLst>
          </p:cNvPr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682FB-12E1-4EFE-8D30-6D0B3FB38BD6}"/>
              </a:ext>
            </a:extLst>
          </p:cNvPr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9918A-D701-47DF-A2A8-5D0157D1EA32}"/>
              </a:ext>
            </a:extLst>
          </p:cNvPr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255096-9483-4970-9E3F-7D91AE5C68ED}"/>
              </a:ext>
            </a:extLst>
          </p:cNvPr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0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application</a:t>
            </a:r>
          </a:p>
        </p:txBody>
      </p:sp>
      <p:sp>
        <p:nvSpPr>
          <p:cNvPr id="5" name="AutoShape 2" descr="Flint water cri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6" descr="Flint water crisi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530E605-33E3-4347-933B-45DB81F35EE3}"/>
              </a:ext>
            </a:extLst>
          </p:cNvPr>
          <p:cNvSpPr txBox="1">
            <a:spLocks/>
          </p:cNvSpPr>
          <p:nvPr/>
        </p:nvSpPr>
        <p:spPr>
          <a:xfrm>
            <a:off x="304800" y="1690688"/>
            <a:ext cx="8534400" cy="479624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Demand system estimation for food consumption using 17 categories as in Melo (</a:t>
            </a:r>
            <a:r>
              <a:rPr lang="en-US" sz="1800" i="1" dirty="0">
                <a:solidFill>
                  <a:schemeClr val="tx1"/>
                </a:solidFill>
                <a:latin typeface="+mj-lt"/>
              </a:rPr>
              <a:t>forthcoming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Cross-sectional data from the Chilean National Household Budget Survey for 2016/2017 (latest study period).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Estimates for the demand system compared with </a:t>
            </a:r>
            <a:r>
              <a:rPr lang="en-US" sz="1800" i="1" dirty="0" err="1">
                <a:latin typeface="+mj-lt"/>
              </a:rPr>
              <a:t>quaids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(Poi, 2012).</a:t>
            </a:r>
          </a:p>
          <a:p>
            <a:endParaRPr lang="en-US" sz="1800" i="1" dirty="0">
              <a:solidFill>
                <a:schemeClr val="tx1"/>
              </a:solidFill>
              <a:latin typeface="+mj-lt"/>
            </a:endParaRPr>
          </a:p>
          <a:p>
            <a:r>
              <a:rPr lang="en-US" sz="1800" dirty="0" err="1">
                <a:latin typeface="+mj-lt"/>
              </a:rPr>
              <a:t>Probit</a:t>
            </a:r>
            <a:r>
              <a:rPr lang="en-US" sz="1800" dirty="0">
                <a:latin typeface="+mj-lt"/>
              </a:rPr>
              <a:t> regressions based on  prices (quality-adjusted unit values) and randomly generated household covariates.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0F8EE-0DE2-4DF4-909B-2DCBFB66B612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8678ED-E357-4879-9DCE-FB41B170A7D1}"/>
              </a:ext>
            </a:extLst>
          </p:cNvPr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6DAFFF-47D4-4271-9959-E95D073B8ECD}"/>
              </a:ext>
            </a:extLst>
          </p:cNvPr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0FF7A-1641-4D2B-BACA-F64009E7C6BA}"/>
              </a:ext>
            </a:extLst>
          </p:cNvPr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4B8D1-D2F4-499E-A845-150A6E503ADB}"/>
              </a:ext>
            </a:extLst>
          </p:cNvPr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18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(N=14,703 households)</a:t>
            </a:r>
          </a:p>
        </p:txBody>
      </p:sp>
      <p:sp>
        <p:nvSpPr>
          <p:cNvPr id="5" name="AutoShape 2" descr="Flint water cri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76904"/>
              </p:ext>
            </p:extLst>
          </p:nvPr>
        </p:nvGraphicFramePr>
        <p:xfrm>
          <a:off x="1106487" y="1499301"/>
          <a:ext cx="6931026" cy="4012638"/>
        </p:xfrm>
        <a:graphic>
          <a:graphicData uri="http://schemas.openxmlformats.org/drawingml/2006/table">
            <a:tbl>
              <a:tblPr firstRow="1" firstCol="1" bandRow="1"/>
              <a:tblGrid>
                <a:gridCol w="3144633">
                  <a:extLst>
                    <a:ext uri="{9D8B030D-6E8A-4147-A177-3AD203B41FA5}">
                      <a16:colId xmlns:a16="http://schemas.microsoft.com/office/drawing/2014/main" val="3225349483"/>
                    </a:ext>
                  </a:extLst>
                </a:gridCol>
                <a:gridCol w="1528686">
                  <a:extLst>
                    <a:ext uri="{9D8B030D-6E8A-4147-A177-3AD203B41FA5}">
                      <a16:colId xmlns:a16="http://schemas.microsoft.com/office/drawing/2014/main" val="2641054317"/>
                    </a:ext>
                  </a:extLst>
                </a:gridCol>
                <a:gridCol w="2257707">
                  <a:extLst>
                    <a:ext uri="{9D8B030D-6E8A-4147-A177-3AD203B41FA5}">
                      <a16:colId xmlns:a16="http://schemas.microsoft.com/office/drawing/2014/main" val="1701521672"/>
                    </a:ext>
                  </a:extLst>
                </a:gridCol>
              </a:tblGrid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Food group</a:t>
                      </a: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Purchase &gt; 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Quantity (g) | Purchase &gt; 0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352739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Starches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89.63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269509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Bread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197.82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057580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Breakfast cereals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695801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Unprocessed meats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7769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Processed meats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898847"/>
                  </a:ext>
                </a:extLst>
              </a:tr>
              <a:tr h="2359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Milk &amp; dairy desserts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164.23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15110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Cheese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25.79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258231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Fruits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245.62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382666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Vegetables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212.15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43145"/>
                  </a:ext>
                </a:extLst>
              </a:tr>
              <a:tr h="1928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Legumes &amp; processed FVs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525237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Sweets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560195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Snacks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38.30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947814"/>
                  </a:ext>
                </a:extLst>
              </a:tr>
              <a:tr h="23501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Unsweetened beverages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882.32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252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Sweetened beverages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287.12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424568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Fats &amp; oils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43.73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586456"/>
                  </a:ext>
                </a:extLst>
              </a:tr>
              <a:tr h="215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Refined Sugar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63.31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08745"/>
                  </a:ext>
                </a:extLst>
              </a:tr>
              <a:tr h="1793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Nonsugar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sweeteners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797" marR="5579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31179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02C290-306F-4CF2-B8E8-0448B04E0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70086"/>
              </p:ext>
            </p:extLst>
          </p:nvPr>
        </p:nvGraphicFramePr>
        <p:xfrm>
          <a:off x="4311869" y="1300655"/>
          <a:ext cx="3704897" cy="365760"/>
        </p:xfrm>
        <a:graphic>
          <a:graphicData uri="http://schemas.openxmlformats.org/drawingml/2006/table">
            <a:tbl>
              <a:tblPr/>
              <a:tblGrid>
                <a:gridCol w="3704897">
                  <a:extLst>
                    <a:ext uri="{9D8B030D-6E8A-4147-A177-3AD203B41FA5}">
                      <a16:colId xmlns:a16="http://schemas.microsoft.com/office/drawing/2014/main" val="1803315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732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19FF044-30B2-492B-ABA6-7BE9A3113564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C110F-C9DF-4A51-96D1-CBB6652A7127}"/>
              </a:ext>
            </a:extLst>
          </p:cNvPr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A88A5-DD41-477F-B100-94FC73E520A5}"/>
              </a:ext>
            </a:extLst>
          </p:cNvPr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192DCD-5D05-4DF6-BCFE-05574F4FA3BC}"/>
              </a:ext>
            </a:extLst>
          </p:cNvPr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59C6B-448D-442B-AE1F-95B527C5CAAC}"/>
              </a:ext>
            </a:extLst>
          </p:cNvPr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6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3200" dirty="0" err="1"/>
              <a:t>Results</a:t>
            </a:r>
            <a:r>
              <a:rPr lang="es-419" sz="3200" dirty="0"/>
              <a:t>: delta </a:t>
            </a:r>
            <a:r>
              <a:rPr lang="es-419" sz="3200" dirty="0" err="1"/>
              <a:t>coefficients</a:t>
            </a:r>
            <a:r>
              <a:rPr lang="es-419" sz="3200" dirty="0"/>
              <a:t> (95% CI)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8D5A1-316B-4982-8A9E-D00F43C55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55" y="1704396"/>
            <a:ext cx="6720130" cy="4894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801E1F-CF9F-4CA5-91F3-F7A64AC9F81A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5102E-98EF-46A8-9717-48F0294F90C0}"/>
              </a:ext>
            </a:extLst>
          </p:cNvPr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AA118-FDCA-49A0-A934-C27D71500409}"/>
              </a:ext>
            </a:extLst>
          </p:cNvPr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35049-123A-4859-97D1-DACD72B69F81}"/>
              </a:ext>
            </a:extLst>
          </p:cNvPr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63F375-1434-44A0-B255-A337188E0AA1}"/>
              </a:ext>
            </a:extLst>
          </p:cNvPr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1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2355"/>
    </mc:Choice>
    <mc:Fallback>
      <p:transition advTm="5235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3200" dirty="0" err="1"/>
              <a:t>Results</a:t>
            </a:r>
            <a:r>
              <a:rPr lang="es-419" sz="3200" dirty="0"/>
              <a:t>: </a:t>
            </a:r>
            <a:r>
              <a:rPr lang="es-419" sz="3200" dirty="0" err="1"/>
              <a:t>alpha</a:t>
            </a:r>
            <a:r>
              <a:rPr lang="es-419" sz="3200" dirty="0"/>
              <a:t> </a:t>
            </a:r>
            <a:r>
              <a:rPr lang="es-419" sz="3200" dirty="0" err="1"/>
              <a:t>coefficients</a:t>
            </a:r>
            <a:r>
              <a:rPr lang="es-419" sz="3200" dirty="0"/>
              <a:t> (95% CI)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F68AF-06F6-4600-991A-F504BBEAA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47800"/>
            <a:ext cx="7085076" cy="51607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925B82-480C-4BFC-8891-DA57C3643BD0}"/>
              </a:ext>
            </a:extLst>
          </p:cNvPr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B88E3-E521-4B95-AF93-F2E91404442A}"/>
              </a:ext>
            </a:extLst>
          </p:cNvPr>
          <p:cNvSpPr txBox="1"/>
          <p:nvPr/>
        </p:nvSpPr>
        <p:spPr>
          <a:xfrm>
            <a:off x="152400" y="0"/>
            <a:ext cx="144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Introduction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C7C2-FEB4-4D9E-8943-F39A5E18AABA}"/>
              </a:ext>
            </a:extLst>
          </p:cNvPr>
          <p:cNvSpPr txBox="1"/>
          <p:nvPr/>
        </p:nvSpPr>
        <p:spPr>
          <a:xfrm>
            <a:off x="2209800" y="0"/>
            <a:ext cx="198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Methods and Data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900B0-06FD-4F70-933A-9C4182B81FAD}"/>
              </a:ext>
            </a:extLst>
          </p:cNvPr>
          <p:cNvSpPr txBox="1"/>
          <p:nvPr/>
        </p:nvSpPr>
        <p:spPr>
          <a:xfrm>
            <a:off x="5410200" y="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+mj-lt"/>
                <a:ea typeface="Verdana" pitchFamily="34" charset="0"/>
                <a:cs typeface="Times New Roman" pitchFamily="18" charset="0"/>
              </a:rPr>
              <a:t>Results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B9FFD-D206-4308-A402-EA9DD7C11BF1}"/>
              </a:ext>
            </a:extLst>
          </p:cNvPr>
          <p:cNvSpPr txBox="1"/>
          <p:nvPr/>
        </p:nvSpPr>
        <p:spPr>
          <a:xfrm>
            <a:off x="7772400" y="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+mj-lt"/>
                <a:ea typeface="Verdana" pitchFamily="34" charset="0"/>
                <a:cs typeface="Times New Roman" pitchFamily="18" charset="0"/>
              </a:rPr>
              <a:t>Conclusion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9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2355"/>
    </mc:Choice>
    <mc:Fallback>
      <p:transition advTm="52355"/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46854</TotalTime>
  <Words>1268</Words>
  <Application>Microsoft Office PowerPoint</Application>
  <PresentationFormat>On-screen Show (4:3)</PresentationFormat>
  <Paragraphs>207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Lucida Bright</vt:lpstr>
      <vt:lpstr>Times New Roman</vt:lpstr>
      <vt:lpstr>Wingdings 3</vt:lpstr>
      <vt:lpstr>Office Theme</vt:lpstr>
      <vt:lpstr> Censored demand system estimation with quaidsce</vt:lpstr>
      <vt:lpstr>What is the issue?</vt:lpstr>
      <vt:lpstr>Quadratic Almost Ideal Demand System </vt:lpstr>
      <vt:lpstr>Two-step approach (SY, 1999)</vt:lpstr>
      <vt:lpstr>quaidsce syntax</vt:lpstr>
      <vt:lpstr>An application</vt:lpstr>
      <vt:lpstr>Data (N=14,703 households)</vt:lpstr>
      <vt:lpstr>Results: delta coefficients (95% CI)</vt:lpstr>
      <vt:lpstr>Results: alpha coefficients (95% CI)</vt:lpstr>
      <vt:lpstr>Results: beta coefficients (95% CI)</vt:lpstr>
      <vt:lpstr>Summary</vt:lpstr>
      <vt:lpstr> Censored demand system estimation with quaidsce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 Econ</dc:creator>
  <cp:lastModifiedBy>juan caro</cp:lastModifiedBy>
  <cp:revision>2270</cp:revision>
  <cp:lastPrinted>2021-02-22T17:00:15Z</cp:lastPrinted>
  <dcterms:created xsi:type="dcterms:W3CDTF">2013-09-19T16:58:47Z</dcterms:created>
  <dcterms:modified xsi:type="dcterms:W3CDTF">2021-08-13T13:52:00Z</dcterms:modified>
</cp:coreProperties>
</file>