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8"/>
  </p:handoutMasterIdLst>
  <p:sldIdLst>
    <p:sldId id="323" r:id="rId5"/>
    <p:sldId id="277" r:id="rId6"/>
    <p:sldId id="257" r:id="rId7"/>
    <p:sldId id="325" r:id="rId8"/>
    <p:sldId id="327" r:id="rId9"/>
    <p:sldId id="300" r:id="rId10"/>
    <p:sldId id="328" r:id="rId11"/>
    <p:sldId id="324" r:id="rId12"/>
    <p:sldId id="330" r:id="rId13"/>
    <p:sldId id="331" r:id="rId14"/>
    <p:sldId id="332" r:id="rId15"/>
    <p:sldId id="333" r:id="rId16"/>
    <p:sldId id="334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20/12/2019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20/12/2019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11441" y="30398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7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 defTabSz="288000"/>
            <a:r>
              <a:rPr lang="es-CO" sz="7200" b="1" dirty="0" smtClean="0">
                <a:solidFill>
                  <a:schemeClr val="accent5">
                    <a:lumMod val="75000"/>
                  </a:schemeClr>
                </a:solidFill>
              </a:rPr>
              <a:t>Bitácoras Censa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11441" y="1056728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54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00753" y="2047603"/>
            <a:ext cx="7710984" cy="434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-Servidores: </a:t>
            </a:r>
            <a:r>
              <a:rPr lang="es-MX" sz="3200" b="1" dirty="0" err="1" smtClean="0">
                <a:solidFill>
                  <a:srgbClr val="0099A5"/>
                </a:solidFill>
              </a:rPr>
              <a:t>Hostinger</a:t>
            </a:r>
            <a:r>
              <a:rPr lang="es-MX" sz="3200" b="1" dirty="0" smtClean="0">
                <a:solidFill>
                  <a:srgbClr val="0099A5"/>
                </a:solidFill>
              </a:rPr>
              <a:t>: </a:t>
            </a:r>
          </a:p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Capacidad 20GB: </a:t>
            </a:r>
            <a:r>
              <a:rPr lang="es-MX" sz="3200" b="1" dirty="0" smtClean="0">
                <a:solidFill>
                  <a:srgbClr val="0099A5"/>
                </a:solidFill>
              </a:rPr>
              <a:t>, Banda Ancha: </a:t>
            </a:r>
            <a:r>
              <a:rPr lang="es-MX" sz="3200" b="1" dirty="0" smtClean="0">
                <a:solidFill>
                  <a:srgbClr val="0099A5"/>
                </a:solidFill>
              </a:rPr>
              <a:t>Ilimitado</a:t>
            </a:r>
            <a:r>
              <a:rPr lang="es-MX" sz="3200" b="1" dirty="0" smtClean="0">
                <a:solidFill>
                  <a:srgbClr val="0099A5"/>
                </a:solidFill>
              </a:rPr>
              <a:t>, </a:t>
            </a:r>
            <a:r>
              <a:rPr lang="es-MX" sz="3200" b="1" dirty="0" smtClean="0">
                <a:solidFill>
                  <a:srgbClr val="0099A5"/>
                </a:solidFill>
              </a:rPr>
              <a:t>Base de datos: </a:t>
            </a:r>
            <a:r>
              <a:rPr lang="es-MX" sz="3200" b="1" dirty="0" smtClean="0">
                <a:solidFill>
                  <a:srgbClr val="0099A5"/>
                </a:solidFill>
              </a:rPr>
              <a:t>MYSQL, Dominio: Gratis, Potencia de procesamiento y memoria: 2 </a:t>
            </a:r>
            <a:r>
              <a:rPr lang="es-MX" sz="3200" b="1" smtClean="0">
                <a:solidFill>
                  <a:srgbClr val="0099A5"/>
                </a:solidFill>
              </a:rPr>
              <a:t>veces poder. </a:t>
            </a:r>
            <a:endParaRPr lang="es-MX" sz="3200" b="1" dirty="0">
              <a:solidFill>
                <a:srgbClr val="0099A5"/>
              </a:solidFill>
            </a:endParaRPr>
          </a:p>
          <a:p>
            <a:pPr algn="just"/>
            <a:endParaRPr lang="es-MX" sz="3200" b="1" dirty="0" smtClean="0">
              <a:solidFill>
                <a:srgbClr val="0099A5"/>
              </a:solidFill>
            </a:endParaRPr>
          </a:p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-Base de datos: </a:t>
            </a:r>
            <a:r>
              <a:rPr lang="es-MX" sz="3200" b="1" dirty="0" err="1" smtClean="0">
                <a:solidFill>
                  <a:srgbClr val="0099A5"/>
                </a:solidFill>
              </a:rPr>
              <a:t>MySQL</a:t>
            </a:r>
            <a:r>
              <a:rPr lang="es-MX" sz="3200" b="1" dirty="0" smtClean="0">
                <a:solidFill>
                  <a:srgbClr val="0099A5"/>
                </a:solidFill>
              </a:rPr>
              <a:t>(</a:t>
            </a:r>
            <a:r>
              <a:rPr lang="es-MX" sz="3200" b="1" dirty="0" err="1" smtClean="0">
                <a:solidFill>
                  <a:srgbClr val="0099A5"/>
                </a:solidFill>
              </a:rPr>
              <a:t>MariaDB</a:t>
            </a:r>
            <a:r>
              <a:rPr lang="es-MX" sz="3200" b="1" dirty="0" smtClean="0">
                <a:solidFill>
                  <a:srgbClr val="0099A5"/>
                </a:solidFill>
              </a:rPr>
              <a:t>)</a:t>
            </a:r>
          </a:p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-Framework PHP: </a:t>
            </a:r>
            <a:r>
              <a:rPr lang="es-MX" sz="3200" b="1" dirty="0" err="1" smtClean="0">
                <a:solidFill>
                  <a:srgbClr val="0099A5"/>
                </a:solidFill>
              </a:rPr>
              <a:t>MiniPHP</a:t>
            </a:r>
            <a:endParaRPr lang="es-MX" sz="3200" b="1" dirty="0" smtClean="0">
              <a:solidFill>
                <a:srgbClr val="0099A5"/>
              </a:solidFill>
            </a:endParaRPr>
          </a:p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-Tecnologías: MVC, Programación orientada a objetos</a:t>
            </a:r>
            <a:r>
              <a:rPr lang="es-ES" sz="3200" b="1" dirty="0">
                <a:solidFill>
                  <a:srgbClr val="0099A5"/>
                </a:solidFill>
              </a:rPr>
              <a:t>.</a:t>
            </a:r>
            <a:endParaRPr lang="es-MX" sz="3200" b="1" dirty="0" smtClean="0">
              <a:solidFill>
                <a:srgbClr val="0099A5"/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68155" y="395443"/>
            <a:ext cx="890038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chemeClr val="bg1"/>
                </a:solidFill>
              </a:rPr>
              <a:t>DESCRIPCIÓN DEL SISTEMA </a:t>
            </a:r>
            <a:endParaRPr lang="es-E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2577040" y="513268"/>
            <a:ext cx="3486303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 SEGURIDAD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2859" y="24975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55259" y="26499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Dentro del sistema Bitácoras Censa, se implementaron </a:t>
            </a:r>
            <a:r>
              <a:rPr lang="es-CO" sz="3200" b="1" dirty="0">
                <a:solidFill>
                  <a:srgbClr val="0099A5"/>
                </a:solidFill>
              </a:rPr>
              <a:t>las </a:t>
            </a:r>
            <a:r>
              <a:rPr lang="es-CO" sz="3200" b="1" dirty="0" smtClean="0">
                <a:solidFill>
                  <a:srgbClr val="0099A5"/>
                </a:solidFill>
              </a:rPr>
              <a:t>siguientes medidas </a:t>
            </a:r>
            <a:r>
              <a:rPr lang="es-CO" sz="3200" b="1" dirty="0">
                <a:solidFill>
                  <a:srgbClr val="0099A5"/>
                </a:solidFill>
              </a:rPr>
              <a:t>de </a:t>
            </a:r>
            <a:r>
              <a:rPr lang="es-CO" sz="3200" b="1" dirty="0" smtClean="0">
                <a:solidFill>
                  <a:srgbClr val="0099A5"/>
                </a:solidFill>
              </a:rPr>
              <a:t>seguridad: </a:t>
            </a:r>
          </a:p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-El sistema utiliza un mecanismo de autenticación, un usuario y contraseña, además al registrar un usuario, por seguridad, la longitud de la contraseña debe ser mínimo de 7 caracteres.</a:t>
            </a:r>
          </a:p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00753" y="2047603"/>
            <a:ext cx="7710984" cy="434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b="1" dirty="0" smtClean="0">
                <a:solidFill>
                  <a:srgbClr val="0099A5"/>
                </a:solidFill>
              </a:rPr>
              <a:t>-Además el sistema utiliza una función de encriptación en la cual cierta información sin formato es cifrado, de forma que el resultado sea ilegible a menos que se conozcan los datos necesarios para su interpretación. Es una medida de seguridad utilizada para que al momento de almacenar o transmitir información sensible, ésta no pueda ser obtenida con facilidad por terceros.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68155" y="395443"/>
            <a:ext cx="890038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chemeClr val="bg1"/>
                </a:solidFill>
              </a:rPr>
              <a:t>SEGURIDAD </a:t>
            </a:r>
            <a:endParaRPr lang="es-E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2577040" y="513268"/>
            <a:ext cx="3486303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 dirty="0" smtClean="0">
                <a:solidFill>
                  <a:schemeClr val="bg1"/>
                </a:solidFill>
              </a:rPr>
              <a:t> SEGURIDAD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2859" y="24975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55259" y="26499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-Además está protegido contra SQL </a:t>
            </a:r>
            <a:r>
              <a:rPr lang="es-CO" sz="3200" b="1" dirty="0" err="1">
                <a:solidFill>
                  <a:srgbClr val="0099A5"/>
                </a:solidFill>
              </a:rPr>
              <a:t>I</a:t>
            </a:r>
            <a:r>
              <a:rPr lang="es-CO" sz="3200" b="1" dirty="0" err="1" smtClean="0">
                <a:solidFill>
                  <a:srgbClr val="0099A5"/>
                </a:solidFill>
              </a:rPr>
              <a:t>njection</a:t>
            </a:r>
            <a:r>
              <a:rPr lang="es-CO" sz="3200" b="1" dirty="0" smtClean="0">
                <a:solidFill>
                  <a:srgbClr val="0099A5"/>
                </a:solidFill>
              </a:rPr>
              <a:t> </a:t>
            </a:r>
            <a:r>
              <a:rPr lang="es-CO" sz="3200" b="1" dirty="0" err="1" smtClean="0">
                <a:solidFill>
                  <a:srgbClr val="0099A5"/>
                </a:solidFill>
              </a:rPr>
              <a:t>Attack</a:t>
            </a:r>
            <a:r>
              <a:rPr lang="es-CO" sz="3200" b="1" dirty="0" smtClean="0">
                <a:solidFill>
                  <a:srgbClr val="0099A5"/>
                </a:solidFill>
              </a:rPr>
              <a:t>(Ataque </a:t>
            </a:r>
            <a:r>
              <a:rPr lang="es-CO" sz="3200" b="1" smtClean="0">
                <a:solidFill>
                  <a:srgbClr val="0099A5"/>
                </a:solidFill>
              </a:rPr>
              <a:t>de inyección SQL).</a:t>
            </a:r>
            <a:endParaRPr lang="es-CO" sz="3200" b="1" dirty="0" smtClean="0">
              <a:solidFill>
                <a:srgbClr val="0099A5"/>
              </a:solidFill>
            </a:endParaRPr>
          </a:p>
          <a:p>
            <a:pPr algn="just"/>
            <a:r>
              <a:rPr lang="es-CO" sz="3200" b="1" dirty="0">
                <a:solidFill>
                  <a:srgbClr val="0099A5"/>
                </a:solidFill>
              </a:rPr>
              <a:t>-</a:t>
            </a:r>
            <a:r>
              <a:rPr lang="es-CO" sz="3200" b="1" dirty="0" smtClean="0">
                <a:solidFill>
                  <a:srgbClr val="0099A5"/>
                </a:solidFill>
              </a:rPr>
              <a:t>Se aplica el MVC (Modelo Vista Controlador)para implementar un software más robusto con un ciclo de vida más adecuado, donde se potencie la facilidad de mantenimiento, reutilización del código y la separación de conceptos de la interfaz de usuario.</a:t>
            </a:r>
            <a:endParaRPr lang="es-ES" sz="32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6600" b="1" dirty="0" smtClean="0">
                <a:solidFill>
                  <a:schemeClr val="bg1"/>
                </a:solidFill>
              </a:rPr>
              <a:t>INTEGRANTES: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3466264" y="2660237"/>
            <a:ext cx="5659806" cy="2815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b="1" dirty="0" smtClean="0">
                <a:solidFill>
                  <a:srgbClr val="0099A5"/>
                </a:solidFill>
              </a:rPr>
              <a:t>*Natalia Marcela Osorio.</a:t>
            </a:r>
          </a:p>
          <a:p>
            <a:pPr algn="l"/>
            <a:r>
              <a:rPr lang="es-CO" sz="3200" b="1" dirty="0" smtClean="0">
                <a:solidFill>
                  <a:srgbClr val="0099A5"/>
                </a:solidFill>
              </a:rPr>
              <a:t>*Juan Camilo Valderrama.</a:t>
            </a:r>
          </a:p>
          <a:p>
            <a:pPr algn="l"/>
            <a:r>
              <a:rPr lang="es-CO" sz="3200" b="1" dirty="0" smtClean="0">
                <a:solidFill>
                  <a:srgbClr val="0099A5"/>
                </a:solidFill>
              </a:rPr>
              <a:t>*Valeria Holguín </a:t>
            </a:r>
            <a:r>
              <a:rPr lang="es-CO" sz="3200" b="1" smtClean="0">
                <a:solidFill>
                  <a:srgbClr val="0099A5"/>
                </a:solidFill>
              </a:rPr>
              <a:t>Garcés.</a:t>
            </a:r>
          </a:p>
          <a:p>
            <a:pPr algn="l"/>
            <a:r>
              <a:rPr lang="es-CO" sz="3200" b="1" smtClean="0">
                <a:solidFill>
                  <a:srgbClr val="0099A5"/>
                </a:solidFill>
              </a:rPr>
              <a:t>*</a:t>
            </a:r>
            <a:r>
              <a:rPr lang="es-CO" sz="3200" b="1" dirty="0" err="1" smtClean="0">
                <a:solidFill>
                  <a:srgbClr val="0099A5"/>
                </a:solidFill>
              </a:rPr>
              <a:t>Dahyana</a:t>
            </a:r>
            <a:r>
              <a:rPr lang="es-CO" sz="3200" b="1" dirty="0" smtClean="0">
                <a:solidFill>
                  <a:srgbClr val="0099A5"/>
                </a:solidFill>
              </a:rPr>
              <a:t> Cano Escobar.</a:t>
            </a:r>
            <a:endParaRPr lang="x-none" sz="3200" b="1" dirty="0" smtClean="0">
              <a:solidFill>
                <a:srgbClr val="0099A5"/>
              </a:solidFill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r="52391" b="85854"/>
          <a:stretch/>
        </p:blipFill>
        <p:spPr bwMode="auto">
          <a:xfrm>
            <a:off x="560614" y="3428999"/>
            <a:ext cx="2514600" cy="835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13615" y="218364"/>
            <a:ext cx="6092654" cy="136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5000" b="1" dirty="0" smtClean="0">
                <a:solidFill>
                  <a:schemeClr val="bg1"/>
                </a:solidFill>
              </a:rPr>
              <a:t>P</a:t>
            </a:r>
            <a:r>
              <a:rPr lang="x-none" sz="5000" b="1" dirty="0" smtClean="0">
                <a:solidFill>
                  <a:schemeClr val="bg1"/>
                </a:solidFill>
              </a:rPr>
              <a:t>LANTEAMIENTO DEL PROBLEMA</a:t>
            </a:r>
            <a:endParaRPr lang="es-CO" sz="5000" b="1" dirty="0" smtClean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39077" y="1737824"/>
            <a:ext cx="5236433" cy="49529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El Centro de Sistemas de Antioquia CENSA, necesita implementar un sistema que permita a los estudiantes en etapa práctica realizar sus bitácoras y al mismo tiempo hacer un seguimiento a los mismos.</a:t>
            </a:r>
            <a:endParaRPr lang="es-ES" sz="3200" b="1" dirty="0" smtClean="0">
              <a:solidFill>
                <a:srgbClr val="0099A5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r="52391" b="85854"/>
          <a:stretch/>
        </p:blipFill>
        <p:spPr bwMode="auto">
          <a:xfrm>
            <a:off x="179613" y="3219892"/>
            <a:ext cx="3359464" cy="1504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356354" y="513268"/>
            <a:ext cx="8431292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4800" b="1" dirty="0" smtClean="0">
                <a:solidFill>
                  <a:schemeClr val="bg1"/>
                </a:solidFill>
              </a:rPr>
              <a:t>OBJETIVO GENERAL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2860" y="2402005"/>
            <a:ext cx="7738280" cy="3913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b="1" dirty="0">
                <a:solidFill>
                  <a:srgbClr val="0099A5"/>
                </a:solidFill>
              </a:rPr>
              <a:t>Desarrollar </a:t>
            </a:r>
            <a:r>
              <a:rPr lang="es-CO" sz="3200" b="1" dirty="0" smtClean="0">
                <a:solidFill>
                  <a:srgbClr val="0099A5"/>
                </a:solidFill>
              </a:rPr>
              <a:t>un aplicativo web que permita a los estudiantes en</a:t>
            </a:r>
            <a:r>
              <a:rPr lang="es-ES" sz="3200" b="1" dirty="0" smtClean="0">
                <a:solidFill>
                  <a:srgbClr val="92D050"/>
                </a:solidFill>
              </a:rPr>
              <a:t> </a:t>
            </a:r>
            <a:r>
              <a:rPr lang="es-CO" sz="3200" b="1" dirty="0" smtClean="0">
                <a:solidFill>
                  <a:srgbClr val="0099A5"/>
                </a:solidFill>
              </a:rPr>
              <a:t>etapa </a:t>
            </a:r>
            <a:r>
              <a:rPr lang="es-CO" sz="3200" b="1" dirty="0">
                <a:solidFill>
                  <a:srgbClr val="0099A5"/>
                </a:solidFill>
              </a:rPr>
              <a:t>productiva </a:t>
            </a:r>
            <a:r>
              <a:rPr lang="es-CO" sz="3200" b="1" dirty="0" smtClean="0">
                <a:solidFill>
                  <a:srgbClr val="0099A5"/>
                </a:solidFill>
              </a:rPr>
              <a:t>realizar sus bitácoras y que al mismo tiempo permita al personal del área de desarrollo social del Censa, hacer un seguimiento detallado de cada uno de los estudiantes y sus experiencias en las empresas para las cuales están prestando sus servicios como aprendices.</a:t>
            </a:r>
            <a:endParaRPr lang="es-E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4800" b="1" dirty="0" smtClean="0">
                <a:solidFill>
                  <a:schemeClr val="bg1"/>
                </a:solidFill>
              </a:rPr>
              <a:t>OBJETIVOS ESPECÍFICOS: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1203" y="2334549"/>
            <a:ext cx="7441594" cy="3876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lvl="0" indent="-514350" algn="just">
              <a:buAutoNum type="arabicPeriod"/>
            </a:pPr>
            <a:r>
              <a:rPr lang="es-CO" sz="3200" b="1" dirty="0" smtClean="0">
                <a:solidFill>
                  <a:srgbClr val="0099A5"/>
                </a:solidFill>
              </a:rPr>
              <a:t>Gestionar usuarios</a:t>
            </a:r>
          </a:p>
          <a:p>
            <a:pPr marL="514350" lvl="0" indent="-514350" algn="just">
              <a:buAutoNum type="arabicPeriod"/>
            </a:pPr>
            <a:r>
              <a:rPr lang="es-CO" sz="3200" b="1" dirty="0" smtClean="0">
                <a:solidFill>
                  <a:srgbClr val="0099A5"/>
                </a:solidFill>
              </a:rPr>
              <a:t>Gestionar </a:t>
            </a:r>
            <a:r>
              <a:rPr lang="es-CO" sz="3200" b="1" dirty="0">
                <a:solidFill>
                  <a:srgbClr val="0099A5"/>
                </a:solidFill>
              </a:rPr>
              <a:t>la información de los </a:t>
            </a:r>
            <a:r>
              <a:rPr lang="es-CO" sz="3200" b="1" dirty="0" smtClean="0">
                <a:solidFill>
                  <a:srgbClr val="0099A5"/>
                </a:solidFill>
              </a:rPr>
              <a:t>estudiantes. </a:t>
            </a:r>
          </a:p>
          <a:p>
            <a:pPr marL="514350" lvl="0" indent="-514350" algn="just">
              <a:buAutoNum type="arabicPeriod"/>
            </a:pPr>
            <a:r>
              <a:rPr lang="es-CO" sz="3200" b="1" dirty="0" smtClean="0">
                <a:solidFill>
                  <a:srgbClr val="0099A5"/>
                </a:solidFill>
              </a:rPr>
              <a:t>Gestionar </a:t>
            </a:r>
            <a:r>
              <a:rPr lang="es-CO" sz="3200" b="1" dirty="0">
                <a:solidFill>
                  <a:srgbClr val="0099A5"/>
                </a:solidFill>
              </a:rPr>
              <a:t>la información de </a:t>
            </a:r>
            <a:r>
              <a:rPr lang="es-CO" sz="3200" b="1" dirty="0" smtClean="0">
                <a:solidFill>
                  <a:srgbClr val="0099A5"/>
                </a:solidFill>
              </a:rPr>
              <a:t>las empresas.</a:t>
            </a:r>
          </a:p>
          <a:p>
            <a:pPr marL="514350" lvl="0" indent="-514350" algn="just">
              <a:buFontTx/>
              <a:buAutoNum type="arabicPeriod"/>
            </a:pPr>
            <a:r>
              <a:rPr lang="es-CO" sz="3200" b="1" dirty="0">
                <a:solidFill>
                  <a:srgbClr val="0099A5"/>
                </a:solidFill>
              </a:rPr>
              <a:t>Gestionar la información de </a:t>
            </a:r>
            <a:r>
              <a:rPr lang="es-CO" sz="3200" b="1" dirty="0" smtClean="0">
                <a:solidFill>
                  <a:srgbClr val="0099A5"/>
                </a:solidFill>
              </a:rPr>
              <a:t>los empleados del área de Desarrollo </a:t>
            </a:r>
            <a:r>
              <a:rPr lang="es-CO" sz="3200" b="1" dirty="0">
                <a:solidFill>
                  <a:srgbClr val="0099A5"/>
                </a:solidFill>
              </a:rPr>
              <a:t>S</a:t>
            </a:r>
            <a:r>
              <a:rPr lang="es-CO" sz="3200" b="1" dirty="0" smtClean="0">
                <a:solidFill>
                  <a:srgbClr val="0099A5"/>
                </a:solidFill>
              </a:rPr>
              <a:t>ocial.</a:t>
            </a:r>
          </a:p>
          <a:p>
            <a:pPr marL="514350" lvl="0" indent="-514350" algn="just">
              <a:buAutoNum type="arabicPeriod"/>
            </a:pPr>
            <a:endParaRPr lang="es-CO" sz="3200" b="1" dirty="0" smtClean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356354" y="513268"/>
            <a:ext cx="8431292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4800" b="1" dirty="0" smtClean="0">
                <a:solidFill>
                  <a:schemeClr val="bg1"/>
                </a:solidFill>
              </a:rPr>
              <a:t>OBJETIVOS ESPECÍFICOS: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2859" y="24975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x-none" sz="3200" b="1" dirty="0" smtClean="0">
                <a:solidFill>
                  <a:srgbClr val="0099A5"/>
                </a:solidFill>
              </a:rPr>
              <a:t>5. </a:t>
            </a:r>
            <a:r>
              <a:rPr lang="es-CO" sz="3200" b="1" dirty="0">
                <a:solidFill>
                  <a:srgbClr val="0099A5"/>
                </a:solidFill>
              </a:rPr>
              <a:t>Gestionar las bitácoras de cada estudiante.</a:t>
            </a:r>
          </a:p>
          <a:p>
            <a:pPr algn="just"/>
            <a:r>
              <a:rPr lang="x-none" sz="3200" b="1" dirty="0" smtClean="0">
                <a:solidFill>
                  <a:srgbClr val="0099A5"/>
                </a:solidFill>
              </a:rPr>
              <a:t>6.</a:t>
            </a:r>
            <a:r>
              <a:rPr lang="es-CO" sz="3200" b="1" dirty="0">
                <a:solidFill>
                  <a:srgbClr val="0099A5"/>
                </a:solidFill>
              </a:rPr>
              <a:t> Gestionar los programas.</a:t>
            </a:r>
            <a:endParaRPr lang="es-ES" sz="3200" b="1" dirty="0">
              <a:solidFill>
                <a:srgbClr val="0099A5"/>
              </a:solidFill>
            </a:endParaRPr>
          </a:p>
          <a:p>
            <a:pPr algn="just"/>
            <a:r>
              <a:rPr lang="x-none" sz="3200" b="1" dirty="0" smtClean="0">
                <a:solidFill>
                  <a:srgbClr val="0099A5"/>
                </a:solidFill>
              </a:rPr>
              <a:t>7. </a:t>
            </a:r>
            <a:r>
              <a:rPr lang="es-CO" sz="3200" b="1" dirty="0">
                <a:solidFill>
                  <a:srgbClr val="0099A5"/>
                </a:solidFill>
              </a:rPr>
              <a:t>Gestionar las funciones de cada programa.</a:t>
            </a:r>
            <a:endParaRPr lang="es-ES" sz="3200" b="1" dirty="0">
              <a:solidFill>
                <a:srgbClr val="0099A5"/>
              </a:solidFill>
            </a:endParaRPr>
          </a:p>
          <a:p>
            <a:pPr algn="just"/>
            <a:r>
              <a:rPr lang="x-none" sz="3200" b="1" dirty="0" smtClean="0">
                <a:solidFill>
                  <a:srgbClr val="0099A5"/>
                </a:solidFill>
              </a:rPr>
              <a:t>8. </a:t>
            </a:r>
            <a:r>
              <a:rPr lang="es-CO" sz="3200" b="1" dirty="0">
                <a:solidFill>
                  <a:srgbClr val="0099A5"/>
                </a:solidFill>
              </a:rPr>
              <a:t>Gestionar los criterios a evaluar</a:t>
            </a:r>
            <a:r>
              <a:rPr lang="es-CO" sz="3200" b="1" dirty="0" smtClean="0">
                <a:solidFill>
                  <a:srgbClr val="0099A5"/>
                </a:solidFill>
              </a:rPr>
              <a:t>.</a:t>
            </a:r>
          </a:p>
          <a:p>
            <a:pPr lvl="0" algn="just"/>
            <a:r>
              <a:rPr lang="x-none" sz="3200" b="1" dirty="0">
                <a:solidFill>
                  <a:srgbClr val="0099A5"/>
                </a:solidFill>
              </a:rPr>
              <a:t>9. </a:t>
            </a:r>
            <a:r>
              <a:rPr lang="es-CO" sz="3200" b="1" dirty="0">
                <a:solidFill>
                  <a:srgbClr val="0099A5"/>
                </a:solidFill>
              </a:rPr>
              <a:t>Generar el reporte de las bitácoras realizadas por los estudiantes.</a:t>
            </a:r>
            <a:endParaRPr lang="es-ES" sz="3200" b="1" dirty="0">
              <a:solidFill>
                <a:srgbClr val="92D050"/>
              </a:solidFill>
            </a:endParaRPr>
          </a:p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00753" y="2047603"/>
            <a:ext cx="7710984" cy="434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b="1" dirty="0">
                <a:solidFill>
                  <a:srgbClr val="0099A5"/>
                </a:solidFill>
              </a:rPr>
              <a:t>El software </a:t>
            </a:r>
            <a:r>
              <a:rPr lang="es-MX" sz="3200" b="1" dirty="0" smtClean="0">
                <a:solidFill>
                  <a:srgbClr val="0099A5"/>
                </a:solidFill>
              </a:rPr>
              <a:t>facilitará a los </a:t>
            </a:r>
            <a:r>
              <a:rPr lang="es-MX" sz="3200" b="1" dirty="0">
                <a:solidFill>
                  <a:srgbClr val="0099A5"/>
                </a:solidFill>
              </a:rPr>
              <a:t>estudiantes la creación de las </a:t>
            </a:r>
            <a:r>
              <a:rPr lang="es-MX" sz="3200" b="1" dirty="0" smtClean="0">
                <a:solidFill>
                  <a:srgbClr val="0099A5"/>
                </a:solidFill>
              </a:rPr>
              <a:t>bitácoras; </a:t>
            </a:r>
            <a:r>
              <a:rPr lang="es-MX" sz="3200" b="1" dirty="0">
                <a:solidFill>
                  <a:srgbClr val="0099A5"/>
                </a:solidFill>
              </a:rPr>
              <a:t>y </a:t>
            </a:r>
            <a:r>
              <a:rPr lang="es-MX" sz="3200" b="1" dirty="0" smtClean="0">
                <a:solidFill>
                  <a:srgbClr val="0099A5"/>
                </a:solidFill>
              </a:rPr>
              <a:t>a los empleados del área de Desarrollo Social, un correcto control y seguimiento  de </a:t>
            </a:r>
            <a:r>
              <a:rPr lang="es-MX" sz="3200" b="1" dirty="0">
                <a:solidFill>
                  <a:srgbClr val="0099A5"/>
                </a:solidFill>
              </a:rPr>
              <a:t>las </a:t>
            </a:r>
            <a:r>
              <a:rPr lang="es-MX" sz="3200" b="1" dirty="0" smtClean="0">
                <a:solidFill>
                  <a:srgbClr val="0099A5"/>
                </a:solidFill>
              </a:rPr>
              <a:t>mismas</a:t>
            </a:r>
            <a:endParaRPr lang="es-ES" sz="3200" b="1" dirty="0">
              <a:solidFill>
                <a:srgbClr val="0099A5"/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561523" y="478951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6600" b="1" dirty="0" smtClean="0">
                <a:solidFill>
                  <a:schemeClr val="bg1"/>
                </a:solidFill>
              </a:rPr>
              <a:t>ALCANCE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356354" y="513268"/>
            <a:ext cx="8431292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 smtClean="0">
                <a:solidFill>
                  <a:schemeClr val="bg1"/>
                </a:solidFill>
              </a:rPr>
              <a:t> DESCRIPCIÓN DEL SISTEMA</a:t>
            </a:r>
            <a:r>
              <a:rPr lang="x-none" sz="4800" b="1" dirty="0" smtClean="0">
                <a:solidFill>
                  <a:schemeClr val="bg1"/>
                </a:solidFill>
              </a:rPr>
              <a:t>: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02859" y="24975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55259" y="2649940"/>
            <a:ext cx="7922525" cy="3848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El sistema está basado en la realización de bitácoras para el uso del área de Desarrollo Social, como también para los estudiantes en etapa productiva, es sencillo y práctico de usar. </a:t>
            </a:r>
          </a:p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Para el desarrollo de este sistema se utilizaron:  </a:t>
            </a:r>
          </a:p>
          <a:p>
            <a:pPr algn="just"/>
            <a:r>
              <a:rPr lang="es-CO" sz="3200" b="1" dirty="0" smtClean="0">
                <a:solidFill>
                  <a:srgbClr val="0099A5"/>
                </a:solidFill>
              </a:rPr>
              <a:t>-Lenguaje de programación: PHP versión 7</a:t>
            </a:r>
          </a:p>
          <a:p>
            <a:pPr algn="just"/>
            <a:endParaRPr lang="es-ES" sz="32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E0EBB74EF4B742817A461641E53DF4" ma:contentTypeVersion="1" ma:contentTypeDescription="Crear nuevo documento." ma:contentTypeScope="" ma:versionID="7e900178f263241745cd5642c876c5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fa58ab6bdef439119b64b6b50b7ca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837C5-2F4B-4CFA-BCEF-4061374314B6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DEDF5F-3D71-4323-8991-FDF4E12075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22EFA-590F-4B89-9B68-AC261C914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522</Words>
  <Application>Microsoft Office PowerPoint</Application>
  <PresentationFormat>Presentación en pantalla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FORMACIÓN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</cp:lastModifiedBy>
  <cp:revision>173</cp:revision>
  <dcterms:created xsi:type="dcterms:W3CDTF">2014-06-25T16:18:26Z</dcterms:created>
  <dcterms:modified xsi:type="dcterms:W3CDTF">2019-12-20T14:36:56Z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0x01010012E0EBB74EF4B742817A461641E53DF4</vt:lpwstr>
  </property>
</Properties>
</file>