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8" autoAdjust="0"/>
  </p:normalViewPr>
  <p:slideViewPr>
    <p:cSldViewPr snapToGrid="0">
      <p:cViewPr>
        <p:scale>
          <a:sx n="66" d="100"/>
          <a:sy n="66" d="100"/>
        </p:scale>
        <p:origin x="1282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17/06/2025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 err="1">
                <a:solidFill>
                  <a:schemeClr val="bg1"/>
                </a:solidFill>
              </a:rPr>
              <a:t>GitHUb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Unai pinilla y juan </a:t>
            </a:r>
            <a:r>
              <a:rPr lang="es-ES" dirty="0" err="1">
                <a:solidFill>
                  <a:srgbClr val="7CEBFF"/>
                </a:solidFill>
              </a:rPr>
              <a:t>cebellán</a:t>
            </a:r>
            <a:endParaRPr lang="es-E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7B4F5-0767-EDE9-687D-745F0A3D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¿Que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502FD-CD6F-96C5-7900-3CD242A64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013800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GitHub es una forja para alojar proyectos utilizando el sistema de control de versiones Git. Se utiliza principalmente para la creación de código fuente de programas de ordenador</a:t>
            </a:r>
          </a:p>
          <a:p>
            <a:endParaRPr lang="es-ES" dirty="0"/>
          </a:p>
        </p:txBody>
      </p:sp>
      <p:pic>
        <p:nvPicPr>
          <p:cNvPr id="1026" name="Picture 2" descr="With GitHub - PyXAI documentation">
            <a:extLst>
              <a:ext uri="{FF2B5EF4-FFF2-40B4-BE49-F238E27FC236}">
                <a16:creationId xmlns:a16="http://schemas.microsoft.com/office/drawing/2014/main" id="{E72D0D27-B544-F15D-D21D-6817A745D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867" y="3594645"/>
            <a:ext cx="4902200" cy="277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490F1F0-C307-9190-1F16-4B429EBD60FD}"/>
              </a:ext>
            </a:extLst>
          </p:cNvPr>
          <p:cNvSpPr txBox="1"/>
          <p:nvPr/>
        </p:nvSpPr>
        <p:spPr>
          <a:xfrm>
            <a:off x="581192" y="365883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dirty="0">
                <a:latin typeface="Abadi" panose="020F0502020204030204" pitchFamily="34" charset="0"/>
              </a:rPr>
              <a:t>¿Qué ventajas da GitHub?</a:t>
            </a:r>
          </a:p>
          <a:p>
            <a:pPr>
              <a:buNone/>
            </a:pPr>
            <a:r>
              <a:rPr lang="es-ES" dirty="0">
                <a:latin typeface="Abadi" panose="020F0502020204030204" pitchFamily="34" charset="0"/>
              </a:rPr>
              <a:t>- Guardar versiones del código.</a:t>
            </a:r>
          </a:p>
          <a:p>
            <a:pPr>
              <a:buNone/>
            </a:pPr>
            <a:r>
              <a:rPr lang="es-ES" dirty="0">
                <a:latin typeface="Abadi" panose="020F0502020204030204" pitchFamily="34" charset="0"/>
              </a:rPr>
              <a:t>- Colaborar con múltiples personas al mismo tiempo.</a:t>
            </a:r>
          </a:p>
          <a:p>
            <a:pPr>
              <a:buNone/>
            </a:pPr>
            <a:r>
              <a:rPr lang="es-ES" dirty="0">
                <a:latin typeface="Abadi" panose="020F0502020204030204" pitchFamily="34" charset="0"/>
              </a:rPr>
              <a:t>- Revisar cambios realizados por otros miembros del equipo.</a:t>
            </a:r>
          </a:p>
          <a:p>
            <a:r>
              <a:rPr lang="es-ES" dirty="0">
                <a:latin typeface="Abadi" panose="020F0502020204030204" pitchFamily="34" charset="0"/>
              </a:rPr>
              <a:t>- Integrar herramientas de automatización, documentación y pruebas.</a:t>
            </a:r>
          </a:p>
        </p:txBody>
      </p:sp>
    </p:spTree>
    <p:extLst>
      <p:ext uri="{BB962C8B-B14F-4D97-AF65-F5344CB8AC3E}">
        <p14:creationId xmlns:p14="http://schemas.microsoft.com/office/powerpoint/2010/main" val="380027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BE9C-E11C-CADD-2538-E41477C6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</a:t>
            </a:r>
          </a:p>
        </p:txBody>
      </p:sp>
      <p:pic>
        <p:nvPicPr>
          <p:cNvPr id="2050" name="Picture 2" descr="Git | Git | Opsera Ecosystem">
            <a:extLst>
              <a:ext uri="{FF2B5EF4-FFF2-40B4-BE49-F238E27FC236}">
                <a16:creationId xmlns:a16="http://schemas.microsoft.com/office/drawing/2014/main" id="{35660EAC-7F7D-85CA-7AB4-A148DFF95F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909" y="3789891"/>
            <a:ext cx="4904316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5EC0BA8-F512-28EF-20F7-03F0E62DFC8B}"/>
              </a:ext>
            </a:extLst>
          </p:cNvPr>
          <p:cNvSpPr txBox="1"/>
          <p:nvPr/>
        </p:nvSpPr>
        <p:spPr>
          <a:xfrm>
            <a:off x="872067" y="2133600"/>
            <a:ext cx="1054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badi" panose="020F0502020204030204" pitchFamily="34" charset="0"/>
              </a:rPr>
              <a:t>Git es un sistema de control de versiones de código abierto muy popular y eficiente. Rastrea contenido como archivos y directorios. Permite registrar los cambios realizados en archivos a lo largo del tiempo, revertir a versiones anteriores y trabajar de forma paralela en ramas.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EF7A6C-CDFA-9E61-A41A-2E62248F913A}"/>
              </a:ext>
            </a:extLst>
          </p:cNvPr>
          <p:cNvSpPr txBox="1"/>
          <p:nvPr/>
        </p:nvSpPr>
        <p:spPr>
          <a:xfrm>
            <a:off x="508000" y="3683000"/>
            <a:ext cx="4631267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s-ES" b="0" dirty="0">
                <a:effectLst/>
                <a:latin typeface="Abadi" panose="020F0502020204030204" pitchFamily="34" charset="0"/>
              </a:rPr>
              <a:t>Características de Git:</a:t>
            </a:r>
          </a:p>
          <a:p>
            <a:pPr>
              <a:lnSpc>
                <a:spcPts val="1425"/>
              </a:lnSpc>
              <a:buNone/>
            </a:pPr>
            <a:endParaRPr lang="es-ES" b="0" dirty="0">
              <a:effectLst/>
              <a:latin typeface="Abadi" panose="020F0502020204030204" pitchFamily="34" charset="0"/>
            </a:endParaRPr>
          </a:p>
          <a:p>
            <a:pPr marL="285750" indent="-285750">
              <a:lnSpc>
                <a:spcPts val="1425"/>
              </a:lnSpc>
              <a:buFontTx/>
              <a:buChar char="-"/>
            </a:pPr>
            <a:r>
              <a:rPr lang="es-ES" b="0" dirty="0">
                <a:effectLst/>
                <a:latin typeface="Abadi" panose="020F0502020204030204" pitchFamily="34" charset="0"/>
              </a:rPr>
              <a:t>Trabajo con ramas </a:t>
            </a:r>
          </a:p>
          <a:p>
            <a:pPr>
              <a:lnSpc>
                <a:spcPts val="1425"/>
              </a:lnSpc>
            </a:pPr>
            <a:endParaRPr lang="es-ES" dirty="0">
              <a:latin typeface="Abadi" panose="020F0502020204030204" pitchFamily="34" charset="0"/>
            </a:endParaRPr>
          </a:p>
          <a:p>
            <a:pPr marL="285750" indent="-285750">
              <a:lnSpc>
                <a:spcPts val="1425"/>
              </a:lnSpc>
              <a:buFontTx/>
              <a:buChar char="-"/>
            </a:pPr>
            <a:r>
              <a:rPr lang="es-ES" b="0" dirty="0">
                <a:effectLst/>
                <a:latin typeface="Abadi" panose="020F0502020204030204" pitchFamily="34" charset="0"/>
              </a:rPr>
              <a:t>Combinar cambios con </a:t>
            </a:r>
            <a:r>
              <a:rPr lang="es-ES" b="0" dirty="0" err="1">
                <a:effectLst/>
                <a:latin typeface="Abadi" panose="020F0502020204030204" pitchFamily="34" charset="0"/>
              </a:rPr>
              <a:t>merge</a:t>
            </a:r>
            <a:r>
              <a:rPr lang="es-ES" b="0" dirty="0">
                <a:effectLst/>
                <a:latin typeface="Abadi" panose="020F0502020204030204" pitchFamily="34" charset="0"/>
              </a:rPr>
              <a:t>.</a:t>
            </a:r>
          </a:p>
          <a:p>
            <a:pPr marL="285750" indent="-285750">
              <a:lnSpc>
                <a:spcPts val="1425"/>
              </a:lnSpc>
              <a:buFontTx/>
              <a:buChar char="-"/>
            </a:pPr>
            <a:endParaRPr lang="es-ES" b="0" dirty="0">
              <a:effectLst/>
              <a:latin typeface="Abadi" panose="020F0502020204030204" pitchFamily="34" charset="0"/>
            </a:endParaRPr>
          </a:p>
          <a:p>
            <a:pPr marL="285750" indent="-285750">
              <a:lnSpc>
                <a:spcPts val="1425"/>
              </a:lnSpc>
              <a:buFontTx/>
              <a:buChar char="-"/>
            </a:pPr>
            <a:r>
              <a:rPr lang="es-ES" b="0" dirty="0">
                <a:effectLst/>
                <a:latin typeface="Abadi" panose="020F0502020204030204" pitchFamily="34" charset="0"/>
              </a:rPr>
              <a:t>Historial de cambios accesible y detallado </a:t>
            </a:r>
          </a:p>
          <a:p>
            <a:pPr>
              <a:lnSpc>
                <a:spcPts val="1425"/>
              </a:lnSpc>
            </a:pPr>
            <a:endParaRPr lang="es-ES" b="0" dirty="0">
              <a:effectLst/>
              <a:latin typeface="Abadi" panose="020F0502020204030204" pitchFamily="34" charset="0"/>
            </a:endParaRPr>
          </a:p>
          <a:p>
            <a:pPr>
              <a:lnSpc>
                <a:spcPts val="1425"/>
              </a:lnSpc>
            </a:pPr>
            <a:r>
              <a:rPr lang="es-ES" b="0" dirty="0">
                <a:effectLst/>
                <a:latin typeface="Abadi" panose="020F0502020204030204" pitchFamily="34" charset="0"/>
              </a:rPr>
              <a:t>- Resolución de conflictos cuando se modifican las mismas líneas de código.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84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A7924-2B2A-0538-BCA8-AB842B6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¿Como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CE785D-85AD-74EC-44DE-B7C8CD367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459237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GitHub te permite trabajar en un repositorio privado y luego subirlo a la nube mediante:</a:t>
            </a:r>
          </a:p>
          <a:p>
            <a:pPr>
              <a:lnSpc>
                <a:spcPts val="1425"/>
              </a:lnSpc>
              <a:buNone/>
            </a:pPr>
            <a:endParaRPr lang="es-ES" dirty="0">
              <a:solidFill>
                <a:schemeClr val="tx1"/>
              </a:solidFill>
              <a:latin typeface="Abadi" panose="020F050202020403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- </a:t>
            </a:r>
            <a:r>
              <a:rPr lang="es-ES" dirty="0" err="1">
                <a:solidFill>
                  <a:schemeClr val="tx1"/>
                </a:solidFill>
                <a:latin typeface="Abadi" panose="020F0502020204030204" pitchFamily="34" charset="0"/>
              </a:rPr>
              <a:t>Fork</a:t>
            </a: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: Copia de un repositorio en tu propia cuenta. Permite trabajar libremente sin afectar el proyecto original.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- </a:t>
            </a:r>
            <a:r>
              <a:rPr lang="es-ES" dirty="0" err="1">
                <a:solidFill>
                  <a:schemeClr val="tx1"/>
                </a:solidFill>
                <a:latin typeface="Abadi" panose="020F0502020204030204" pitchFamily="34" charset="0"/>
              </a:rPr>
              <a:t>Pull</a:t>
            </a: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badi" panose="020F0502020204030204" pitchFamily="34" charset="0"/>
              </a:rPr>
              <a:t>Request</a:t>
            </a: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 (PR): Propuesta de cambios al repositorio original. Los colaboradores pueden revisar, comentar y aprobar los cambios antes de fusionarlos.</a:t>
            </a:r>
          </a:p>
          <a:p>
            <a:endParaRPr lang="es-ES" dirty="0"/>
          </a:p>
        </p:txBody>
      </p:sp>
      <p:pic>
        <p:nvPicPr>
          <p:cNvPr id="3074" name="Picture 2" descr="Pull Request Workflow with Git — 6 steps guide | by Hybesis - H.urna |  Medium">
            <a:extLst>
              <a:ext uri="{FF2B5EF4-FFF2-40B4-BE49-F238E27FC236}">
                <a16:creationId xmlns:a16="http://schemas.microsoft.com/office/drawing/2014/main" id="{18C73621-30D8-52E9-78F6-E040BC766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499" y="4126591"/>
            <a:ext cx="7492999" cy="261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69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45C02-8D92-666D-F934-AD4ACCE0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Básico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62F2BA-C0F3-B4D7-83D5-D446A48A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005667"/>
            <a:ext cx="11029615" cy="6578600"/>
          </a:xfrm>
        </p:spPr>
        <p:txBody>
          <a:bodyPr>
            <a:normAutofit/>
          </a:bodyPr>
          <a:lstStyle/>
          <a:p>
            <a:r>
              <a:rPr lang="es-ES" b="1" u="sng" dirty="0"/>
              <a:t>Comandos:</a:t>
            </a:r>
          </a:p>
          <a:p>
            <a:pPr marL="0" indent="0">
              <a:buNone/>
            </a:pPr>
            <a:r>
              <a:rPr lang="es-ES" dirty="0"/>
              <a:t>	- </a:t>
            </a:r>
            <a:r>
              <a:rPr lang="es-ES" dirty="0" err="1"/>
              <a:t>git</a:t>
            </a:r>
            <a:r>
              <a:rPr lang="es-ES" dirty="0"/>
              <a:t> clone: El comando </a:t>
            </a:r>
            <a:r>
              <a:rPr lang="es-ES" dirty="0" err="1"/>
              <a:t>git</a:t>
            </a:r>
            <a:r>
              <a:rPr lang="es-ES" dirty="0"/>
              <a:t> clone se utiliza para clonar un repositorio remoto y trabajar en él de manera local.</a:t>
            </a:r>
          </a:p>
          <a:p>
            <a:pPr marL="0" indent="0">
              <a:buNone/>
            </a:pPr>
            <a:r>
              <a:rPr lang="es-ES" dirty="0"/>
              <a:t>	- </a:t>
            </a:r>
            <a:r>
              <a:rPr lang="es-ES" dirty="0" err="1"/>
              <a:t>git</a:t>
            </a:r>
            <a:r>
              <a:rPr lang="es-ES" dirty="0"/>
              <a:t> Branch: sirve para gestionar las diferentes ramas</a:t>
            </a:r>
          </a:p>
          <a:p>
            <a:pPr marL="0" indent="0">
              <a:buNone/>
            </a:pPr>
            <a:r>
              <a:rPr lang="es-ES" dirty="0"/>
              <a:t>	-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: El comando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se usa para preparar los archivos modificados o nuevos antes de confirmarlos con 	el </a:t>
            </a:r>
            <a:r>
              <a:rPr lang="es-ES" dirty="0" err="1"/>
              <a:t>commit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	-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push</a:t>
            </a:r>
            <a:r>
              <a:rPr lang="es-ES" dirty="0"/>
              <a:t>: El comando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push</a:t>
            </a:r>
            <a:r>
              <a:rPr lang="es-ES" dirty="0"/>
              <a:t> envía los </a:t>
            </a:r>
            <a:r>
              <a:rPr lang="es-ES" dirty="0" err="1"/>
              <a:t>commits</a:t>
            </a:r>
            <a:r>
              <a:rPr lang="es-ES" dirty="0"/>
              <a:t> al repositorio remoto en GitHub, dentro de la rama en la que 	estás trabajando.</a:t>
            </a:r>
          </a:p>
          <a:p>
            <a:pPr marL="0" indent="0">
              <a:buNone/>
            </a:pPr>
            <a:r>
              <a:rPr lang="es-ES" dirty="0"/>
              <a:t>	-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pull</a:t>
            </a:r>
            <a:r>
              <a:rPr lang="es-ES" dirty="0"/>
              <a:t>: El comando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pull</a:t>
            </a:r>
            <a:r>
              <a:rPr lang="es-ES" dirty="0"/>
              <a:t> se utiliza para descargar los últimos cambios del repositorio remoto y fusionarlos 	con tu rama local.</a:t>
            </a:r>
          </a:p>
          <a:p>
            <a:pPr marL="0" indent="0">
              <a:buNone/>
            </a:pPr>
            <a:r>
              <a:rPr lang="es-ES" dirty="0"/>
              <a:t>	-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: Esto es una solicitud para que tus cambios sean revisados y añadidos a la rama principal (</a:t>
            </a:r>
            <a:r>
              <a:rPr lang="es-ES" dirty="0" err="1"/>
              <a:t>main</a:t>
            </a:r>
            <a:r>
              <a:rPr lang="es-ES" dirty="0"/>
              <a:t>).</a:t>
            </a:r>
          </a:p>
          <a:p>
            <a:pPr marL="0" indent="0">
              <a:buNone/>
            </a:pPr>
            <a:endParaRPr lang="es-E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b="1" u="sng" dirty="0"/>
          </a:p>
        </p:txBody>
      </p:sp>
    </p:spTree>
    <p:extLst>
      <p:ext uri="{BB962C8B-B14F-4D97-AF65-F5344CB8AC3E}">
        <p14:creationId xmlns:p14="http://schemas.microsoft.com/office/powerpoint/2010/main" val="173343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9E78B-F2D6-0AAC-7856-0EA2ECC9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Resolución conflictos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B4B3EE-5ED0-D4A4-0C57-2FF862944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01380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el caso de que varias personas trabajen en un mismo archivo, es normal que surjan conflictos, estos se deben a que Git no sabe cual de los dos criterios prevalece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D084A9-8463-50D6-017D-A4126D8FD0D9}"/>
              </a:ext>
            </a:extLst>
          </p:cNvPr>
          <p:cNvSpPr txBox="1"/>
          <p:nvPr/>
        </p:nvSpPr>
        <p:spPr>
          <a:xfrm>
            <a:off x="581192" y="3073401"/>
            <a:ext cx="31919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" dirty="0">
                <a:solidFill>
                  <a:schemeClr val="tx2"/>
                </a:solidFill>
              </a:rPr>
              <a:t>Los conflictos más comunes aparecen al:</a:t>
            </a:r>
          </a:p>
          <a:p>
            <a:pPr>
              <a:buNone/>
            </a:pPr>
            <a:br>
              <a:rPr lang="es-ES" dirty="0">
                <a:solidFill>
                  <a:schemeClr val="tx2"/>
                </a:solidFill>
              </a:rPr>
            </a:br>
            <a:r>
              <a:rPr lang="es-ES" dirty="0">
                <a:solidFill>
                  <a:schemeClr val="tx2"/>
                </a:solidFill>
              </a:rPr>
              <a:t>- Realizar un </a:t>
            </a:r>
            <a:r>
              <a:rPr lang="es-ES" i="1" dirty="0" err="1">
                <a:solidFill>
                  <a:schemeClr val="tx2"/>
                </a:solidFill>
              </a:rPr>
              <a:t>merge</a:t>
            </a:r>
            <a:r>
              <a:rPr lang="es-ES" dirty="0">
                <a:solidFill>
                  <a:schemeClr val="tx2"/>
                </a:solidFill>
              </a:rPr>
              <a:t> entre ramas con cambios en las mismas líneas.</a:t>
            </a:r>
          </a:p>
          <a:p>
            <a:pPr>
              <a:buNone/>
            </a:pPr>
            <a:r>
              <a:rPr lang="es-ES" dirty="0">
                <a:solidFill>
                  <a:schemeClr val="tx2"/>
                </a:solidFill>
              </a:rPr>
              <a:t>- Hacer un </a:t>
            </a:r>
            <a:r>
              <a:rPr lang="es-ES" i="1" dirty="0">
                <a:solidFill>
                  <a:schemeClr val="tx2"/>
                </a:solidFill>
              </a:rPr>
              <a:t>rebase </a:t>
            </a:r>
            <a:r>
              <a:rPr lang="es-ES" dirty="0">
                <a:solidFill>
                  <a:schemeClr val="tx2"/>
                </a:solidFill>
              </a:rPr>
              <a:t>que reescribe el historial sobre archivos modificados.</a:t>
            </a:r>
          </a:p>
          <a:p>
            <a:r>
              <a:rPr lang="es-ES" dirty="0">
                <a:solidFill>
                  <a:schemeClr val="tx2"/>
                </a:solidFill>
              </a:rPr>
              <a:t>- Aplicar </a:t>
            </a:r>
            <a:r>
              <a:rPr lang="es-ES" i="1" dirty="0" err="1">
                <a:solidFill>
                  <a:schemeClr val="tx2"/>
                </a:solidFill>
              </a:rPr>
              <a:t>cherry</a:t>
            </a:r>
            <a:r>
              <a:rPr lang="es-ES" i="1" dirty="0">
                <a:solidFill>
                  <a:schemeClr val="tx2"/>
                </a:solidFill>
              </a:rPr>
              <a:t>-pick</a:t>
            </a:r>
            <a:r>
              <a:rPr lang="es-ES" dirty="0">
                <a:solidFill>
                  <a:schemeClr val="tx2"/>
                </a:solidFill>
              </a:rPr>
              <a:t> o recuperar cambios con </a:t>
            </a:r>
            <a:r>
              <a:rPr lang="es-ES" i="1" dirty="0" err="1">
                <a:solidFill>
                  <a:schemeClr val="tx2"/>
                </a:solidFill>
              </a:rPr>
              <a:t>stash</a:t>
            </a:r>
            <a:r>
              <a:rPr lang="es-ES" dirty="0">
                <a:solidFill>
                  <a:schemeClr val="tx2"/>
                </a:solidFill>
              </a:rPr>
              <a:t>.</a:t>
            </a:r>
          </a:p>
          <a:p>
            <a:endParaRPr lang="es-ES" dirty="0"/>
          </a:p>
        </p:txBody>
      </p:sp>
      <p:sp>
        <p:nvSpPr>
          <p:cNvPr id="6" name="AutoShape 4" descr="Control de versiones con Git: Conflictos">
            <a:extLst>
              <a:ext uri="{FF2B5EF4-FFF2-40B4-BE49-F238E27FC236}">
                <a16:creationId xmlns:a16="http://schemas.microsoft.com/office/drawing/2014/main" id="{33DEE432-D436-D945-03CE-196E885213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8354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5227487-53AB-2CF9-5658-5D09A2AE2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264" y="3064143"/>
            <a:ext cx="6700948" cy="34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3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91D05-033A-3E7F-D3A8-6CB8C367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resolución de conflicto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96BE99B-9685-9CC2-083A-C001D8379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29056"/>
            <a:ext cx="4012874" cy="4928944"/>
          </a:xfrm>
        </p:spPr>
      </p:pic>
      <p:pic>
        <p:nvPicPr>
          <p:cNvPr id="5122" name="Picture 2" descr="Reescribiendo la Historia con Git Rebase | Envato Tuts+">
            <a:extLst>
              <a:ext uri="{FF2B5EF4-FFF2-40B4-BE49-F238E27FC236}">
                <a16:creationId xmlns:a16="http://schemas.microsoft.com/office/drawing/2014/main" id="{001B3E9B-65AA-E659-1D7C-C98F7A244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265" y="2654461"/>
            <a:ext cx="7074543" cy="32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76298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{1DBA3646-450C-4E47-867F-FDF37C30F946}tf56390039_win32</Template>
  <TotalTime>37</TotalTime>
  <Words>456</Words>
  <Application>Microsoft Office PowerPoint</Application>
  <PresentationFormat>Panorámica</PresentationFormat>
  <Paragraphs>50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Abadi</vt:lpstr>
      <vt:lpstr>Arial</vt:lpstr>
      <vt:lpstr>Calibri</vt:lpstr>
      <vt:lpstr>Consolas</vt:lpstr>
      <vt:lpstr>Gill Sans MT</vt:lpstr>
      <vt:lpstr>Wingdings 2</vt:lpstr>
      <vt:lpstr>Personalizado</vt:lpstr>
      <vt:lpstr>GitHUb</vt:lpstr>
      <vt:lpstr>¿Que es?</vt:lpstr>
      <vt:lpstr>Git</vt:lpstr>
      <vt:lpstr>¿Como funciona?</vt:lpstr>
      <vt:lpstr>Flujo Básico</vt:lpstr>
      <vt:lpstr>Resolución conflictos</vt:lpstr>
      <vt:lpstr>Ejemplo de resolución de conflicto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Cebellán Martínez</dc:creator>
  <cp:lastModifiedBy>Juan Cebellán Martínez</cp:lastModifiedBy>
  <cp:revision>2</cp:revision>
  <dcterms:created xsi:type="dcterms:W3CDTF">2025-06-17T08:51:17Z</dcterms:created>
  <dcterms:modified xsi:type="dcterms:W3CDTF">2025-06-17T09:28:52Z</dcterms:modified>
</cp:coreProperties>
</file>