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 err="1">
                <a:solidFill>
                  <a:schemeClr val="bg1"/>
                </a:solidFill>
              </a:rPr>
              <a:t>GitHUb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Unai pinilla y juan </a:t>
            </a:r>
            <a:r>
              <a:rPr lang="es-ES" dirty="0" err="1">
                <a:solidFill>
                  <a:srgbClr val="7CEBFF"/>
                </a:solidFill>
              </a:rPr>
              <a:t>cebellán</a:t>
            </a:r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AB71-FEF8-6457-33FA-40C7A34B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Projects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7DFC5-A75B-4745-C3F4-4C383617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5777"/>
            <a:ext cx="11029615" cy="124850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Projects</a:t>
            </a:r>
            <a:r>
              <a:rPr lang="es-ES" dirty="0"/>
              <a:t> permiten organizar los Issues en forma de un tablero Kanban. </a:t>
            </a:r>
          </a:p>
          <a:p>
            <a:pPr marL="0" indent="0">
              <a:buNone/>
            </a:pPr>
            <a:r>
              <a:rPr lang="es-ES" dirty="0"/>
              <a:t>Sirve para visualizar el estado del proyecto y ver quién está haciendo cada cosa.</a:t>
            </a:r>
          </a:p>
          <a:p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E9F202-E268-8E4C-5D74-72B86E78D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140029"/>
            <a:ext cx="9865360" cy="35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9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EA5DB-2477-F6F2-34BC-306DBF36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MILESTONES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53FB1-E9D3-F876-4F45-255EB4A62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04017"/>
            <a:ext cx="11029615" cy="164982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Milestone</a:t>
            </a:r>
            <a:r>
              <a:rPr lang="es-ES" dirty="0"/>
              <a:t> es una meta concreta que agrupa varios Issues relacionados. Se puede usar, por ejemplo, para agrupar todas las tareas necesarias para una entrega del proyecto o una versión.</a:t>
            </a:r>
          </a:p>
          <a:p>
            <a:pPr marL="0" indent="0">
              <a:buNone/>
            </a:pPr>
            <a:r>
              <a:rPr lang="es-ES" dirty="0"/>
              <a:t>Permiten llevar control de cuánto se ha completado y qué falta para alcanzar un objetivo mayor.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8194" name="Picture 2" descr="Meta - Iconos gratis de negocios y finanzas">
            <a:extLst>
              <a:ext uri="{FF2B5EF4-FFF2-40B4-BE49-F238E27FC236}">
                <a16:creationId xmlns:a16="http://schemas.microsoft.com/office/drawing/2014/main" id="{661B8C36-EB4F-519A-6581-3ADCBE69E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0" y="3429000"/>
            <a:ext cx="3261360" cy="32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AAC5133-FC45-AF9D-8CB1-D320D0FC3FD0}"/>
              </a:ext>
            </a:extLst>
          </p:cNvPr>
          <p:cNvSpPr/>
          <p:nvPr/>
        </p:nvSpPr>
        <p:spPr>
          <a:xfrm>
            <a:off x="581192" y="3535680"/>
            <a:ext cx="11112968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4A879B-3CC7-5088-63FE-318A19BF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/>
          <a:lstStyle/>
          <a:p>
            <a:r>
              <a:rPr lang="es-ES" dirty="0"/>
              <a:t>Convenciones de </a:t>
            </a:r>
            <a:r>
              <a:rPr lang="es-ES" dirty="0" err="1"/>
              <a:t>Commits</a:t>
            </a:r>
            <a:r>
              <a:rPr lang="es-ES" dirty="0"/>
              <a:t> y Nombres de Ramas</a:t>
            </a:r>
            <a:br>
              <a:rPr lang="es-E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97767-CA18-445F-AA0A-FEC073C31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817"/>
            <a:ext cx="11029615" cy="1700624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s-ES" dirty="0"/>
              <a:t>Es importante nombrar a las cosas correctamente y explicar bien todas las cosas que vas a añadir, ya que de esta</a:t>
            </a:r>
          </a:p>
          <a:p>
            <a:pPr>
              <a:lnSpc>
                <a:spcPts val="1425"/>
              </a:lnSpc>
              <a:buNone/>
            </a:pPr>
            <a:r>
              <a:rPr lang="es-ES" dirty="0"/>
              <a:t>manera se puede saber bien qué cosas se han modificado, añadido y/o quitado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FAA216-0649-D233-C63B-FAF307E2F198}"/>
              </a:ext>
            </a:extLst>
          </p:cNvPr>
          <p:cNvSpPr txBox="1"/>
          <p:nvPr/>
        </p:nvSpPr>
        <p:spPr>
          <a:xfrm>
            <a:off x="581192" y="3535680"/>
            <a:ext cx="110296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Algunos mensajes genéricos que se pueden poner son los siguientes: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feat</a:t>
            </a:r>
            <a:r>
              <a:rPr lang="es-ES" i="1" dirty="0">
                <a:solidFill>
                  <a:schemeClr val="bg1"/>
                </a:solidFill>
              </a:rPr>
              <a:t>: </a:t>
            </a:r>
            <a:r>
              <a:rPr lang="es-ES" dirty="0">
                <a:solidFill>
                  <a:schemeClr val="bg1"/>
                </a:solidFill>
              </a:rPr>
              <a:t>Añadir una nueva funcionalidad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fix</a:t>
            </a:r>
            <a:r>
              <a:rPr lang="es-ES" dirty="0">
                <a:solidFill>
                  <a:schemeClr val="bg1"/>
                </a:solidFill>
              </a:rPr>
              <a:t>: corregir un error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docs</a:t>
            </a:r>
            <a:r>
              <a:rPr lang="es-ES" dirty="0">
                <a:solidFill>
                  <a:schemeClr val="bg1"/>
                </a:solidFill>
              </a:rPr>
              <a:t>: Cambios en la documentación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style</a:t>
            </a:r>
            <a:r>
              <a:rPr lang="es-ES" dirty="0">
                <a:solidFill>
                  <a:schemeClr val="bg1"/>
                </a:solidFill>
              </a:rPr>
              <a:t>: Cambios de estilo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 err="1">
                <a:solidFill>
                  <a:schemeClr val="bg1"/>
                </a:solidFill>
              </a:rPr>
              <a:t>refactor</a:t>
            </a:r>
            <a:r>
              <a:rPr lang="es-ES" dirty="0">
                <a:solidFill>
                  <a:schemeClr val="bg1"/>
                </a:solidFill>
              </a:rPr>
              <a:t>: Reestructuración del código sin cambiar su comportamiento  </a:t>
            </a:r>
          </a:p>
          <a:p>
            <a:pPr>
              <a:buNone/>
            </a:pPr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>
                <a:solidFill>
                  <a:schemeClr val="bg1"/>
                </a:solidFill>
              </a:rPr>
              <a:t>test: </a:t>
            </a:r>
            <a:r>
              <a:rPr lang="es-ES" dirty="0">
                <a:solidFill>
                  <a:schemeClr val="bg1"/>
                </a:solidFill>
              </a:rPr>
              <a:t>Añadir o modificar </a:t>
            </a:r>
            <a:r>
              <a:rPr lang="es-ES" dirty="0" err="1">
                <a:solidFill>
                  <a:schemeClr val="bg1"/>
                </a:solidFill>
              </a:rPr>
              <a:t>tests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i="1" dirty="0">
                <a:solidFill>
                  <a:schemeClr val="bg1"/>
                </a:solidFill>
              </a:rPr>
              <a:t>chore</a:t>
            </a:r>
            <a:r>
              <a:rPr lang="es-ES" dirty="0">
                <a:solidFill>
                  <a:schemeClr val="bg1"/>
                </a:solidFill>
              </a:rPr>
              <a:t>: Tareas menores que no afectan directamente el código (actualizar dependencias, configuración, etc.)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5226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6B5EC-39A6-E02E-622B-2DB6D2128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A28E4-159A-06B0-9DB8-DE7F74D7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66696"/>
            <a:ext cx="11029616" cy="1013800"/>
          </a:xfrm>
        </p:spPr>
        <p:txBody>
          <a:bodyPr/>
          <a:lstStyle/>
          <a:p>
            <a:r>
              <a:rPr lang="es-ES" dirty="0"/>
              <a:t>Convenciones de </a:t>
            </a:r>
            <a:r>
              <a:rPr lang="es-ES" dirty="0" err="1"/>
              <a:t>Commits</a:t>
            </a:r>
            <a:r>
              <a:rPr lang="es-ES" dirty="0"/>
              <a:t> y Nombres de Ramas</a:t>
            </a:r>
            <a:br>
              <a:rPr lang="es-E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7FAC98-1BD1-75CA-4A50-5856C184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817"/>
            <a:ext cx="11029615" cy="273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Recomendaciones Generales:</a:t>
            </a:r>
          </a:p>
          <a:p>
            <a:pPr marL="0" indent="0">
              <a:buNone/>
            </a:pPr>
            <a:r>
              <a:rPr lang="es-ES" dirty="0"/>
              <a:t>	Escribir los mensajes de </a:t>
            </a:r>
            <a:r>
              <a:rPr lang="es-ES" dirty="0" err="1"/>
              <a:t>commit</a:t>
            </a:r>
            <a:r>
              <a:rPr lang="es-ES" dirty="0"/>
              <a:t> en modo infinitivo</a:t>
            </a:r>
          </a:p>
          <a:p>
            <a:pPr marL="0" indent="0">
              <a:buNone/>
            </a:pPr>
            <a:r>
              <a:rPr lang="es-ES" dirty="0"/>
              <a:t>	Limitar la descripción a máximo 72 caracteres</a:t>
            </a:r>
          </a:p>
          <a:p>
            <a:pPr marL="0" indent="0">
              <a:buNone/>
            </a:pPr>
            <a:r>
              <a:rPr lang="es-ES" dirty="0"/>
              <a:t>	Utilizar el cuerpo del </a:t>
            </a:r>
            <a:r>
              <a:rPr lang="es-ES" dirty="0" err="1"/>
              <a:t>commit</a:t>
            </a:r>
            <a:r>
              <a:rPr lang="es-ES" dirty="0"/>
              <a:t> (si es necesario) para explicar el "por qué" del cambio.</a:t>
            </a:r>
          </a:p>
          <a:p>
            <a:pPr marL="0" indent="0">
              <a:buNone/>
            </a:pPr>
            <a:r>
              <a:rPr lang="es-ES" dirty="0"/>
              <a:t>	Evitar mensajes genéricos como </a:t>
            </a:r>
            <a:r>
              <a:rPr lang="es-ES" i="1" dirty="0" err="1"/>
              <a:t>update</a:t>
            </a:r>
            <a:r>
              <a:rPr lang="es-ES" i="1" dirty="0"/>
              <a:t>,  cambiar,  eliminar,  agregar,  cosas.</a:t>
            </a:r>
          </a:p>
          <a:p>
            <a:endParaRPr lang="es-ES" dirty="0"/>
          </a:p>
        </p:txBody>
      </p:sp>
      <p:pic>
        <p:nvPicPr>
          <p:cNvPr id="9220" name="Picture 4" descr="GitHub - Erfaniaa/text-to-commit-history: Write a large text on your GitHub  profile, with your commits history (contribution graph).">
            <a:extLst>
              <a:ext uri="{FF2B5EF4-FFF2-40B4-BE49-F238E27FC236}">
                <a16:creationId xmlns:a16="http://schemas.microsoft.com/office/drawing/2014/main" id="{0D749DDE-8B39-CB03-C1A9-4218065E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9" y="4559934"/>
            <a:ext cx="10034049" cy="189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61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8B048-CA84-386D-1B5D-9744FE16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 </a:t>
            </a:r>
            <a:r>
              <a:rPr lang="es-ES" dirty="0" err="1"/>
              <a:t>hub</a:t>
            </a:r>
            <a:r>
              <a:rPr lang="es-ES" dirty="0"/>
              <a:t> </a:t>
            </a:r>
            <a:r>
              <a:rPr lang="es-ES" dirty="0" err="1"/>
              <a:t>actions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D3B6D-C37F-0325-9202-AF469917E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700623"/>
          </a:xfrm>
        </p:spPr>
        <p:txBody>
          <a:bodyPr/>
          <a:lstStyle/>
          <a:p>
            <a:r>
              <a:rPr lang="es-ES" dirty="0"/>
              <a:t>GitHub </a:t>
            </a:r>
            <a:r>
              <a:rPr lang="es-ES" dirty="0" err="1"/>
              <a:t>Actions</a:t>
            </a:r>
            <a:r>
              <a:rPr lang="es-ES" dirty="0"/>
              <a:t> es una funcionalidad que permite automatizar tareas dentro de un repositorio de GitHub. Esto significa que puedes configurar procesos automáticos que se ejecuten en respuesta a eventos, como cuando alguien hace un </a:t>
            </a:r>
            <a:r>
              <a:rPr lang="es-ES" dirty="0" err="1"/>
              <a:t>commit</a:t>
            </a:r>
            <a:r>
              <a:rPr lang="es-ES" dirty="0"/>
              <a:t> o crea un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E08C35-E4ED-FA90-E2D4-445080E7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40" y="3724429"/>
            <a:ext cx="4621848" cy="243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43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7955D-F975-9993-F012-33A5FE555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CI/CD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3DB7B9-C28D-D4F5-8E06-0C8912158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836" y="2278884"/>
            <a:ext cx="113263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es una práctica de desarrollo que automatiza la integración y entrega del código: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(Integración Continua):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verifica automáticamente los cambios mediante pruebas cada vez que se sube código.</a:t>
            </a:r>
            <a:b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(Entrega/Despliegue Continuo)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automatiza el proceso de llevar ese código a producción o entornos de prueba de forma segura y rápida.</a:t>
            </a:r>
          </a:p>
        </p:txBody>
      </p:sp>
      <p:pic>
        <p:nvPicPr>
          <p:cNvPr id="11267" name="Picture 3" descr="Advanced CI/CD Pipeline in Node.js with GitHub Actions and Slack | by  Prakhar Prakash Bhardwaj | GoGroup Tech Blog">
            <a:extLst>
              <a:ext uri="{FF2B5EF4-FFF2-40B4-BE49-F238E27FC236}">
                <a16:creationId xmlns:a16="http://schemas.microsoft.com/office/drawing/2014/main" id="{ED189261-C0A0-254D-C0BA-23ED8F91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140" y="3794777"/>
            <a:ext cx="7635240" cy="294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0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7B4F5-0767-EDE9-687D-745F0A3D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502FD-CD6F-96C5-7900-3CD242A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es una forja para alojar proyectos utilizando el sistema de control de versiones Git. Se utiliza principalmente para la creación de código fuente de programas de ordenador</a:t>
            </a:r>
          </a:p>
          <a:p>
            <a:endParaRPr lang="es-ES" dirty="0"/>
          </a:p>
        </p:txBody>
      </p:sp>
      <p:pic>
        <p:nvPicPr>
          <p:cNvPr id="1026" name="Picture 2" descr="With GitHub - PyXAI documentation">
            <a:extLst>
              <a:ext uri="{FF2B5EF4-FFF2-40B4-BE49-F238E27FC236}">
                <a16:creationId xmlns:a16="http://schemas.microsoft.com/office/drawing/2014/main" id="{E72D0D27-B544-F15D-D21D-6817A745D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867" y="3594645"/>
            <a:ext cx="4902200" cy="277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90F1F0-C307-9190-1F16-4B429EBD60FD}"/>
              </a:ext>
            </a:extLst>
          </p:cNvPr>
          <p:cNvSpPr txBox="1"/>
          <p:nvPr/>
        </p:nvSpPr>
        <p:spPr>
          <a:xfrm>
            <a:off x="581192" y="36588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¿Qué ventajas da GitHub?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Guardar versiones del código.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Colaborar con múltiples personas al mismo tiempo.</a:t>
            </a:r>
          </a:p>
          <a:p>
            <a:pPr>
              <a:buNone/>
            </a:pPr>
            <a:r>
              <a:rPr lang="es-ES" dirty="0">
                <a:latin typeface="Abadi" panose="020F0502020204030204" pitchFamily="34" charset="0"/>
              </a:rPr>
              <a:t>- Revisar cambios realizados por otros miembros del equipo.</a:t>
            </a:r>
          </a:p>
          <a:p>
            <a:r>
              <a:rPr lang="es-ES" dirty="0">
                <a:latin typeface="Abadi" panose="020F0502020204030204" pitchFamily="34" charset="0"/>
              </a:rPr>
              <a:t>- Integrar herramientas de automatización, documentación y pruebas.</a:t>
            </a:r>
          </a:p>
        </p:txBody>
      </p:sp>
    </p:spTree>
    <p:extLst>
      <p:ext uri="{BB962C8B-B14F-4D97-AF65-F5344CB8AC3E}">
        <p14:creationId xmlns:p14="http://schemas.microsoft.com/office/powerpoint/2010/main" val="3800272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BE9C-E11C-CADD-2538-E41477C6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</a:t>
            </a:r>
          </a:p>
        </p:txBody>
      </p:sp>
      <p:pic>
        <p:nvPicPr>
          <p:cNvPr id="2050" name="Picture 2" descr="Git | Git | Opsera Ecosystem">
            <a:extLst>
              <a:ext uri="{FF2B5EF4-FFF2-40B4-BE49-F238E27FC236}">
                <a16:creationId xmlns:a16="http://schemas.microsoft.com/office/drawing/2014/main" id="{35660EAC-7F7D-85CA-7AB4-A148DFF95F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09" y="3789891"/>
            <a:ext cx="4904316" cy="367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5EC0BA8-F512-28EF-20F7-03F0E62DFC8B}"/>
              </a:ext>
            </a:extLst>
          </p:cNvPr>
          <p:cNvSpPr txBox="1"/>
          <p:nvPr/>
        </p:nvSpPr>
        <p:spPr>
          <a:xfrm>
            <a:off x="872067" y="2133600"/>
            <a:ext cx="1054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badi" panose="020F0502020204030204" pitchFamily="34" charset="0"/>
              </a:rPr>
              <a:t>Git es un sistema de control de versiones de código abierto muy popular y eficiente. Rastrea contenido como archivos y directorios. Permite registrar los cambios realizados en archivos a lo largo del tiempo, revertir a versiones anteriores y trabajar de forma paralela en ramas.</a:t>
            </a: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EF7A6C-CDFA-9E61-A41A-2E62248F913A}"/>
              </a:ext>
            </a:extLst>
          </p:cNvPr>
          <p:cNvSpPr txBox="1"/>
          <p:nvPr/>
        </p:nvSpPr>
        <p:spPr>
          <a:xfrm>
            <a:off x="508000" y="3683000"/>
            <a:ext cx="4631267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b="0" dirty="0">
                <a:effectLst/>
                <a:latin typeface="Abadi" panose="020F0502020204030204" pitchFamily="34" charset="0"/>
              </a:rPr>
              <a:t>Características de Git:</a:t>
            </a:r>
          </a:p>
          <a:p>
            <a:pPr>
              <a:lnSpc>
                <a:spcPts val="1425"/>
              </a:lnSpc>
              <a:buNone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Trabajo con ramas </a:t>
            </a:r>
          </a:p>
          <a:p>
            <a:pPr>
              <a:lnSpc>
                <a:spcPts val="1425"/>
              </a:lnSpc>
            </a:pPr>
            <a:endParaRPr lang="es-ES" dirty="0"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Combinar cambios con </a:t>
            </a:r>
            <a:r>
              <a:rPr lang="es-ES" b="0" dirty="0" err="1">
                <a:effectLst/>
                <a:latin typeface="Abadi" panose="020F0502020204030204" pitchFamily="34" charset="0"/>
              </a:rPr>
              <a:t>merge</a:t>
            </a:r>
            <a:r>
              <a:rPr lang="es-ES" b="0" dirty="0">
                <a:effectLst/>
                <a:latin typeface="Abadi" panose="020F0502020204030204" pitchFamily="34" charset="0"/>
              </a:rPr>
              <a:t>.</a:t>
            </a:r>
          </a:p>
          <a:p>
            <a:pPr marL="285750" indent="-285750">
              <a:lnSpc>
                <a:spcPts val="1425"/>
              </a:lnSpc>
              <a:buFontTx/>
              <a:buChar char="-"/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es-ES" b="0" dirty="0">
                <a:effectLst/>
                <a:latin typeface="Abadi" panose="020F0502020204030204" pitchFamily="34" charset="0"/>
              </a:rPr>
              <a:t>Historial de cambios accesible y detallado </a:t>
            </a:r>
          </a:p>
          <a:p>
            <a:pPr>
              <a:lnSpc>
                <a:spcPts val="1425"/>
              </a:lnSpc>
            </a:pPr>
            <a:endParaRPr lang="es-ES" b="0" dirty="0">
              <a:effectLst/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</a:pPr>
            <a:r>
              <a:rPr lang="es-ES" b="0" dirty="0">
                <a:effectLst/>
                <a:latin typeface="Abadi" panose="020F0502020204030204" pitchFamily="34" charset="0"/>
              </a:rPr>
              <a:t>- Resolución de conflictos cuando se modifican las mismas líneas de código.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684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A7924-2B2A-0538-BCA8-AB842B6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E785D-85AD-74EC-44DE-B7C8CD36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5923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GitHub te permite trabajar en un repositorio privado y luego subirlo a la nube mediante:</a:t>
            </a:r>
          </a:p>
          <a:p>
            <a:pPr>
              <a:lnSpc>
                <a:spcPts val="1425"/>
              </a:lnSpc>
              <a:buNone/>
            </a:pPr>
            <a:endParaRPr lang="es-ES" dirty="0">
              <a:solidFill>
                <a:schemeClr val="tx1"/>
              </a:solidFill>
              <a:latin typeface="Abadi" panose="020F050202020403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Fork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: Copia de un repositorio en tu propia cuenta. Permite trabajar libremente sin afectar el proyecto original.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-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Pull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Abadi" panose="020F0502020204030204" pitchFamily="34" charset="0"/>
              </a:rPr>
              <a:t>Request</a:t>
            </a:r>
            <a:r>
              <a:rPr lang="es-ES" dirty="0">
                <a:solidFill>
                  <a:schemeClr val="tx1"/>
                </a:solidFill>
                <a:latin typeface="Abadi" panose="020F0502020204030204" pitchFamily="34" charset="0"/>
              </a:rPr>
              <a:t> (PR): Propuesta de cambios al repositorio original. Los colaboradores pueden revisar, comentar y aprobar los cambios antes de fusionarlos.</a:t>
            </a:r>
          </a:p>
          <a:p>
            <a:endParaRPr lang="es-ES" dirty="0"/>
          </a:p>
        </p:txBody>
      </p:sp>
      <p:pic>
        <p:nvPicPr>
          <p:cNvPr id="3074" name="Picture 2" descr="Pull Request Workflow with Git — 6 steps guide | by Hybesis - H.urna |  Medium">
            <a:extLst>
              <a:ext uri="{FF2B5EF4-FFF2-40B4-BE49-F238E27FC236}">
                <a16:creationId xmlns:a16="http://schemas.microsoft.com/office/drawing/2014/main" id="{18C73621-30D8-52E9-78F6-E040BC766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99" y="4126591"/>
            <a:ext cx="7492999" cy="261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69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5C02-8D92-666D-F934-AD4ACCE0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2F2BA-C0F3-B4D7-83D5-D446A48A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05667"/>
            <a:ext cx="11029615" cy="6578600"/>
          </a:xfrm>
        </p:spPr>
        <p:txBody>
          <a:bodyPr>
            <a:normAutofit/>
          </a:bodyPr>
          <a:lstStyle/>
          <a:p>
            <a:r>
              <a:rPr lang="es-ES" b="1" u="sng" dirty="0"/>
              <a:t>Comandos: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clone: El comando </a:t>
            </a:r>
            <a:r>
              <a:rPr lang="es-ES" dirty="0" err="1"/>
              <a:t>git</a:t>
            </a:r>
            <a:r>
              <a:rPr lang="es-ES" dirty="0"/>
              <a:t> clone se utiliza para clonar un repositorio remoto y trabajar en él de manera local.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Branch: sirve para gestionar las diferentes ramas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se usa para preparar los archivos modificados o nuevos antes de confirmarlos con 	el </a:t>
            </a:r>
            <a:r>
              <a:rPr lang="es-ES" dirty="0" err="1"/>
              <a:t>commit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-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push</a:t>
            </a:r>
            <a:r>
              <a:rPr lang="es-ES" dirty="0"/>
              <a:t> envía los </a:t>
            </a:r>
            <a:r>
              <a:rPr lang="es-ES" dirty="0" err="1"/>
              <a:t>commits</a:t>
            </a:r>
            <a:r>
              <a:rPr lang="es-ES" dirty="0"/>
              <a:t> al repositorio remoto en GitHub, dentro de la rama en la que 	estás trabajando.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: El comando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r>
              <a:rPr lang="es-ES" dirty="0"/>
              <a:t> se utiliza para descargar los últimos cambios del repositorio remoto y fusionarlos 	con tu rama local.</a:t>
            </a:r>
          </a:p>
          <a:p>
            <a:pPr marL="0" indent="0">
              <a:buNone/>
            </a:pPr>
            <a:r>
              <a:rPr lang="es-ES" dirty="0"/>
              <a:t>	-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: Esto es una solicitud para que tus cambios sean revisados y añadidos a la rama principal (</a:t>
            </a:r>
            <a:r>
              <a:rPr lang="es-ES" dirty="0" err="1"/>
              <a:t>main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b="1" u="sng" dirty="0"/>
          </a:p>
        </p:txBody>
      </p:sp>
    </p:spTree>
    <p:extLst>
      <p:ext uri="{BB962C8B-B14F-4D97-AF65-F5344CB8AC3E}">
        <p14:creationId xmlns:p14="http://schemas.microsoft.com/office/powerpoint/2010/main" val="17334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9E78B-F2D6-0AAC-7856-0EA2ECC9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Resolución conflictos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4B3EE-5ED0-D4A4-0C57-2FF862944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En el caso de que varias personas trabajen en un mismo archivo, es normal que surjan conflictos, estos se deben a que Git no sabe cual de los dos criterios prevalece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0D084A9-8463-50D6-017D-A4126D8FD0D9}"/>
              </a:ext>
            </a:extLst>
          </p:cNvPr>
          <p:cNvSpPr txBox="1"/>
          <p:nvPr/>
        </p:nvSpPr>
        <p:spPr>
          <a:xfrm>
            <a:off x="581192" y="3073401"/>
            <a:ext cx="31919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Los conflictos más comunes aparecen al:</a:t>
            </a:r>
          </a:p>
          <a:p>
            <a:pPr>
              <a:buNone/>
            </a:pP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- Realizar un </a:t>
            </a:r>
            <a:r>
              <a:rPr lang="es-ES" i="1" dirty="0" err="1">
                <a:solidFill>
                  <a:schemeClr val="tx2"/>
                </a:solidFill>
              </a:rPr>
              <a:t>merge</a:t>
            </a:r>
            <a:r>
              <a:rPr lang="es-ES" dirty="0">
                <a:solidFill>
                  <a:schemeClr val="tx2"/>
                </a:solidFill>
              </a:rPr>
              <a:t> entre ramas con cambios en las mismas líneas.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Hacer un </a:t>
            </a:r>
            <a:r>
              <a:rPr lang="es-ES" i="1" dirty="0">
                <a:solidFill>
                  <a:schemeClr val="tx2"/>
                </a:solidFill>
              </a:rPr>
              <a:t>rebase </a:t>
            </a:r>
            <a:r>
              <a:rPr lang="es-ES" dirty="0">
                <a:solidFill>
                  <a:schemeClr val="tx2"/>
                </a:solidFill>
              </a:rPr>
              <a:t>que reescribe el historial sobre archivos modificados.</a:t>
            </a:r>
          </a:p>
          <a:p>
            <a:r>
              <a:rPr lang="es-ES" dirty="0">
                <a:solidFill>
                  <a:schemeClr val="tx2"/>
                </a:solidFill>
              </a:rPr>
              <a:t>- Aplicar </a:t>
            </a:r>
            <a:r>
              <a:rPr lang="es-ES" i="1" dirty="0" err="1">
                <a:solidFill>
                  <a:schemeClr val="tx2"/>
                </a:solidFill>
              </a:rPr>
              <a:t>cherry</a:t>
            </a:r>
            <a:r>
              <a:rPr lang="es-ES" i="1" dirty="0">
                <a:solidFill>
                  <a:schemeClr val="tx2"/>
                </a:solidFill>
              </a:rPr>
              <a:t>-pick</a:t>
            </a:r>
            <a:r>
              <a:rPr lang="es-ES" dirty="0">
                <a:solidFill>
                  <a:schemeClr val="tx2"/>
                </a:solidFill>
              </a:rPr>
              <a:t> o recuperar cambios con </a:t>
            </a:r>
            <a:r>
              <a:rPr lang="es-ES" i="1" dirty="0" err="1">
                <a:solidFill>
                  <a:schemeClr val="tx2"/>
                </a:solidFill>
              </a:rPr>
              <a:t>stash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endParaRPr lang="es-ES" dirty="0"/>
          </a:p>
        </p:txBody>
      </p:sp>
      <p:sp>
        <p:nvSpPr>
          <p:cNvPr id="6" name="AutoShape 4" descr="Control de versiones con Git: Conflictos">
            <a:extLst>
              <a:ext uri="{FF2B5EF4-FFF2-40B4-BE49-F238E27FC236}">
                <a16:creationId xmlns:a16="http://schemas.microsoft.com/office/drawing/2014/main" id="{33DEE432-D436-D945-03CE-196E88521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5227487-53AB-2CF9-5658-5D09A2AE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64" y="3064143"/>
            <a:ext cx="6700948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91D05-033A-3E7F-D3A8-6CB8C36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resolución de conflicto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96BE99B-9685-9CC2-083A-C001D8379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929056"/>
            <a:ext cx="4012874" cy="4928944"/>
          </a:xfrm>
        </p:spPr>
      </p:pic>
      <p:pic>
        <p:nvPicPr>
          <p:cNvPr id="5122" name="Picture 2" descr="Reescribiendo la Historia con Git Rebase | Envato Tuts+">
            <a:extLst>
              <a:ext uri="{FF2B5EF4-FFF2-40B4-BE49-F238E27FC236}">
                <a16:creationId xmlns:a16="http://schemas.microsoft.com/office/drawing/2014/main" id="{001B3E9B-65AA-E659-1D7C-C98F7A244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265" y="2654461"/>
            <a:ext cx="7074543" cy="3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1F85C-E800-AFE8-677A-62A310D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4036-ABB4-D76D-3847-745B7388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578704"/>
          </a:xfrm>
        </p:spPr>
        <p:txBody>
          <a:bodyPr/>
          <a:lstStyle/>
          <a:p>
            <a:r>
              <a:rPr lang="es-ES" dirty="0"/>
              <a:t>Los Issues son tareas, ideas, errores o mejoras que se registran en un repositorio. Se utilizan para mantener organizado el trabajo dentro de un proyecto colaborativo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4090FC-EF49-3843-6E4D-6A9E41BDF3FA}"/>
              </a:ext>
            </a:extLst>
          </p:cNvPr>
          <p:cNvSpPr txBox="1"/>
          <p:nvPr/>
        </p:nvSpPr>
        <p:spPr>
          <a:xfrm>
            <a:off x="581192" y="3384829"/>
            <a:ext cx="3484880" cy="277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s-ES" dirty="0">
                <a:solidFill>
                  <a:schemeClr val="tx2"/>
                </a:solidFill>
              </a:rPr>
              <a:t>Cada </a:t>
            </a:r>
            <a:r>
              <a:rPr lang="es-ES" dirty="0" err="1">
                <a:solidFill>
                  <a:schemeClr val="tx2"/>
                </a:solidFill>
              </a:rPr>
              <a:t>issue</a:t>
            </a:r>
            <a:r>
              <a:rPr lang="es-ES" dirty="0">
                <a:solidFill>
                  <a:schemeClr val="tx2"/>
                </a:solidFill>
              </a:rPr>
              <a:t> se puede: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br>
              <a:rPr lang="es-ES" dirty="0">
                <a:solidFill>
                  <a:schemeClr val="tx2"/>
                </a:solidFill>
              </a:rPr>
            </a:br>
            <a:r>
              <a:rPr lang="es-ES" dirty="0">
                <a:solidFill>
                  <a:schemeClr val="tx2"/>
                </a:solidFill>
              </a:rPr>
              <a:t>	- Titular con una tarea clara.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dirty="0">
                <a:solidFill>
                  <a:schemeClr val="tx2"/>
                </a:solidFill>
              </a:rPr>
              <a:t>	- Describir con más detalle lo 	que se necesita hacer.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dirty="0">
                <a:solidFill>
                  <a:schemeClr val="tx2"/>
                </a:solidFill>
              </a:rPr>
              <a:t>	- Comentar y discutir con 	otros colaboradores.</a:t>
            </a:r>
          </a:p>
          <a:p>
            <a:pPr>
              <a:lnSpc>
                <a:spcPts val="1425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s-ES" dirty="0">
                <a:solidFill>
                  <a:schemeClr val="tx2"/>
                </a:solidFill>
              </a:rPr>
              <a:t>	- Cerrar automáticamente con 	</a:t>
            </a:r>
            <a:r>
              <a:rPr lang="es-ES" dirty="0" err="1">
                <a:solidFill>
                  <a:schemeClr val="tx2"/>
                </a:solidFill>
              </a:rPr>
              <a:t>commits</a:t>
            </a:r>
            <a:r>
              <a:rPr lang="es-ES" dirty="0">
                <a:solidFill>
                  <a:schemeClr val="tx2"/>
                </a:solidFill>
              </a:rPr>
              <a:t>.</a:t>
            </a:r>
            <a:br>
              <a:rPr lang="es-ES" dirty="0">
                <a:solidFill>
                  <a:schemeClr val="tx2"/>
                </a:solidFill>
              </a:rPr>
            </a:br>
            <a:endParaRPr lang="es-ES" dirty="0">
              <a:solidFill>
                <a:schemeClr val="tx2"/>
              </a:solidFill>
            </a:endParaRPr>
          </a:p>
          <a:p>
            <a:endParaRPr lang="es-ES" dirty="0"/>
          </a:p>
        </p:txBody>
      </p:sp>
      <p:pic>
        <p:nvPicPr>
          <p:cNvPr id="6146" name="Picture 2" descr="What's new with GitHub Issues - GitHub Changelog">
            <a:extLst>
              <a:ext uri="{FF2B5EF4-FFF2-40B4-BE49-F238E27FC236}">
                <a16:creationId xmlns:a16="http://schemas.microsoft.com/office/drawing/2014/main" id="{CD2E7E05-8DBE-22F6-8B68-E82AC6BCF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0624"/>
          <a:stretch/>
        </p:blipFill>
        <p:spPr bwMode="auto">
          <a:xfrm>
            <a:off x="7418803" y="3936834"/>
            <a:ext cx="3574317" cy="241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59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0235F-EC25-1467-0D8D-39597A31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80626-E334-AE29-4239-F2DA178D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013800"/>
          </a:xfrm>
        </p:spPr>
        <p:txBody>
          <a:bodyPr/>
          <a:lstStyle/>
          <a:p>
            <a:r>
              <a:rPr lang="es-ES" dirty="0"/>
              <a:t>Las etiquetas o </a:t>
            </a:r>
            <a:r>
              <a:rPr lang="es-ES" dirty="0" err="1"/>
              <a:t>labels</a:t>
            </a:r>
            <a:r>
              <a:rPr lang="es-ES" dirty="0"/>
              <a:t> ayudan a categorizar los Issues.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ADC6404-7527-1C2F-2B51-7451ABC2C183}"/>
              </a:ext>
            </a:extLst>
          </p:cNvPr>
          <p:cNvSpPr txBox="1"/>
          <p:nvPr/>
        </p:nvSpPr>
        <p:spPr>
          <a:xfrm>
            <a:off x="914400" y="3194296"/>
            <a:ext cx="47853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Algunas etiquetas comunes son:</a:t>
            </a:r>
          </a:p>
          <a:p>
            <a:pPr>
              <a:buNone/>
            </a:pPr>
            <a:endParaRPr lang="es-ES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>
                <a:solidFill>
                  <a:schemeClr val="tx2"/>
                </a:solidFill>
              </a:rPr>
              <a:t>bug</a:t>
            </a:r>
            <a:r>
              <a:rPr lang="es-ES" dirty="0">
                <a:solidFill>
                  <a:schemeClr val="tx2"/>
                </a:solidFill>
              </a:rPr>
              <a:t>: indica un error.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 err="1">
                <a:solidFill>
                  <a:schemeClr val="tx2"/>
                </a:solidFill>
              </a:rPr>
              <a:t>enhancement</a:t>
            </a:r>
            <a:r>
              <a:rPr lang="es-ES" i="1" dirty="0">
                <a:solidFill>
                  <a:schemeClr val="tx2"/>
                </a:solidFill>
              </a:rPr>
              <a:t>:</a:t>
            </a:r>
            <a:r>
              <a:rPr lang="es-ES" dirty="0">
                <a:solidFill>
                  <a:schemeClr val="tx2"/>
                </a:solidFill>
              </a:rPr>
              <a:t> indica una mejora o nueva funcionalidad.</a:t>
            </a:r>
          </a:p>
          <a:p>
            <a:pPr>
              <a:buNone/>
            </a:pPr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 err="1">
                <a:solidFill>
                  <a:schemeClr val="tx2"/>
                </a:solidFill>
              </a:rPr>
              <a:t>question</a:t>
            </a:r>
            <a:r>
              <a:rPr lang="es-ES" dirty="0">
                <a:solidFill>
                  <a:schemeClr val="tx2"/>
                </a:solidFill>
              </a:rPr>
              <a:t>: para dudas o aclaraciones.</a:t>
            </a:r>
          </a:p>
          <a:p>
            <a:r>
              <a:rPr lang="es-ES" dirty="0">
                <a:solidFill>
                  <a:schemeClr val="tx2"/>
                </a:solidFill>
              </a:rPr>
              <a:t>- </a:t>
            </a:r>
            <a:r>
              <a:rPr lang="es-ES" i="1" dirty="0">
                <a:solidFill>
                  <a:schemeClr val="tx2"/>
                </a:solidFill>
              </a:rPr>
              <a:t>documentación, urgente, fácil</a:t>
            </a:r>
            <a:r>
              <a:rPr lang="es-ES" dirty="0">
                <a:solidFill>
                  <a:schemeClr val="tx2"/>
                </a:solidFill>
              </a:rPr>
              <a:t>... (se pueden personalizar).</a:t>
            </a:r>
          </a:p>
        </p:txBody>
      </p:sp>
      <p:pic>
        <p:nvPicPr>
          <p:cNvPr id="7170" name="Picture 2" descr="Sane GitHub Labels | by Dave Lunny | Medium">
            <a:extLst>
              <a:ext uri="{FF2B5EF4-FFF2-40B4-BE49-F238E27FC236}">
                <a16:creationId xmlns:a16="http://schemas.microsoft.com/office/drawing/2014/main" id="{53A178AD-1AD8-DA2D-E7A5-743D8260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293" y="3194296"/>
            <a:ext cx="5622913" cy="30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2912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{1DBA3646-450C-4E47-867F-FDF37C30F946}tf56390039_win32</Template>
  <TotalTime>86</TotalTime>
  <Words>963</Words>
  <Application>Microsoft Office PowerPoint</Application>
  <PresentationFormat>Panorámica</PresentationFormat>
  <Paragraphs>93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Abadi</vt:lpstr>
      <vt:lpstr>Arial</vt:lpstr>
      <vt:lpstr>Calibri</vt:lpstr>
      <vt:lpstr>Consolas</vt:lpstr>
      <vt:lpstr>Gill Sans MT</vt:lpstr>
      <vt:lpstr>Wingdings 2</vt:lpstr>
      <vt:lpstr>Personalizado</vt:lpstr>
      <vt:lpstr>GitHUb</vt:lpstr>
      <vt:lpstr>¿Que es?</vt:lpstr>
      <vt:lpstr>Git</vt:lpstr>
      <vt:lpstr>¿Como funciona?</vt:lpstr>
      <vt:lpstr>Flujo Básico</vt:lpstr>
      <vt:lpstr>Resolución conflictos</vt:lpstr>
      <vt:lpstr>Ejemplo de resolución de conflicto</vt:lpstr>
      <vt:lpstr>Issues</vt:lpstr>
      <vt:lpstr>ISSUES</vt:lpstr>
      <vt:lpstr>Projects</vt:lpstr>
      <vt:lpstr>MILESTONES</vt:lpstr>
      <vt:lpstr>Convenciones de Commits y Nombres de Ramas </vt:lpstr>
      <vt:lpstr>Convenciones de Commits y Nombres de Ramas </vt:lpstr>
      <vt:lpstr>Git hub actions</vt:lpstr>
      <vt:lpstr>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Cebellán Martínez</dc:creator>
  <cp:lastModifiedBy>Juan Cebellán Martínez</cp:lastModifiedBy>
  <cp:revision>4</cp:revision>
  <dcterms:created xsi:type="dcterms:W3CDTF">2025-06-17T08:51:17Z</dcterms:created>
  <dcterms:modified xsi:type="dcterms:W3CDTF">2025-06-17T10:17:21Z</dcterms:modified>
</cp:coreProperties>
</file>