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1" r:id="rId1"/>
  </p:sldMasterIdLst>
  <p:notesMasterIdLst>
    <p:notesMasterId r:id="rId50"/>
  </p:notesMasterIdLst>
  <p:sldIdLst>
    <p:sldId id="30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3" r:id="rId48"/>
    <p:sldId id="301" r:id="rId4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A840-B672-47D8-BF9E-2F3AEBB53F71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F9686-8A4C-4697-8290-35B17B3DB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9686-8A4C-4697-8290-35B17B3DBF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9686-8A4C-4697-8290-35B17B3DBF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 descr="Walkwel Technology Jalandhar"/>
          <p:cNvPicPr/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083" y="6814143"/>
            <a:ext cx="1611135" cy="581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501" y="6411724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501" y="-7875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30299" y="-7875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  <a:prstGeom prst="rect">
            <a:avLst/>
          </a:prstGeom>
        </p:spPr>
        <p:txBody>
          <a:bodyPr vert="horz" lIns="0" tIns="5039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40182" y="7006699"/>
            <a:ext cx="3696229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36542" y="7006699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fld id="{7E6BCCC8-1C6D-4F10-965D-AEFE5A983E52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965" y="223117"/>
            <a:ext cx="10120917" cy="71564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eaLnBrk="1" latinLnBrk="0" hangingPunct="1">
        <a:spcBef>
          <a:spcPct val="0"/>
        </a:spcBef>
        <a:buNone/>
        <a:defRPr kumimoji="0" sz="55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tlabs.in/" TargetMode="External"/><Relationship Id="rId2" Type="http://schemas.openxmlformats.org/officeDocument/2006/relationships/hyperlink" Target="mailto:info@wtlabs.i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>
                <a:alpha val="0"/>
              </a:srgb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6" y="1694815"/>
            <a:ext cx="8655897" cy="2015913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Angular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and Node.js Workshop</a:t>
            </a:r>
            <a:endParaRPr lang="en-US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4046543"/>
            <a:ext cx="8659257" cy="193191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DAV University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23rd April, 2018</a:t>
            </a:r>
            <a:endParaRPr lang="en-US" sz="3200" dirty="0">
              <a:solidFill>
                <a:schemeClr val="bg1">
                  <a:lumMod val="50000"/>
                  <a:lumOff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4" name="Picture 3" descr="Walkwel Technology Jalandhar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0" y="5669280"/>
            <a:ext cx="3397359" cy="1226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235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7280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Advantages of JavaScript</a:t>
            </a:r>
          </a:p>
        </p:txBody>
      </p:sp>
      <p:sp>
        <p:nvSpPr>
          <p:cNvPr id="63" name="TextShape 2"/>
          <p:cNvSpPr txBox="1"/>
          <p:nvPr/>
        </p:nvSpPr>
        <p:spPr>
          <a:xfrm>
            <a:off x="504000" y="2119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server interaction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Immediate feedback to the visitors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Increased interactivity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Richer interfaces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is an easy language to learn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debug and test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independent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Event-Based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834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</a:t>
            </a:r>
            <a:r>
              <a:rPr lang="en-IN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the future of programming?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1062120" y="2205580"/>
            <a:ext cx="8020920" cy="446257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1032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</a:t>
            </a:r>
            <a:r>
              <a:rPr lang="en-IN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the future of programming?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117400" y="2664000"/>
            <a:ext cx="4314600" cy="1333080"/>
          </a:xfrm>
          <a:prstGeom prst="rect">
            <a:avLst/>
          </a:prstGeom>
          <a:ln>
            <a:noFill/>
          </a:ln>
        </p:spPr>
      </p:pic>
      <p:pic>
        <p:nvPicPr>
          <p:cNvPr id="68" name="Picture 67"/>
          <p:cNvPicPr/>
          <p:nvPr/>
        </p:nvPicPr>
        <p:blipFill>
          <a:blip r:embed="rId3"/>
          <a:stretch/>
        </p:blipFill>
        <p:spPr>
          <a:xfrm>
            <a:off x="581400" y="2701080"/>
            <a:ext cx="4314600" cy="1333080"/>
          </a:xfrm>
          <a:prstGeom prst="rect">
            <a:avLst/>
          </a:prstGeom>
          <a:ln>
            <a:noFill/>
          </a:ln>
        </p:spPr>
      </p:pic>
      <p:pic>
        <p:nvPicPr>
          <p:cNvPr id="69" name="Picture 68"/>
          <p:cNvPicPr/>
          <p:nvPr/>
        </p:nvPicPr>
        <p:blipFill>
          <a:blip r:embed="rId4"/>
          <a:stretch/>
        </p:blipFill>
        <p:spPr>
          <a:xfrm>
            <a:off x="581400" y="4536000"/>
            <a:ext cx="4314600" cy="1333080"/>
          </a:xfrm>
          <a:prstGeom prst="rect">
            <a:avLst/>
          </a:prstGeom>
          <a:ln>
            <a:noFill/>
          </a:ln>
        </p:spPr>
      </p:pic>
      <p:pic>
        <p:nvPicPr>
          <p:cNvPr id="70" name="Picture 69"/>
          <p:cNvPicPr/>
          <p:nvPr/>
        </p:nvPicPr>
        <p:blipFill>
          <a:blip r:embed="rId5"/>
          <a:stretch/>
        </p:blipFill>
        <p:spPr>
          <a:xfrm>
            <a:off x="5112000" y="4602240"/>
            <a:ext cx="4392000" cy="124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991800" y="1768680"/>
            <a:ext cx="3450600" cy="2091240"/>
          </a:xfrm>
          <a:prstGeom prst="rect">
            <a:avLst/>
          </a:prstGeom>
          <a:ln>
            <a:noFill/>
          </a:ln>
        </p:spPr>
      </p:pic>
      <p:sp>
        <p:nvSpPr>
          <p:cNvPr id="72" name="TextShape 1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</a:t>
            </a:r>
            <a:r>
              <a:rPr lang="en-IN" sz="2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Octoverse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popular languages on GitHub by opened pull requests (displayed in millions).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636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Career Scope of JS</a:t>
            </a:r>
          </a:p>
        </p:txBody>
      </p:sp>
      <p:sp>
        <p:nvSpPr>
          <p:cNvPr id="74" name="TextShape 3"/>
          <p:cNvSpPr txBox="1"/>
          <p:nvPr/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TIOBE Rating: (January 2018)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TIOBE rating is an indicator of the popularity of programming languages.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3"/>
          <a:stretch/>
        </p:blipFill>
        <p:spPr>
          <a:xfrm>
            <a:off x="506880" y="3744000"/>
            <a:ext cx="4605120" cy="323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560400"/>
            <a:ext cx="9071640" cy="11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Career Scope of JS</a:t>
            </a: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576000" y="1833480"/>
            <a:ext cx="4293360" cy="2309400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5152680" y="18748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PYPL </a:t>
            </a: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PopularitY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Programming Language (April 2018)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The PYPL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PopularitY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Programming Language Index is created by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analyzing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how often language tutorials are searched on Google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08000">
              <a:buClr>
                <a:srgbClr val="000000"/>
              </a:buClr>
              <a:buSzPct val="45000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5152680" y="4800289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 Overflow Developer Survey 2018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3"/>
          <a:stretch/>
        </p:blipFill>
        <p:spPr>
          <a:xfrm>
            <a:off x="570600" y="4465560"/>
            <a:ext cx="4253400" cy="249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758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 JS</a:t>
            </a: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847240" y="1768680"/>
            <a:ext cx="43844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1063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</a:t>
            </a:r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AngularJS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AngularJS is a client side JavaScript MVC framework to develop a dynamic web application. AngularJS was originally started as a project in Google but now, it is open source framework.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7128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</a:t>
            </a:r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AngularJS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08797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Structure, Quality and Organization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Lightweight ( &lt; 36KB compressed and minified)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Separation of concern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Modularity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Extensibility &amp; Maintainability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Reusable Components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7280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 of </a:t>
            </a:r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AngularJS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21043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Two-way Data Binding – Model as single source of truth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Directives – Extend HTML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MVC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Dependency Injection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Linking (Map URL to route Definition)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Server-Side Communication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636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MVC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 rot="8400">
            <a:off x="2661480" y="1876320"/>
            <a:ext cx="1247760" cy="545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(Data)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8400">
            <a:off x="4359960" y="3269520"/>
            <a:ext cx="1247760" cy="5450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(Logic)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8400">
            <a:off x="5951520" y="1884600"/>
            <a:ext cx="1247760" cy="5450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 (UI)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 rot="8400">
            <a:off x="3908880" y="2153160"/>
            <a:ext cx="2041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 rot="21591600" flipH="1">
            <a:off x="5722560" y="2478600"/>
            <a:ext cx="964080" cy="104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7"/>
          <p:cNvSpPr/>
          <p:nvPr/>
        </p:nvSpPr>
        <p:spPr>
          <a:xfrm rot="8400" flipH="1" flipV="1">
            <a:off x="3169800" y="2472840"/>
            <a:ext cx="1134000" cy="109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8"/>
          <p:cNvSpPr/>
          <p:nvPr/>
        </p:nvSpPr>
        <p:spPr>
          <a:xfrm rot="8400">
            <a:off x="4406400" y="2128680"/>
            <a:ext cx="1046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Notifies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 rot="8400">
            <a:off x="6105960" y="3025440"/>
            <a:ext cx="1046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Notifies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 rot="8400">
            <a:off x="2944800" y="3166560"/>
            <a:ext cx="1173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2520000" y="6162120"/>
            <a:ext cx="1382040" cy="53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2520000" y="4649400"/>
            <a:ext cx="1382040" cy="53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2520000" y="5361480"/>
            <a:ext cx="1382040" cy="533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5709960" y="6162120"/>
            <a:ext cx="1382040" cy="533880"/>
          </a:xfrm>
          <a:prstGeom prst="rect">
            <a:avLst/>
          </a:prstGeom>
          <a:solidFill>
            <a:srgbClr val="808080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5709960" y="5316840"/>
            <a:ext cx="1382040" cy="533520"/>
          </a:xfrm>
          <a:prstGeom prst="rect">
            <a:avLst/>
          </a:prstGeom>
          <a:solidFill>
            <a:srgbClr val="808080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6"/>
          <p:cNvSpPr/>
          <p:nvPr/>
        </p:nvSpPr>
        <p:spPr>
          <a:xfrm>
            <a:off x="5709960" y="4649400"/>
            <a:ext cx="1382040" cy="533880"/>
          </a:xfrm>
          <a:prstGeom prst="rect">
            <a:avLst/>
          </a:prstGeom>
          <a:solidFill>
            <a:srgbClr val="808080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 Objects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3902400" y="4916520"/>
            <a:ext cx="1807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8"/>
          <p:cNvSpPr/>
          <p:nvPr/>
        </p:nvSpPr>
        <p:spPr>
          <a:xfrm>
            <a:off x="3902400" y="6429240"/>
            <a:ext cx="1807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9"/>
          <p:cNvSpPr/>
          <p:nvPr/>
        </p:nvSpPr>
        <p:spPr>
          <a:xfrm>
            <a:off x="3902400" y="5583960"/>
            <a:ext cx="1807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3"/>
          <a:stretch/>
        </p:blipFill>
        <p:spPr>
          <a:xfrm>
            <a:off x="503640" y="1489698"/>
            <a:ext cx="9071640" cy="495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600120"/>
            <a:ext cx="9071640" cy="130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</a:t>
            </a:r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</a:t>
            </a: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Frameworks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BackboneJS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EmberJS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3"/>
          <p:cNvPicPr/>
          <p:nvPr/>
        </p:nvPicPr>
        <p:blipFill>
          <a:blip r:embed="rId2"/>
          <a:stretch/>
        </p:blipFill>
        <p:spPr>
          <a:xfrm>
            <a:off x="849742" y="2909455"/>
            <a:ext cx="8543638" cy="41748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Expressions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432360" y="4862520"/>
            <a:ext cx="9071640" cy="23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expressions can be written inside double braces: {{ expression }}.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expressions can also be written inside a directive: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-bind="expression".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{{ 5 + 5 }} or {{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firstName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" " +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lastName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}}</a:t>
            </a: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720000" y="1728000"/>
            <a:ext cx="8096040" cy="276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650250" y="1779899"/>
            <a:ext cx="9071640" cy="168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AngularJS module defines an application.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module is a container for the different parts of an application.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module is a container for the application controllers.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Controllers always belong to a module.</a:t>
            </a: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426721" y="3855720"/>
            <a:ext cx="9456190" cy="235628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6213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Controllers</a:t>
            </a:r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controllers control the data of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applications.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controllers are regular JavaScript Objects.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-controller directive defines the application controller</a:t>
            </a: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792000" y="3503280"/>
            <a:ext cx="7705440" cy="363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43040" y="5604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 service is a function, or object, that is available for, and limited to, your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application.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has about 30 built-in services. One of them is the $location service.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$location service has methods which return information about the location of the current web page</a:t>
            </a: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720000" y="4521240"/>
            <a:ext cx="8219520" cy="14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Filters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836507" y="171362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currency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a number to a currency format.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a date to a specified format.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Select a subset of items from an array.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an object to a JSON string.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limitTo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Limits an array/string, into a specified number of elements/characters.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lowercase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a string to lower case.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a number to a string.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orderBy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Orders an array by an expression.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uppercase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a string to upper case.</a:t>
            </a: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1798763" y="5126180"/>
            <a:ext cx="7178982" cy="17526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</a:t>
            </a:r>
          </a:p>
        </p:txBody>
      </p:sp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2140508" y="3152297"/>
            <a:ext cx="5976000" cy="345888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720000" y="1680486"/>
            <a:ext cx="8784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scope is the binding part between the HTML (view) and the JavaScript (controller).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scope is an object with the available properties and methods.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scope is available for both the view and the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789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JS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2358000" y="2213280"/>
            <a:ext cx="5324400" cy="32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880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</a:t>
            </a:r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NodeJs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9955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JavaScript runtime environment running Google Chrome</a:t>
            </a:r>
            <a:r>
              <a:rPr lang="ja-JP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V8 engine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32100" lvl="3" indent="-3429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server-side solution for JS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32100" lvl="3" indent="-3429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Compiles JS, making it really fast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Runs over the command line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for high concurrency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32100" lvl="3" indent="-3429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 threads or new processes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blocks, not even for I/O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the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CommonJS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framework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32100" lvl="3" indent="-3429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it a little closer to a real OO language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7280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JS </a:t>
            </a:r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</a:t>
            </a: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Apache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0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It is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fast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It can handle tons of concurrent requests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is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written in JavaScript (which means you can use the same code server side and client side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1067040" y="4115160"/>
          <a:ext cx="6782040" cy="1839240"/>
        </p:xfrm>
        <a:graphic>
          <a:graphicData uri="http://schemas.openxmlformats.org/drawingml/2006/table">
            <a:tbl>
              <a:tblPr/>
              <a:tblGrid>
                <a:gridCol w="3124440"/>
                <a:gridCol w="3657600"/>
              </a:tblGrid>
              <a:tr h="64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Platform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74B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Number of request per second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74B78"/>
                    </a:solidFill>
                  </a:tcPr>
                </a:tc>
              </a:tr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PHP ( via Apache)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FD0D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3187,27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FD0D6"/>
                    </a:solidFill>
                  </a:tcPr>
                </a:tc>
              </a:tr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Static ( via Apache 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2966,51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9EC"/>
                    </a:solidFill>
                  </a:tcPr>
                </a:tc>
              </a:tr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Node.js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FD0D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5569,30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FD0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538066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Development</a:t>
            </a:r>
          </a:p>
        </p:txBody>
      </p:sp>
      <p:sp>
        <p:nvSpPr>
          <p:cNvPr id="41" name="TextShape 2"/>
          <p:cNvSpPr txBox="1"/>
          <p:nvPr/>
        </p:nvSpPr>
        <p:spPr>
          <a:xfrm>
            <a:off x="504000" y="1989024"/>
            <a:ext cx="9144000" cy="170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development is the creation of dynamic web applications. Examples of web applications are social networking sites like Facebook or e-commerce sites like Amazon.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672000" y="2880000"/>
            <a:ext cx="2304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Development</a:t>
            </a:r>
          </a:p>
        </p:txBody>
      </p:sp>
      <p:sp>
        <p:nvSpPr>
          <p:cNvPr id="43" name="CustomShape 4"/>
          <p:cNvSpPr/>
          <p:nvPr/>
        </p:nvSpPr>
        <p:spPr>
          <a:xfrm>
            <a:off x="1872000" y="4824000"/>
            <a:ext cx="2736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Front-end Development</a:t>
            </a:r>
          </a:p>
        </p:txBody>
      </p:sp>
      <p:sp>
        <p:nvSpPr>
          <p:cNvPr id="44" name="CustomShape 5"/>
          <p:cNvSpPr/>
          <p:nvPr/>
        </p:nvSpPr>
        <p:spPr>
          <a:xfrm>
            <a:off x="5256000" y="4824000"/>
            <a:ext cx="2736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Back-end Development</a:t>
            </a:r>
          </a:p>
        </p:txBody>
      </p:sp>
      <p:cxnSp>
        <p:nvCxnSpPr>
          <p:cNvPr id="45" name="Line 6"/>
          <p:cNvCxnSpPr>
            <a:stCxn id="44" idx="0"/>
            <a:endCxn id="42" idx="2"/>
          </p:cNvCxnSpPr>
          <p:nvPr/>
        </p:nvCxnSpPr>
        <p:spPr>
          <a:xfrm flipH="1" flipV="1">
            <a:off x="4824000" y="3816000"/>
            <a:ext cx="1800360" cy="1008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46" name="Line 7"/>
          <p:cNvCxnSpPr>
            <a:stCxn id="42" idx="2"/>
            <a:endCxn id="43" idx="0"/>
          </p:cNvCxnSpPr>
          <p:nvPr/>
        </p:nvCxnSpPr>
        <p:spPr>
          <a:xfrm flipH="1">
            <a:off x="3240000" y="3816000"/>
            <a:ext cx="1584360" cy="1008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47" name="TextShape 8"/>
          <p:cNvSpPr txBox="1"/>
          <p:nvPr/>
        </p:nvSpPr>
        <p:spPr>
          <a:xfrm>
            <a:off x="720000" y="5644046"/>
            <a:ext cx="8784000" cy="122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broad divisions of web development – </a:t>
            </a:r>
            <a:endParaRPr lang="en-I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front-end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(also called client-side development)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back-end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(also called server-side development).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529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Node.js Application</a:t>
            </a: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854640" y="1686960"/>
            <a:ext cx="8230680" cy="334404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1019520" y="5406480"/>
            <a:ext cx="716389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xecute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main.js to start the server as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below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1080720" y="6104197"/>
            <a:ext cx="5879160" cy="3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6061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 Terminal	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 stands for Read Eval Print Loop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comes bundled with a REPL environment. It performs the following tasks −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− Reads user's input, parses the input into JavaScript data-structure, and stores in memory.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 − Takes and evaluates the data structure.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− Prints the result.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Loop − Loops the above command until the user presses ctrl-c twice.</a:t>
            </a:r>
          </a:p>
        </p:txBody>
      </p:sp>
      <p:pic>
        <p:nvPicPr>
          <p:cNvPr id="142" name="Picture 141"/>
          <p:cNvPicPr/>
          <p:nvPr/>
        </p:nvPicPr>
        <p:blipFill>
          <a:blip r:embed="rId2"/>
          <a:srcRect r="48984"/>
          <a:stretch/>
        </p:blipFill>
        <p:spPr>
          <a:xfrm>
            <a:off x="3123000" y="4932360"/>
            <a:ext cx="2833560" cy="181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575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Package Manager (NPM)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Package Manager (NPM) provides two main functionalities −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Online repositories for node.js packages/modules which are searchable on search.nodejs.org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line utility to install Node.js packages, do version </a:t>
            </a: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management 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dependency management of Node.js packages</a:t>
            </a: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540000" lvl="1">
              <a:buClr>
                <a:srgbClr val="000000"/>
              </a:buClr>
              <a:buSzPct val="75000"/>
            </a:pP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Installing Modules using NPM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</a:t>
            </a:r>
            <a:r>
              <a:rPr lang="en-IN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install &lt;Module Name&gt;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7432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Non-blocking I/O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504000" y="22262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Servers do nothing but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I/O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Scripts waiting on I/O requests degrades performance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avoid blocking, Node makes use of the event driven nature of JS by attaching callbacks to I/O requests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Scripts waiting on I/O waste no space because they get popped off the stack when their non-I/O related code finishes executing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667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I/O Example</a:t>
            </a:r>
          </a:p>
        </p:txBody>
      </p:sp>
      <p:pic>
        <p:nvPicPr>
          <p:cNvPr id="148" name="Picture 4" descr="io_example1"/>
          <p:cNvPicPr/>
          <p:nvPr/>
        </p:nvPicPr>
        <p:blipFill>
          <a:blip r:embed="rId2"/>
          <a:stretch/>
        </p:blipFill>
        <p:spPr>
          <a:xfrm>
            <a:off x="1209964" y="1727201"/>
            <a:ext cx="7830737" cy="403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834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NOSQL &amp; MONGO DB</a:t>
            </a: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3166200" y="2186640"/>
            <a:ext cx="3809520" cy="38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61992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</a:p>
        </p:txBody>
      </p:sp>
      <p:sp>
        <p:nvSpPr>
          <p:cNvPr id="152" name="CustomShape 2"/>
          <p:cNvSpPr/>
          <p:nvPr/>
        </p:nvSpPr>
        <p:spPr>
          <a:xfrm>
            <a:off x="826920" y="1699560"/>
            <a:ext cx="8461080" cy="316584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gradFill>
            <a:gsLst>
              <a:gs pos="0">
                <a:srgbClr val="C93938"/>
              </a:gs>
              <a:gs pos="100000">
                <a:srgbClr val="8D110F"/>
              </a:gs>
            </a:gsLst>
            <a:lin ang="5400000"/>
          </a:gradFill>
          <a:ln>
            <a:noFill/>
          </a:ln>
          <a:effectLst>
            <a:outerShdw dist="38160" dir="540000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one day: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 million transactions processed by Walmart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100 TB of data uploaded to Facebook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175 million tweets  on Twitter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……….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6920" y="4961520"/>
            <a:ext cx="8461080" cy="1446480"/>
          </a:xfrm>
          <a:prstGeom prst="flowChartProcess">
            <a:avLst/>
          </a:prstGeom>
          <a:gradFill>
            <a:gsLst>
              <a:gs pos="0">
                <a:srgbClr val="FBE7E2"/>
              </a:gs>
              <a:gs pos="100000">
                <a:srgbClr val="EE9072"/>
              </a:gs>
            </a:gsLst>
            <a:lin ang="5400000"/>
          </a:gradFill>
          <a:ln w="9360">
            <a:solidFill>
              <a:srgbClr val="EA631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to </a:t>
            </a:r>
            <a:r>
              <a:rPr lang="en-IN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IN" sz="1800" b="1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query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</a:t>
            </a:r>
            <a:r>
              <a:rPr lang="en-IN" sz="1800" b="1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process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these data efficiently?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792000" y="2229726"/>
            <a:ext cx="8568000" cy="283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roblems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Relational </a:t>
            </a: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Database: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Overhead for complex select,  update, delete operations</a:t>
            </a: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Joining too many tables to create a huge size table.</a:t>
            </a: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Update: Each update affects many other tables.</a:t>
            </a: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Delete:  Must guarantee the consistency of data</a:t>
            </a: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lvl="2">
              <a:buClr>
                <a:srgbClr val="000000"/>
              </a:buClr>
              <a:buSzPct val="45000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well-supported the mix of unstructured data.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well-scaling with very large size of data.</a:t>
            </a:r>
          </a:p>
          <a:p>
            <a:pPr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 </a:t>
            </a:r>
          </a:p>
          <a:p>
            <a:pPr>
              <a:buClr>
                <a:srgbClr val="000000"/>
              </a:buClr>
              <a:buSzPct val="45000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03160" y="5328815"/>
            <a:ext cx="8556840" cy="1173240"/>
          </a:xfrm>
          <a:prstGeom prst="rect">
            <a:avLst/>
          </a:prstGeom>
          <a:gradFill>
            <a:gsLst>
              <a:gs pos="0">
                <a:srgbClr val="EE8354"/>
              </a:gs>
              <a:gs pos="100000">
                <a:srgbClr val="BB4F0E"/>
              </a:gs>
            </a:gsLst>
            <a:lin ang="5400000"/>
          </a:gradFill>
          <a:ln w="9360">
            <a:solidFill>
              <a:srgbClr val="EA6312"/>
            </a:solidFill>
            <a:round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NoSQL is a good solution to deal with these problems.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95484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432000" y="180000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NoSQL: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NoSQL = Non SQL or Not only SQL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Wikipedia’s definition: </a:t>
            </a:r>
          </a:p>
        </p:txBody>
      </p:sp>
      <p:sp>
        <p:nvSpPr>
          <p:cNvPr id="159" name="CustomShape 3"/>
          <p:cNvSpPr/>
          <p:nvPr/>
        </p:nvSpPr>
        <p:spPr>
          <a:xfrm>
            <a:off x="504000" y="3246199"/>
            <a:ext cx="9000000" cy="2026800"/>
          </a:xfrm>
          <a:prstGeom prst="rect">
            <a:avLst/>
          </a:prstGeom>
          <a:solidFill>
            <a:srgbClr val="0070C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 </a:t>
            </a:r>
            <a:r>
              <a:rPr lang="en-IN" sz="22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NoSQL</a:t>
            </a:r>
            <a:r>
              <a:rPr lang="en-IN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database provides a mechanism for storage and retrieval of data that is </a:t>
            </a:r>
            <a:r>
              <a:rPr lang="en-IN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modeled</a:t>
            </a:r>
            <a:r>
              <a:rPr lang="en-IN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in </a:t>
            </a:r>
            <a:r>
              <a:rPr lang="en-IN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means other than </a:t>
            </a:r>
            <a:r>
              <a:rPr lang="en-IN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</a:t>
            </a:r>
            <a:r>
              <a:rPr lang="en-IN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tabular relations </a:t>
            </a:r>
            <a:r>
              <a:rPr lang="en-IN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used in relational databases.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95484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 – </a:t>
            </a:r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MongoDB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04000" y="21043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 and document-oriented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database.</a:t>
            </a:r>
          </a:p>
          <a:p>
            <a:pPr marL="108000">
              <a:buClr>
                <a:srgbClr val="000000"/>
              </a:buClr>
              <a:buSzPct val="45000"/>
            </a:pP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stored in JSON-like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documents.</a:t>
            </a:r>
          </a:p>
          <a:p>
            <a:pPr marL="108000">
              <a:buClr>
                <a:srgbClr val="000000"/>
              </a:buClr>
              <a:buSzPct val="45000"/>
            </a:pP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both scalability and developer agility. </a:t>
            </a: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schemas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14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Front-End </a:t>
            </a: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970920" y="1797240"/>
            <a:ext cx="8317080" cy="94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onstructing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 user sees when they load a web application – the content, design and how you interact with it. </a:t>
            </a:r>
            <a:endParaRPr lang="en-I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three codes – HTML, CSS and JavaScript.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1696195" y="3404982"/>
            <a:ext cx="6727371" cy="340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667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RDBMS VS MONGO DB</a:t>
            </a:r>
          </a:p>
        </p:txBody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718560" y="2088720"/>
            <a:ext cx="864216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92436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MongoDB</a:t>
            </a: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 Model</a:t>
            </a:r>
          </a:p>
        </p:txBody>
      </p:sp>
      <p:sp>
        <p:nvSpPr>
          <p:cNvPr id="165" name="CustomShape 2"/>
          <p:cNvSpPr/>
          <p:nvPr/>
        </p:nvSpPr>
        <p:spPr>
          <a:xfrm>
            <a:off x="1270440" y="1765320"/>
            <a:ext cx="3475800" cy="346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collection includes documents.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947160" y="2211000"/>
            <a:ext cx="8180280" cy="4559400"/>
          </a:xfrm>
          <a:prstGeom prst="rect">
            <a:avLst/>
          </a:prstGeom>
          <a:solidFill>
            <a:srgbClr val="FFFFFF"/>
          </a:solidFill>
          <a:ln w="19080">
            <a:solidFill>
              <a:srgbClr val="9E5E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4"/>
          <p:cNvPicPr/>
          <p:nvPr/>
        </p:nvPicPr>
        <p:blipFill>
          <a:blip r:embed="rId2"/>
          <a:stretch/>
        </p:blipFill>
        <p:spPr>
          <a:xfrm>
            <a:off x="1347120" y="2457000"/>
            <a:ext cx="7325640" cy="366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667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MongoDB</a:t>
            </a: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 Model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965520" y="1912200"/>
            <a:ext cx="3151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 of JSON-Document</a:t>
            </a:r>
          </a:p>
        </p:txBody>
      </p:sp>
      <p:sp>
        <p:nvSpPr>
          <p:cNvPr id="170" name="CustomShape 3"/>
          <p:cNvSpPr/>
          <p:nvPr/>
        </p:nvSpPr>
        <p:spPr>
          <a:xfrm>
            <a:off x="843120" y="2498640"/>
            <a:ext cx="6092640" cy="3347280"/>
          </a:xfrm>
          <a:prstGeom prst="flowChartProcess">
            <a:avLst/>
          </a:prstGeom>
          <a:solidFill>
            <a:srgbClr val="FFFFFF"/>
          </a:solidFill>
          <a:ln w="19080">
            <a:solidFill>
              <a:srgbClr val="9E5E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1" name="Picture 3"/>
          <p:cNvPicPr/>
          <p:nvPr/>
        </p:nvPicPr>
        <p:blipFill>
          <a:blip r:embed="rId2"/>
          <a:stretch/>
        </p:blipFill>
        <p:spPr>
          <a:xfrm>
            <a:off x="1020600" y="2835240"/>
            <a:ext cx="5737680" cy="2709360"/>
          </a:xfrm>
          <a:prstGeom prst="rect">
            <a:avLst/>
          </a:prstGeom>
          <a:ln>
            <a:noFill/>
          </a:ln>
        </p:spPr>
      </p:pic>
      <p:sp>
        <p:nvSpPr>
          <p:cNvPr id="172" name="TextShape 4"/>
          <p:cNvSpPr txBox="1"/>
          <p:nvPr/>
        </p:nvSpPr>
        <p:spPr>
          <a:xfrm>
            <a:off x="7150320" y="2626080"/>
            <a:ext cx="216000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of field: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Native data types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documents</a:t>
            </a: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97008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MongoDB</a:t>
            </a: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 Model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1220760" y="1903920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documents: </a:t>
            </a:r>
          </a:p>
        </p:txBody>
      </p:sp>
      <p:sp>
        <p:nvSpPr>
          <p:cNvPr id="175" name="CustomShape 3"/>
          <p:cNvSpPr/>
          <p:nvPr/>
        </p:nvSpPr>
        <p:spPr>
          <a:xfrm>
            <a:off x="693600" y="2364840"/>
            <a:ext cx="8401680" cy="3295800"/>
          </a:xfrm>
          <a:prstGeom prst="flowChartProcess">
            <a:avLst/>
          </a:prstGeom>
          <a:solidFill>
            <a:srgbClr val="FFFFFF"/>
          </a:solidFill>
          <a:ln w="19080">
            <a:solidFill>
              <a:srgbClr val="9E5E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6" name="Picture 2"/>
          <p:cNvPicPr/>
          <p:nvPr/>
        </p:nvPicPr>
        <p:blipFill>
          <a:blip r:embed="rId2"/>
          <a:stretch/>
        </p:blipFill>
        <p:spPr>
          <a:xfrm>
            <a:off x="635640" y="2280960"/>
            <a:ext cx="7912440" cy="348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468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MongoDB</a:t>
            </a: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Queries: 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504000" y="1746280"/>
            <a:ext cx="9071640" cy="48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IN" sz="20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CRUD (Create – Update – Delete)</a:t>
            </a:r>
            <a:endParaRPr lang="en-IN" sz="32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database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use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database_name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collection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db.createCollection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(name, options) </a:t>
            </a:r>
            <a:endParaRPr lang="en-I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specify the number of documents in a collection etc.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buClr>
                <a:srgbClr val="000000"/>
              </a:buClr>
              <a:buSzPct val="45000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a </a:t>
            </a:r>
            <a:r>
              <a:rPr lang="en-IN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I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.&lt;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collection_name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&gt;.insert({“name”: “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nguyen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“age”: 24, “gender”: “male”})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buClr>
                <a:srgbClr val="000000"/>
              </a:buClr>
              <a:buSzPct val="45000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[e.g. select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all]</a:t>
            </a:r>
            <a:endParaRPr lang="en-I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.&lt;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collection_name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&gt;.find().pretty()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buClr>
                <a:srgbClr val="000000"/>
              </a:buClr>
              <a:buSzPct val="45000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 with </a:t>
            </a:r>
            <a:r>
              <a:rPr lang="en-IN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I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.&lt;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collection_name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&gt;.find( { “gender”: “female”, “age”: {$lte:20} }).pretty()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93960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MongoDB</a:t>
            </a:r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Queries: 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504000" y="21652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CRUD (Create – Update – Delete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I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document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db.&lt;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collection_name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&gt;.update(&lt;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select_criteria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&gt;,&lt;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updated_data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&gt;)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8000" lvl="2">
              <a:buClr>
                <a:srgbClr val="000000"/>
              </a:buClr>
              <a:buSzPct val="45000"/>
            </a:pPr>
            <a:r>
              <a:rPr lang="en-IN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IN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db.students.update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({‘name':‘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nguyen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 { $set:{‘age': 20 } }  )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8000" lvl="2">
              <a:buClr>
                <a:srgbClr val="000000"/>
              </a:buClr>
              <a:buSzPct val="45000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 the existing document with new one: save method: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db.students.save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({_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id:ObjectId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(‘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string_id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’), “name”: “ben”, “age”: 23, “gender”: “male”}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57640" y="339660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Ask For Queries If Any?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0" y="1511300"/>
            <a:ext cx="9372918" cy="20161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Email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info@wtlabs.in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Phone</a:t>
            </a:r>
            <a:r>
              <a:rPr lang="en-US" sz="4400" dirty="0" smtClean="0"/>
              <a:t>: 0181-5041415,                       </a:t>
            </a:r>
            <a:r>
              <a:rPr lang="en-US" sz="4400" b="1" dirty="0" smtClean="0"/>
              <a:t>7973726189</a:t>
            </a:r>
            <a:endParaRPr lang="en-US" sz="4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4294967295"/>
          </p:nvPr>
        </p:nvSpPr>
        <p:spPr>
          <a:xfrm>
            <a:off x="457200" y="3535681"/>
            <a:ext cx="8659813" cy="8077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Web: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  <a:hlinkClick r:id="rId3"/>
              </a:rPr>
              <a:t>www.wtlabs.in</a:t>
            </a:r>
          </a:p>
        </p:txBody>
      </p:sp>
      <p:pic>
        <p:nvPicPr>
          <p:cNvPr id="1026" name="Picture 2" descr="C:\Users\Ankita\Downloads\1200px-Botón_Me_gusta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953" y="4495800"/>
            <a:ext cx="1321270" cy="11318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42160" y="5730240"/>
            <a:ext cx="603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383" lvl="0" indent="-302383" algn="ctr">
              <a:spcBef>
                <a:spcPct val="20000"/>
              </a:spcBef>
              <a:buClr>
                <a:srgbClr val="A5AB81"/>
              </a:buClr>
              <a:buSzPct val="95000"/>
            </a:pPr>
            <a:r>
              <a:rPr lang="en-US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cs typeface="Calibri" pitchFamily="34" charset="0"/>
              </a:rPr>
              <a:t>www.facebook.com/wtlabs</a:t>
            </a:r>
            <a:endParaRPr lang="en-US" sz="4000" b="1" dirty="0">
              <a:solidFill>
                <a:prstClr val="black">
                  <a:lumMod val="65000"/>
                  <a:lumOff val="35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35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/>
          <p:cNvPicPr/>
          <p:nvPr/>
        </p:nvPicPr>
        <p:blipFill>
          <a:blip r:embed="rId2" cstate="print"/>
        </p:blipFill>
        <p:spPr>
          <a:xfrm>
            <a:off x="2047320" y="1248480"/>
            <a:ext cx="6149520" cy="49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6061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Back-End </a:t>
            </a:r>
            <a:r>
              <a:rPr lang="en-I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en-I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evelopment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792000" y="1773720"/>
            <a:ext cx="8424000" cy="377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Back-end development controls what goes on behind the scenes of a web application. A back-end often uses a database to generate the front-end.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Back-end scripts are written in many different coding languages and frameworks, such as…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Node.js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Ruby on Rails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ASP.NET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773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Latest trends in Web Development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1067423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 time applications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Progressive web applications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Blockchain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 Notification With Websites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Single-Page Websites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reality (VR)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friendly website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Chatbots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AI, and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773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2"/>
          <a:srcRect b="18065"/>
          <a:stretch/>
        </p:blipFill>
        <p:spPr>
          <a:xfrm>
            <a:off x="2736000" y="2095560"/>
            <a:ext cx="4384440" cy="35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682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JavaScript ?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864000" y="2109000"/>
            <a:ext cx="8208000" cy="40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nterpreted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client-side, event-based, object oriented scripting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</a:t>
            </a:r>
          </a:p>
          <a:p>
            <a:pPr>
              <a:buClr>
                <a:srgbClr val="000000"/>
              </a:buClr>
              <a:buSzPct val="45000"/>
            </a:pPr>
            <a:endParaRPr lang="en-I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sed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add dynamic interactivity to your web pages.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ritten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plain text, like HTML, XML, Java,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is not Java, though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 look similar when written. </a:t>
            </a:r>
            <a:endParaRPr lang="en-I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I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full featured and comprehensive programming language similar to C or C++, and although JavaScript can interact with Java web applications, the two should not be confused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7432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- Syntax</a:t>
            </a:r>
          </a:p>
        </p:txBody>
      </p:sp>
      <p:sp>
        <p:nvSpPr>
          <p:cNvPr id="60" name="TextShape 2"/>
          <p:cNvSpPr txBox="1"/>
          <p:nvPr/>
        </p:nvSpPr>
        <p:spPr>
          <a:xfrm>
            <a:off x="504000" y="3096000"/>
            <a:ext cx="9071640" cy="305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implemented using JavaScript statements that are placed within the &lt;script&gt;... &lt;/script&gt;.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cript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tag takes two important attributes −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Font typeface="StarSymbol"/>
              <a:buAutoNum type="arabicParenR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Language - 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pecifies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scripting language you are using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Font typeface="StarSymbol"/>
              <a:buAutoNum type="arabicParenR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Type -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indicate the scripting language in use and its value should be set to "text/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50800" y="2079840"/>
            <a:ext cx="8521920" cy="10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145</TotalTime>
  <Words>1451</Words>
  <Application>Microsoft Office PowerPoint</Application>
  <PresentationFormat>Custom</PresentationFormat>
  <Paragraphs>261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Angular and Node.js Workshop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Email: info@wtlabs.in Phone: 0181-5041415,                       7973726189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HP</cp:lastModifiedBy>
  <cp:revision>37</cp:revision>
  <dcterms:created xsi:type="dcterms:W3CDTF">2018-04-18T10:29:19Z</dcterms:created>
  <dcterms:modified xsi:type="dcterms:W3CDTF">2018-04-22T07:14:38Z</dcterms:modified>
  <dc:language>en-IN</dc:language>
</cp:coreProperties>
</file>