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6" r:id="rId2"/>
    <p:sldId id="257" r:id="rId3"/>
    <p:sldId id="258" r:id="rId4"/>
    <p:sldId id="259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0" r:id="rId13"/>
    <p:sldId id="260" r:id="rId14"/>
    <p:sldId id="261" r:id="rId15"/>
    <p:sldId id="262" r:id="rId16"/>
  </p:sldIdLst>
  <p:sldSz cx="9144000" cy="5143500" type="screen16x9"/>
  <p:notesSz cx="6858000" cy="9144000"/>
  <p:embeddedFontLst>
    <p:embeddedFont>
      <p:font typeface="Crimson Text" panose="020B060402020202020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3970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55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57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57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53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356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8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8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48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5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7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6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91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76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60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hape 54"/>
              <p:cNvSpPr txBox="1">
                <a:spLocks noGrp="1"/>
              </p:cNvSpPr>
              <p:nvPr>
                <p:ph type="ctrTitle"/>
              </p:nvPr>
            </p:nvSpPr>
            <p:spPr>
              <a:xfrm>
                <a:off x="1098528" y="397499"/>
                <a:ext cx="7026000" cy="1293300"/>
              </a:xfrm>
              <a:prstGeom prst="rect">
                <a:avLst/>
              </a:prstGeom>
            </p:spPr>
            <p:txBody>
              <a:bodyPr lIns="91425" tIns="91425" rIns="91425" bIns="91425" anchor="b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s" sz="3600" dirty="0">
                    <a:latin typeface="Crimson Text"/>
                    <a:ea typeface="Crimson Text"/>
                    <a:cs typeface="Crimson Text"/>
                    <a:sym typeface="Crimson Text"/>
                  </a:rPr>
                  <a:t>Modelamiento de </a:t>
                </a:r>
                <a:r>
                  <a:rPr lang="es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Masa </a:t>
                </a:r>
                <a:r>
                  <a:rPr lang="es" sz="3600" dirty="0">
                    <a:latin typeface="Crimson Text"/>
                    <a:ea typeface="Crimson Text"/>
                    <a:cs typeface="Crimson Text"/>
                    <a:sym typeface="Crimson Text"/>
                  </a:rPr>
                  <a:t>del  Cúmulo Globular </a:t>
                </a:r>
                <a14:m>
                  <m:oMath xmlns:m="http://schemas.openxmlformats.org/officeDocument/2006/math">
                    <m:r>
                      <a:rPr lang="e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rimson Text"/>
                        <a:sym typeface="Crimson Text"/>
                      </a:rPr>
                      <m:t>𝜔</m:t>
                    </m:r>
                  </m:oMath>
                </a14:m>
                <a:r>
                  <a:rPr lang="es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 </a:t>
                </a:r>
                <a:r>
                  <a:rPr lang="es" sz="3600" dirty="0">
                    <a:latin typeface="Crimson Text"/>
                    <a:ea typeface="Crimson Text"/>
                    <a:cs typeface="Crimson Text"/>
                    <a:sym typeface="Crimson Text"/>
                  </a:rPr>
                  <a:t>Centauri</a:t>
                </a:r>
              </a:p>
            </p:txBody>
          </p:sp>
        </mc:Choice>
        <mc:Fallback xmlns="">
          <p:sp>
            <p:nvSpPr>
              <p:cNvPr id="54" name="Shape 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98528" y="397499"/>
                <a:ext cx="7026000" cy="1293300"/>
              </a:xfrm>
              <a:prstGeom prst="rect">
                <a:avLst/>
              </a:prstGeom>
              <a:blipFill rotWithShape="0">
                <a:blip r:embed="rId4"/>
                <a:stretch>
                  <a:fillRect t="-2830" r="-1474" b="-1462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33050" y="1978037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latin typeface="Crimson Text"/>
                <a:ea typeface="Crimson Text"/>
                <a:cs typeface="Crimson Text"/>
                <a:sym typeface="Crimson Text"/>
              </a:rPr>
              <a:t>Juan Manuel Espejo Salcedo</a:t>
            </a:r>
          </a:p>
          <a:p>
            <a:pPr lvl="0">
              <a:spcBef>
                <a:spcPts val="0"/>
              </a:spcBef>
              <a:buNone/>
            </a:pPr>
            <a:r>
              <a:rPr lang="es" sz="2400">
                <a:latin typeface="Crimson Text"/>
                <a:ea typeface="Crimson Text"/>
                <a:cs typeface="Crimson Text"/>
                <a:sym typeface="Crimson Text"/>
              </a:rPr>
              <a:t>Asesor: Juan Carlos Muñoz Cuartas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8148" y="3214826"/>
            <a:ext cx="1205758" cy="168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1528" y="3688422"/>
            <a:ext cx="2837237" cy="73687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</a:t>
            </a:fld>
            <a:endParaRPr lang="es"/>
          </a:p>
        </p:txBody>
      </p:sp>
      <p:sp>
        <p:nvSpPr>
          <p:cNvPr id="59" name="Shape 59"/>
          <p:cNvSpPr txBox="1"/>
          <p:nvPr/>
        </p:nvSpPr>
        <p:spPr>
          <a:xfrm>
            <a:off x="1435400" y="232707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7294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más resultados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10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714157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Cúmulos Globulares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11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01024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12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334712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Crimson Text"/>
                <a:ea typeface="Crimson Text"/>
                <a:cs typeface="Crimson Text"/>
                <a:sym typeface="Crimson Text"/>
              </a:rPr>
              <a:t>Conclusiones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13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Crimson Text"/>
                <a:ea typeface="Crimson Text"/>
                <a:cs typeface="Crimson Text"/>
                <a:sym typeface="Crimson Text"/>
              </a:rPr>
              <a:t>Agradecimientos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14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CO" sz="3200" dirty="0" smtClean="0">
                <a:latin typeface="Crimson Text" panose="020B0604020202020204" charset="0"/>
              </a:rPr>
              <a:t>Gracias por su atención</a:t>
            </a:r>
            <a:endParaRPr sz="3200" dirty="0">
              <a:latin typeface="Crimson Text" panose="020B0604020202020204" charset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15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>
                <a:latin typeface="Crimson Text"/>
                <a:ea typeface="Crimson Text"/>
                <a:cs typeface="Crimson Text"/>
                <a:sym typeface="Crimson Text"/>
              </a:rPr>
              <a:t>Contenido</a:t>
            </a:r>
            <a:endParaRPr lang="es" dirty="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err="1" smtClean="0"/>
              <a:t>dfgdfgdfgdfgdf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2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hape 7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1910993"/>
                <a:ext cx="8520599" cy="1962363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s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¿</a:t>
                </a:r>
                <a:r>
                  <a:rPr lang="es-CO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De qué está hecho </a:t>
                </a:r>
                <a14:m>
                  <m:oMath xmlns:m="http://schemas.openxmlformats.org/officeDocument/2006/math">
                    <m:r>
                      <a:rPr lang="e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rimson Text"/>
                        <a:sym typeface="Crimson Text"/>
                      </a:rPr>
                      <m:t>𝜔</m:t>
                    </m:r>
                  </m:oMath>
                </a14:m>
                <a:r>
                  <a:rPr lang="es" sz="3600" dirty="0" smtClean="0">
                    <a:latin typeface="Crimson Text"/>
                    <a:ea typeface="Crimson Text"/>
                    <a:cs typeface="Crimson Text"/>
                    <a:sym typeface="Crimson Text"/>
                  </a:rPr>
                  <a:t> Centauri? ¿Tiene materia oscura?</a:t>
                </a:r>
                <a:endParaRPr lang="es" sz="3600" dirty="0">
                  <a:latin typeface="Crimson Text"/>
                  <a:ea typeface="Crimson Text"/>
                  <a:cs typeface="Crimson Text"/>
                  <a:sym typeface="Crimson Text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1910993"/>
                <a:ext cx="8520599" cy="1962363"/>
              </a:xfrm>
              <a:prstGeom prst="rect">
                <a:avLst/>
              </a:prstGeom>
              <a:blipFill rotWithShape="0">
                <a:blip r:embed="rId4"/>
                <a:stretch>
                  <a:fillRect t="-24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3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Cúmulos Globulares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4</a:t>
            </a:fld>
            <a:endParaRPr lang="e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770670" y="2311685"/>
            <a:ext cx="2061629" cy="22571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5</a:t>
            </a:fld>
            <a:endParaRPr lang="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1" y="28603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41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C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417942" y="3195263"/>
            <a:ext cx="1414357" cy="13736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6</a:t>
            </a:fld>
            <a:endParaRPr lang="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1" y="28603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24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O</a:t>
            </a:r>
            <a:endParaRPr dirty="0">
              <a:latin typeface="Crimson Text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Shape 7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599" cy="34164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sSubSup>
                        <m:sSubSup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den>
                      </m:f>
                      <m:nary>
                        <m:nary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es-C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acc>
                                <m:accPr>
                                  <m:chr m:val="̅"/>
                                  <m:ctrlPr>
                                    <a:rPr lang="es-C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C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C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s-CO" dirty="0" smtClean="0"/>
              </a:p>
              <a:p>
                <a:pPr lv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1A2CC46-FB78-4A02-ABC5-4EAB53E97DCC}" type="mathplaceholder">
                        <a:rPr lang="es-CO" i="1" smtClean="0">
                          <a:latin typeface="Cambria Math" panose="02040503050406030204" pitchFamily="18" charset="0"/>
                        </a:rPr>
                        <a:t>Escriba aquí la ecuación.</a:t>
                      </a:fl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79" name="Shape 7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599" cy="34164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7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787547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8" name="Shape 7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811728" y="223705"/>
                <a:ext cx="5945262" cy="572699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M</m:t>
                    </m:r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é</m:t>
                    </m:r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todo</m:t>
                    </m:r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 </m:t>
                    </m:r>
                    <m:r>
                      <m:rPr>
                        <m:nor/>
                      </m:rPr>
                      <a:rPr lang="es-CO" dirty="0" smtClean="0">
                        <a:latin typeface="Crimson Text" panose="020B0604020202020204" charset="0"/>
                      </a:rPr>
                      <m:t>de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 smtClean="0">
                    <a:latin typeface="Crimson Text" panose="020B0604020202020204" charset="0"/>
                  </a:rPr>
                  <a:t> para ajustar los modelos</a:t>
                </a:r>
                <a:br>
                  <a:rPr lang="es-CO" dirty="0" smtClean="0">
                    <a:latin typeface="Crimson Text" panose="020B0604020202020204" charset="0"/>
                  </a:rPr>
                </a:br>
                <a:endParaRPr dirty="0">
                  <a:latin typeface="Crimson Text" panose="020B0604020202020204" charset="0"/>
                </a:endParaRPr>
              </a:p>
            </p:txBody>
          </p:sp>
        </mc:Choice>
        <mc:Fallback>
          <p:sp>
            <p:nvSpPr>
              <p:cNvPr id="78" name="Shape 7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11728" y="223705"/>
                <a:ext cx="5945262" cy="572699"/>
              </a:xfrm>
              <a:prstGeom prst="rect">
                <a:avLst/>
              </a:prstGeom>
              <a:blipFill rotWithShape="0">
                <a:blip r:embed="rId4"/>
                <a:stretch>
                  <a:fillRect t="-2128" b="-2872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Shape 7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743460" y="1718932"/>
                <a:ext cx="3096268" cy="2141868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s-C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s-C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b="0" dirty="0" smtClean="0">
                  <a:solidFill>
                    <a:schemeClr val="tx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</a:t>
                </a:r>
                <a:r>
                  <a:rPr lang="es-CO" dirty="0" err="1" smtClean="0">
                    <a:solidFill>
                      <a:schemeClr val="tx1"/>
                    </a:solidFill>
                    <a:latin typeface="Crimson Text" panose="020B0604020202020204" charset="0"/>
                  </a:rPr>
                  <a:t>is</a:t>
                </a:r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</a:t>
                </a:r>
                <a:r>
                  <a:rPr lang="es-CO" dirty="0" err="1" smtClean="0">
                    <a:solidFill>
                      <a:schemeClr val="tx1"/>
                    </a:solidFill>
                    <a:latin typeface="Crimson Text" panose="020B0604020202020204" charset="0"/>
                  </a:rPr>
                  <a:t>the</a:t>
                </a:r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</a:t>
                </a:r>
                <a:r>
                  <a:rPr lang="es-CO" dirty="0" err="1" smtClean="0">
                    <a:solidFill>
                      <a:schemeClr val="tx1"/>
                    </a:solidFill>
                    <a:latin typeface="Crimson Text" panose="020B0604020202020204" charset="0"/>
                  </a:rPr>
                  <a:t>number</a:t>
                </a:r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of </a:t>
                </a:r>
                <a:r>
                  <a:rPr lang="es-CO" dirty="0" err="1" smtClean="0">
                    <a:solidFill>
                      <a:schemeClr val="tx1"/>
                    </a:solidFill>
                    <a:latin typeface="Crimson Text" panose="020B0604020202020204" charset="0"/>
                  </a:rPr>
                  <a:t>velocities</a:t>
                </a:r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</a:t>
                </a:r>
                <a:r>
                  <a:rPr lang="es-CO" dirty="0" err="1" smtClean="0">
                    <a:solidFill>
                      <a:schemeClr val="tx1"/>
                    </a:solidFill>
                    <a:latin typeface="Crimson Text" panose="020B0604020202020204" charset="0"/>
                  </a:rPr>
                  <a:t>used</a:t>
                </a:r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</a:t>
                </a:r>
                <a:r>
                  <a:rPr lang="es-CO" dirty="0" err="1" smtClean="0">
                    <a:solidFill>
                      <a:schemeClr val="tx1"/>
                    </a:solidFill>
                    <a:latin typeface="Crimson Text" panose="020B0604020202020204" charset="0"/>
                  </a:rPr>
                  <a:t>to</a:t>
                </a:r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</a:t>
                </a:r>
                <a:r>
                  <a:rPr lang="es-CO" dirty="0" err="1" smtClean="0">
                    <a:solidFill>
                      <a:schemeClr val="tx1"/>
                    </a:solidFill>
                    <a:latin typeface="Crimson Text" panose="020B0604020202020204" charset="0"/>
                  </a:rPr>
                  <a:t>calculate</a:t>
                </a:r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in </a:t>
                </a:r>
                <a:r>
                  <a:rPr lang="es-CO" dirty="0" err="1" smtClean="0">
                    <a:solidFill>
                      <a:schemeClr val="tx1"/>
                    </a:solidFill>
                    <a:latin typeface="Crimson Text" panose="020B0604020202020204" charset="0"/>
                  </a:rPr>
                  <a:t>the</a:t>
                </a:r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</a:t>
                </a:r>
                <a:r>
                  <a:rPr lang="es-CO" dirty="0" err="1" smtClean="0">
                    <a:solidFill>
                      <a:schemeClr val="tx1"/>
                    </a:solidFill>
                    <a:latin typeface="Crimson Text" panose="020B0604020202020204" charset="0"/>
                  </a:rPr>
                  <a:t>bin</a:t>
                </a:r>
                <a:r>
                  <a:rPr lang="es-CO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 </a:t>
                </a:r>
                <a:r>
                  <a:rPr lang="es-CO" i="1" dirty="0" smtClean="0">
                    <a:solidFill>
                      <a:schemeClr val="tx1"/>
                    </a:solidFill>
                    <a:latin typeface="Crimson Text" panose="020B0604020202020204" charset="0"/>
                  </a:rPr>
                  <a:t>i</a:t>
                </a:r>
                <a:endParaRPr lang="es-CO" i="1" dirty="0">
                  <a:solidFill>
                    <a:schemeClr val="tx1"/>
                  </a:solidFill>
                  <a:latin typeface="Crimson Text" panose="020B0604020202020204" charset="0"/>
                </a:endParaRPr>
              </a:p>
            </p:txBody>
          </p:sp>
        </mc:Choice>
        <mc:Fallback>
          <p:sp>
            <p:nvSpPr>
              <p:cNvPr id="79" name="Shape 7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43460" y="1718932"/>
                <a:ext cx="3096268" cy="2141868"/>
              </a:xfrm>
              <a:prstGeom prst="rect">
                <a:avLst/>
              </a:prstGeom>
              <a:blipFill rotWithShape="0">
                <a:blip r:embed="rId5"/>
                <a:stretch>
                  <a:fillRect l="-15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8</a:t>
            </a:fld>
            <a:endParaRPr lang="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109"/>
            <a:ext cx="5439190" cy="41170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" y="1021704"/>
            <a:ext cx="5434975" cy="411385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250"/>
            <a:ext cx="5439190" cy="411704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3766"/>
            <a:ext cx="5439188" cy="411704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" y="1012968"/>
            <a:ext cx="5441282" cy="411863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885"/>
            <a:ext cx="5443902" cy="412061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6" y="1034802"/>
            <a:ext cx="5436546" cy="41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240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9144000" cy="5143500"/>
          </a:xfrm>
          <a:prstGeom prst="rect">
            <a:avLst/>
          </a:prstGeom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250094" y="310436"/>
            <a:ext cx="3893906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CO" dirty="0" smtClean="0">
                <a:latin typeface="Crimson Text" panose="020B0604020202020204" charset="0"/>
              </a:rPr>
              <a:t>Resultados</a:t>
            </a:r>
            <a:endParaRPr dirty="0">
              <a:latin typeface="Crimson Text" panose="020B0604020202020204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5722706" y="1193570"/>
            <a:ext cx="3008036" cy="3574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832299" y="476851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9</a:t>
            </a:fld>
            <a:endParaRPr lang="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874767"/>
            <a:ext cx="5250097" cy="12687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5250096" cy="38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92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68</Words>
  <Application>Microsoft Office PowerPoint</Application>
  <PresentationFormat>Presentación en pantalla (16:9)</PresentationFormat>
  <Paragraphs>37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Crimson Text</vt:lpstr>
      <vt:lpstr>Cambria Math</vt:lpstr>
      <vt:lpstr>simple-light-2</vt:lpstr>
      <vt:lpstr>Modelamiento de Masa del  Cúmulo Globular ω Centauri</vt:lpstr>
      <vt:lpstr>Contenido</vt:lpstr>
      <vt:lpstr>¿De qué está hecho ω Centauri? ¿Tiene materia oscura? </vt:lpstr>
      <vt:lpstr>Cúmulos Globulares</vt:lpstr>
      <vt:lpstr>C</vt:lpstr>
      <vt:lpstr>C</vt:lpstr>
      <vt:lpstr>O</vt:lpstr>
      <vt:lpstr>"Método de" χ^2 para ajustar los modelos </vt:lpstr>
      <vt:lpstr>Resultados</vt:lpstr>
      <vt:lpstr>más resultados</vt:lpstr>
      <vt:lpstr>Cúmulos Globulares</vt:lpstr>
      <vt:lpstr>Cs</vt:lpstr>
      <vt:lpstr>Conclusiones</vt:lpstr>
      <vt:lpstr>Agradecimientos</vt:lpstr>
      <vt:lpstr>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de masa del  Cúmulo Globular ω Centauri</dc:title>
  <cp:lastModifiedBy>Juan Manuel Espejo Salcedo</cp:lastModifiedBy>
  <cp:revision>21</cp:revision>
  <dcterms:modified xsi:type="dcterms:W3CDTF">2016-04-08T01:06:49Z</dcterms:modified>
</cp:coreProperties>
</file>