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66" r:id="rId2"/>
    <p:sldId id="257" r:id="rId3"/>
    <p:sldId id="258" r:id="rId4"/>
    <p:sldId id="259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0" r:id="rId13"/>
    <p:sldId id="260" r:id="rId14"/>
    <p:sldId id="261" r:id="rId15"/>
    <p:sldId id="262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Crimson Tex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23970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755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579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576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532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356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8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78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482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79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055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170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168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91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768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60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Shape 54"/>
              <p:cNvSpPr txBox="1">
                <a:spLocks noGrp="1"/>
              </p:cNvSpPr>
              <p:nvPr>
                <p:ph type="ctrTitle"/>
              </p:nvPr>
            </p:nvSpPr>
            <p:spPr>
              <a:xfrm>
                <a:off x="1098528" y="397499"/>
                <a:ext cx="7026000" cy="1293300"/>
              </a:xfrm>
              <a:prstGeom prst="rect">
                <a:avLst/>
              </a:prstGeom>
            </p:spPr>
            <p:txBody>
              <a:bodyPr lIns="91425" tIns="91425" rIns="91425" bIns="91425" anchor="b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s" sz="3600" dirty="0">
                    <a:latin typeface="Crimson Text"/>
                    <a:ea typeface="Crimson Text"/>
                    <a:cs typeface="Crimson Text"/>
                    <a:sym typeface="Crimson Text"/>
                  </a:rPr>
                  <a:t>Modelamiento de </a:t>
                </a:r>
                <a:r>
                  <a:rPr lang="es" sz="3600" dirty="0" smtClean="0">
                    <a:latin typeface="Crimson Text"/>
                    <a:ea typeface="Crimson Text"/>
                    <a:cs typeface="Crimson Text"/>
                    <a:sym typeface="Crimson Text"/>
                  </a:rPr>
                  <a:t>Masa </a:t>
                </a:r>
                <a:r>
                  <a:rPr lang="es" sz="3600" dirty="0">
                    <a:latin typeface="Crimson Text"/>
                    <a:ea typeface="Crimson Text"/>
                    <a:cs typeface="Crimson Text"/>
                    <a:sym typeface="Crimson Text"/>
                  </a:rPr>
                  <a:t>del  Cúmulo Globular </a:t>
                </a:r>
                <a14:m>
                  <m:oMath xmlns:m="http://schemas.openxmlformats.org/officeDocument/2006/math">
                    <m:r>
                      <a:rPr lang="e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rimson Text"/>
                        <a:sym typeface="Crimson Text"/>
                      </a:rPr>
                      <m:t>𝜔</m:t>
                    </m:r>
                  </m:oMath>
                </a14:m>
                <a:r>
                  <a:rPr lang="es" sz="3600" dirty="0" smtClean="0">
                    <a:latin typeface="Crimson Text"/>
                    <a:ea typeface="Crimson Text"/>
                    <a:cs typeface="Crimson Text"/>
                    <a:sym typeface="Crimson Text"/>
                  </a:rPr>
                  <a:t> </a:t>
                </a:r>
                <a:r>
                  <a:rPr lang="es" sz="3600" dirty="0">
                    <a:latin typeface="Crimson Text"/>
                    <a:ea typeface="Crimson Text"/>
                    <a:cs typeface="Crimson Text"/>
                    <a:sym typeface="Crimson Text"/>
                  </a:rPr>
                  <a:t>Centauri</a:t>
                </a:r>
              </a:p>
            </p:txBody>
          </p:sp>
        </mc:Choice>
        <mc:Fallback xmlns="">
          <p:sp>
            <p:nvSpPr>
              <p:cNvPr id="54" name="Shape 5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098528" y="397499"/>
                <a:ext cx="7026000" cy="1293300"/>
              </a:xfrm>
              <a:prstGeom prst="rect">
                <a:avLst/>
              </a:prstGeom>
              <a:blipFill rotWithShape="0">
                <a:blip r:embed="rId4"/>
                <a:stretch>
                  <a:fillRect t="-2830" r="-1474" b="-1462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33050" y="1978037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>
                <a:latin typeface="Crimson Text"/>
                <a:ea typeface="Crimson Text"/>
                <a:cs typeface="Crimson Text"/>
                <a:sym typeface="Crimson Text"/>
              </a:rPr>
              <a:t>Juan Manuel Espejo Salcedo</a:t>
            </a:r>
          </a:p>
          <a:p>
            <a:pPr lvl="0">
              <a:spcBef>
                <a:spcPts val="0"/>
              </a:spcBef>
              <a:buNone/>
            </a:pPr>
            <a:r>
              <a:rPr lang="es" sz="2400">
                <a:latin typeface="Crimson Text"/>
                <a:ea typeface="Crimson Text"/>
                <a:cs typeface="Crimson Text"/>
                <a:sym typeface="Crimson Text"/>
              </a:rPr>
              <a:t>Asesor: Juan Carlos Muñoz Cuartas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8148" y="3214826"/>
            <a:ext cx="1205758" cy="168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1528" y="3688422"/>
            <a:ext cx="2837237" cy="73687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</a:t>
            </a:fld>
            <a:endParaRPr lang="es"/>
          </a:p>
        </p:txBody>
      </p:sp>
      <p:sp>
        <p:nvSpPr>
          <p:cNvPr id="59" name="Shape 59"/>
          <p:cNvSpPr txBox="1"/>
          <p:nvPr/>
        </p:nvSpPr>
        <p:spPr>
          <a:xfrm>
            <a:off x="1435400" y="2327075"/>
            <a:ext cx="6263400" cy="7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7294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 smtClean="0">
                <a:latin typeface="Crimson Text" panose="020B0604020202020204" charset="0"/>
              </a:rPr>
              <a:t>más resultados</a:t>
            </a:r>
            <a:endParaRPr dirty="0">
              <a:latin typeface="Crimson Text" panose="020B0604020202020204" charset="0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10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7141578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 smtClean="0">
                <a:latin typeface="Crimson Text" panose="020B0604020202020204" charset="0"/>
              </a:rPr>
              <a:t>Cúmulos Globulares</a:t>
            </a:r>
            <a:endParaRPr dirty="0">
              <a:latin typeface="Crimson Text" panose="020B0604020202020204" charset="0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11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6010247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 smtClean="0">
                <a:latin typeface="Crimson Text" panose="020B0604020202020204" charset="0"/>
              </a:rPr>
              <a:t>Cs</a:t>
            </a:r>
            <a:endParaRPr dirty="0">
              <a:latin typeface="Crimson Text" panose="020B0604020202020204" charset="0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12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5334712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latin typeface="Crimson Text"/>
                <a:ea typeface="Crimson Text"/>
                <a:cs typeface="Crimson Text"/>
                <a:sym typeface="Crimson Text"/>
              </a:rPr>
              <a:t>Conclusiones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13</a:t>
            </a:fld>
            <a:endParaRPr lang="e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latin typeface="Crimson Text"/>
                <a:ea typeface="Crimson Text"/>
                <a:cs typeface="Crimson Text"/>
                <a:sym typeface="Crimson Text"/>
              </a:rPr>
              <a:t>Agradecimientos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14</a:t>
            </a:fld>
            <a:endParaRPr lang="e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CO" sz="3200" dirty="0" smtClean="0">
                <a:latin typeface="Crimson Text" panose="020B0604020202020204" charset="0"/>
              </a:rPr>
              <a:t>Gracias por su atención</a:t>
            </a:r>
            <a:endParaRPr sz="3200" dirty="0">
              <a:latin typeface="Crimson Text" panose="020B0604020202020204" charset="0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15</a:t>
            </a:fld>
            <a:endParaRPr lang="e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>
                <a:latin typeface="Crimson Text"/>
                <a:ea typeface="Crimson Text"/>
                <a:cs typeface="Crimson Text"/>
                <a:sym typeface="Crimson Text"/>
              </a:rPr>
              <a:t>Contenido</a:t>
            </a:r>
            <a:endParaRPr lang="es" dirty="0"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 err="1" smtClean="0"/>
              <a:t>dfgdfgdfgdfgdf</a:t>
            </a:r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2</a:t>
            </a:fld>
            <a:endParaRPr lang="e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" name="Shape 7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1910993"/>
                <a:ext cx="8520599" cy="1962363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s" sz="3600" dirty="0" smtClean="0">
                    <a:latin typeface="Crimson Text"/>
                    <a:ea typeface="Crimson Text"/>
                    <a:cs typeface="Crimson Text"/>
                    <a:sym typeface="Crimson Text"/>
                  </a:rPr>
                  <a:t>¿</a:t>
                </a:r>
                <a:r>
                  <a:rPr lang="es-CO" sz="3600" dirty="0" smtClean="0">
                    <a:latin typeface="Crimson Text"/>
                    <a:ea typeface="Crimson Text"/>
                    <a:cs typeface="Crimson Text"/>
                    <a:sym typeface="Crimson Text"/>
                  </a:rPr>
                  <a:t>De qué está hecho </a:t>
                </a:r>
                <a14:m>
                  <m:oMath xmlns:m="http://schemas.openxmlformats.org/officeDocument/2006/math">
                    <m:r>
                      <a:rPr lang="e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rimson Text"/>
                        <a:sym typeface="Crimson Text"/>
                      </a:rPr>
                      <m:t>𝜔</m:t>
                    </m:r>
                  </m:oMath>
                </a14:m>
                <a:r>
                  <a:rPr lang="es" sz="3600" dirty="0" smtClean="0">
                    <a:latin typeface="Crimson Text"/>
                    <a:ea typeface="Crimson Text"/>
                    <a:cs typeface="Crimson Text"/>
                    <a:sym typeface="Crimson Text"/>
                  </a:rPr>
                  <a:t> Centauri? ¿Tiene materia oscura?</a:t>
                </a:r>
                <a:endParaRPr lang="es" sz="3600" dirty="0">
                  <a:latin typeface="Crimson Text"/>
                  <a:ea typeface="Crimson Text"/>
                  <a:cs typeface="Crimson Text"/>
                  <a:sym typeface="Crimson Text"/>
                </a:endParaRPr>
              </a:p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71" name="Shape 7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1910993"/>
                <a:ext cx="8520599" cy="1962363"/>
              </a:xfrm>
              <a:prstGeom prst="rect">
                <a:avLst/>
              </a:prstGeom>
              <a:blipFill rotWithShape="0">
                <a:blip r:embed="rId4"/>
                <a:stretch>
                  <a:fillRect t="-248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3</a:t>
            </a:fld>
            <a:endParaRPr lang="e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 smtClean="0">
                <a:latin typeface="Crimson Text" panose="020B0604020202020204" charset="0"/>
              </a:rPr>
              <a:t>Cúmulos Globulares</a:t>
            </a:r>
            <a:endParaRPr dirty="0">
              <a:latin typeface="Crimson Text" panose="020B0604020202020204" charset="0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4</a:t>
            </a:fld>
            <a:endParaRPr lang="e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 smtClean="0">
                <a:latin typeface="Crimson Text" panose="020B0604020202020204" charset="0"/>
              </a:rPr>
              <a:t>C</a:t>
            </a:r>
            <a:endParaRPr dirty="0">
              <a:latin typeface="Crimson Text" panose="020B0604020202020204" charset="0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770670" y="2311685"/>
            <a:ext cx="2061629" cy="22571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5</a:t>
            </a:fld>
            <a:endParaRPr lang="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81" y="286035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414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 smtClean="0">
                <a:latin typeface="Crimson Text" panose="020B0604020202020204" charset="0"/>
              </a:rPr>
              <a:t>C</a:t>
            </a:r>
            <a:endParaRPr dirty="0">
              <a:latin typeface="Crimson Text" panose="020B0604020202020204" charset="0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7417942" y="3195263"/>
            <a:ext cx="1414357" cy="13736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6</a:t>
            </a:fld>
            <a:endParaRPr lang="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81" y="286035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245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 err="1" smtClean="0">
                <a:latin typeface="Crimson Text" panose="020B0604020202020204" charset="0"/>
              </a:rPr>
              <a:t>Observational</a:t>
            </a:r>
            <a:r>
              <a:rPr lang="es-CO" dirty="0" smtClean="0">
                <a:latin typeface="Crimson Text" panose="020B0604020202020204" charset="0"/>
              </a:rPr>
              <a:t> data </a:t>
            </a:r>
            <a:r>
              <a:rPr lang="es-CO" dirty="0" err="1" smtClean="0">
                <a:latin typeface="Crimson Text" panose="020B0604020202020204" charset="0"/>
              </a:rPr>
              <a:t>plot</a:t>
            </a:r>
            <a:endParaRPr dirty="0">
              <a:latin typeface="Crimson Text" panose="020B0604020202020204" charset="0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7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7875473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8" name="Shape 78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599" cy="5726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dirty="0" smtClean="0">
                        <a:latin typeface="Crimson Text" panose="020B0604020202020204" charset="0"/>
                      </a:rPr>
                      <m:t>M</m:t>
                    </m:r>
                    <m:r>
                      <m:rPr>
                        <m:nor/>
                      </m:rPr>
                      <a:rPr lang="es-CO" dirty="0" smtClean="0">
                        <a:latin typeface="Crimson Text" panose="020B0604020202020204" charset="0"/>
                      </a:rPr>
                      <m:t>é</m:t>
                    </m:r>
                    <m:r>
                      <m:rPr>
                        <m:nor/>
                      </m:rPr>
                      <a:rPr lang="es-CO" dirty="0" smtClean="0">
                        <a:latin typeface="Crimson Text" panose="020B0604020202020204" charset="0"/>
                      </a:rPr>
                      <m:t>todo</m:t>
                    </m:r>
                    <m:r>
                      <m:rPr>
                        <m:nor/>
                      </m:rPr>
                      <a:rPr lang="es-CO" dirty="0" smtClean="0">
                        <a:latin typeface="Crimson Text" panose="020B0604020202020204" charset="0"/>
                      </a:rPr>
                      <m:t> </m:t>
                    </m:r>
                    <m:r>
                      <m:rPr>
                        <m:nor/>
                      </m:rPr>
                      <a:rPr lang="es-CO" dirty="0" smtClean="0">
                        <a:latin typeface="Crimson Text" panose="020B0604020202020204" charset="0"/>
                      </a:rPr>
                      <m:t>de</m:t>
                    </m:r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dirty="0" smtClean="0">
                    <a:latin typeface="Crimson Text" panose="020B0604020202020204" charset="0"/>
                  </a:rPr>
                  <a:t> para ajustar los modelos</a:t>
                </a:r>
                <a:br>
                  <a:rPr lang="es-CO" dirty="0" smtClean="0">
                    <a:latin typeface="Crimson Text" panose="020B0604020202020204" charset="0"/>
                  </a:rPr>
                </a:br>
                <a:endParaRPr dirty="0">
                  <a:latin typeface="Crimson Text" panose="020B0604020202020204" charset="0"/>
                </a:endParaRPr>
              </a:p>
            </p:txBody>
          </p:sp>
        </mc:Choice>
        <mc:Fallback xmlns="">
          <p:sp>
            <p:nvSpPr>
              <p:cNvPr id="78" name="Shape 7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599" cy="572699"/>
              </a:xfrm>
              <a:prstGeom prst="rect">
                <a:avLst/>
              </a:prstGeom>
              <a:blipFill rotWithShape="0">
                <a:blip r:embed="rId4"/>
                <a:stretch>
                  <a:fillRect t="-2128" b="-2872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8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8220240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 smtClean="0">
                <a:latin typeface="Crimson Text" panose="020B0604020202020204" charset="0"/>
              </a:rPr>
              <a:t>Resultados</a:t>
            </a:r>
            <a:endParaRPr dirty="0">
              <a:latin typeface="Crimson Text" panose="020B0604020202020204" charset="0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9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0104992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69</Words>
  <Application>Microsoft Office PowerPoint</Application>
  <PresentationFormat>Presentación en pantalla (16:9)</PresentationFormat>
  <Paragraphs>33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Cambria Math</vt:lpstr>
      <vt:lpstr>Arial</vt:lpstr>
      <vt:lpstr>Crimson Text</vt:lpstr>
      <vt:lpstr>simple-light-2</vt:lpstr>
      <vt:lpstr>Modelamiento de Masa del  Cúmulo Globular ω Centauri</vt:lpstr>
      <vt:lpstr>Contenido</vt:lpstr>
      <vt:lpstr>¿De qué está hecho ω Centauri? ¿Tiene materia oscura? </vt:lpstr>
      <vt:lpstr>Cúmulos Globulares</vt:lpstr>
      <vt:lpstr>C</vt:lpstr>
      <vt:lpstr>C</vt:lpstr>
      <vt:lpstr>Observational data plot</vt:lpstr>
      <vt:lpstr>"Método de" χ^2 para ajustar los modelos </vt:lpstr>
      <vt:lpstr>Resultados</vt:lpstr>
      <vt:lpstr>más resultados</vt:lpstr>
      <vt:lpstr>Cúmulos Globulares</vt:lpstr>
      <vt:lpstr>Cs</vt:lpstr>
      <vt:lpstr>Conclusiones</vt:lpstr>
      <vt:lpstr>Agradecimientos</vt:lpstr>
      <vt:lpstr>Gracias por su atención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Modelamiento de masa del  Cúmulo Globular ω Centauri</dc:title>
  <cp:lastModifiedBy>Juan Manuel Espejo Salcedo</cp:lastModifiedBy>
  <cp:revision>8</cp:revision>
  <dcterms:modified xsi:type="dcterms:W3CDTF">2016-04-07T20:22:33Z</dcterms:modified>
</cp:coreProperties>
</file>