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62" r:id="rId4"/>
    <p:sldId id="269" r:id="rId5"/>
    <p:sldId id="273" r:id="rId6"/>
    <p:sldId id="271" r:id="rId7"/>
    <p:sldId id="274" r:id="rId8"/>
    <p:sldId id="268" r:id="rId9"/>
    <p:sldId id="270" r:id="rId10"/>
    <p:sldId id="275" r:id="rId11"/>
    <p:sldId id="277" r:id="rId12"/>
    <p:sldId id="276" r:id="rId13"/>
    <p:sldId id="265" r:id="rId14"/>
    <p:sldId id="267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0A86B-789C-557F-C5AC-8B162B0C28F3}" v="553" dt="2020-06-16T03:50:12.618"/>
    <p1510:client id="{6616D535-16F1-FB7D-5504-123E3D623675}" v="319" dt="2020-06-16T03:51:33.629"/>
    <p1510:client id="{81171DAD-6FC8-43E6-B944-0BFA5D63EEF9}" v="1566" dt="2020-06-16T03:56:46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1F762-DB7D-4C13-A51C-AF52786A7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594FE7-806E-4DD3-826C-AB180858B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42BEA8-73D4-4750-9738-3D257838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87D8-6417-405E-8677-D27065F8621B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5DC5B-287A-4553-AE5C-3B30FD84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D684E6-F310-4650-AC6E-AB432389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E3E-CEF9-4C39-A6E4-21ABA29427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594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02542-05D1-470A-B84E-91F0F133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4BB1E5-62CD-43A3-B52B-7FF5F3EB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220C1-5A7D-4E7F-9D78-BD86FB28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87D8-6417-405E-8677-D27065F8621B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A9B997-57DC-44EF-BB7F-61D39BA0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A0598-D0E4-4078-9938-69A5AB70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E3E-CEF9-4C39-A6E4-21ABA29427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947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F06E77-E08B-4703-891E-257406811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CFC047-E959-4F7F-9EAC-DCB6F8A6F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155ACE-4CAB-439A-BCAC-A1953DD0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87D8-6417-405E-8677-D27065F8621B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BA6A5-6695-4EBC-B1A3-0150DC1D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8BBE3-E806-4078-AAE7-D8C82492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E3E-CEF9-4C39-A6E4-21ABA29427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38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5091-721C-4A10-8932-DF56B40DE527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318F-C7C9-40D5-9BF5-EC77C20FCB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5808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5091-721C-4A10-8932-DF56B40DE527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318F-C7C9-40D5-9BF5-EC77C20FCB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5094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5091-721C-4A10-8932-DF56B40DE527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318F-C7C9-40D5-9BF5-EC77C20FCB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5691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5091-721C-4A10-8932-DF56B40DE527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318F-C7C9-40D5-9BF5-EC77C20FCB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0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5091-721C-4A10-8932-DF56B40DE527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318F-C7C9-40D5-9BF5-EC77C20FCB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957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5091-721C-4A10-8932-DF56B40DE527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318F-C7C9-40D5-9BF5-EC77C20FCB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1469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5091-721C-4A10-8932-DF56B40DE527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318F-C7C9-40D5-9BF5-EC77C20FCB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2488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5091-721C-4A10-8932-DF56B40DE527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318F-C7C9-40D5-9BF5-EC77C20FCB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652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1C148-35DE-49BF-85CD-2937E178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07E32B-BF37-4FB6-849D-182FD47A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0D5D5D-D848-4ECF-8432-9FBDCBA6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87D8-6417-405E-8677-D27065F8621B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BF98DE-0888-4832-A734-08519BFC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C2EFD3-844D-4563-8C55-4F80CAA7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E3E-CEF9-4C39-A6E4-21ABA29427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7092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5091-721C-4A10-8932-DF56B40DE527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318F-C7C9-40D5-9BF5-EC77C20FCB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9967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5091-721C-4A10-8932-DF56B40DE527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318F-C7C9-40D5-9BF5-EC77C20FCB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9948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5091-721C-4A10-8932-DF56B40DE527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318F-C7C9-40D5-9BF5-EC77C20FCB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17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D9A3-8137-4F9B-8B61-DE48D93B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DC6953-5253-47CD-9CF0-454E6569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0D8C2-9BAB-4384-A887-EE79D382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87D8-6417-405E-8677-D27065F8621B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9B084-4040-44EA-B7FD-716EEC1B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70E161-162C-4158-9E4C-0795A5B2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E3E-CEF9-4C39-A6E4-21ABA29427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840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E130E-150C-47AA-8EB4-7DF72DB5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737424-430C-4689-AFAD-066D29B8F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FC4F9C-43DC-4B75-903F-ED0B53F83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86B4A3-61CD-4EEC-BD28-D19BBF48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87D8-6417-405E-8677-D27065F8621B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1525C1-13E2-4299-A7C9-B6606DF1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8AB8A1-FD2A-4F87-B904-C0935FE3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E3E-CEF9-4C39-A6E4-21ABA29427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29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72DC8-D964-4328-81E0-B64C02CA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B077CC-728B-4DCD-902F-90778E025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A3390F-9891-4C38-AEB0-D168BCAE0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734D97-9128-420A-B049-49603A745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AE935E-5D69-450F-87B5-76B1E823E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7F1716-6BE9-4700-BAEC-BFEBDAB4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87D8-6417-405E-8677-D27065F8621B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72BAF5-DEC9-4ACD-8769-452A7D2F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B6734A-078D-494F-9641-99106D75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E3E-CEF9-4C39-A6E4-21ABA29427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770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03F0F-AD1F-4DEB-A82E-1DB87816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DB2AFF-2727-45BE-8782-4A8B3164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87D8-6417-405E-8677-D27065F8621B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5A2994-931F-4D85-9A85-82507367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DE9F0C-974B-4E06-92C9-EC253E29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E3E-CEF9-4C39-A6E4-21ABA29427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96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0EF08D-C296-4712-B8FD-853402A3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87D8-6417-405E-8677-D27065F8621B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E115E7-8E22-4EE0-92C3-57D1A195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8BCC08-41F8-47A4-8A94-880DC865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E3E-CEF9-4C39-A6E4-21ABA29427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928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3BA24-EE93-4613-B9A3-B1123E90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1BBF6D-D737-4B86-8213-F222B6C7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EE42A3-7BB1-4ABB-ADA6-B82024169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018CBC-6554-4957-A7DF-4B9F1641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87D8-6417-405E-8677-D27065F8621B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368321-A85D-4695-93AB-00C040C5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69DA6F-A765-4F52-998C-0D8BF150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E3E-CEF9-4C39-A6E4-21ABA29427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220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1B843-045F-4E2C-BCF3-291DCE6C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A74348-788E-4EC7-B8E1-E0D2185FA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484B38-B9BC-472C-9BAF-5CA3CB839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22B47-3B76-45DA-AD53-EEFB9FD3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87D8-6417-405E-8677-D27065F8621B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1D18DC-FB7B-48F1-B744-AC8E4AD2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3DA93E-58C2-4572-A9AD-EC70672A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E3E-CEF9-4C39-A6E4-21ABA29427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010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1E1DA6-FFE9-46C1-80EB-73D97CB1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CE0F9B-E845-47BF-BE15-0323ED531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99EFF0-8BDD-4FCD-B2F5-4D082213E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87D8-6417-405E-8677-D27065F8621B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9D15E0-6BB5-4347-B6AF-8CFB33B1D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518E60-D7EC-4EA9-8DD8-357F82716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DE3E-CEF9-4C39-A6E4-21ABA294277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80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5091-721C-4A10-8932-DF56B40DE527}" type="datetimeFigureOut">
              <a:rPr lang="es-PE" smtClean="0"/>
              <a:t>31/07/2020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4318F-C7C9-40D5-9BF5-EC77C20FCB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61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942002"/>
            <a:ext cx="12191999" cy="497399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4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942001"/>
            <a:ext cx="9144000" cy="3515699"/>
          </a:xfrm>
        </p:spPr>
        <p:txBody>
          <a:bodyPr>
            <a:noAutofit/>
          </a:bodyPr>
          <a:lstStyle/>
          <a:p>
            <a:r>
              <a:rPr lang="es-MX" sz="4800" b="1" dirty="0">
                <a:solidFill>
                  <a:schemeClr val="bg1"/>
                </a:solidFill>
              </a:rPr>
              <a:t>APLICACIÓN </a:t>
            </a:r>
            <a:r>
              <a:rPr lang="es-MX" sz="4800" b="1" dirty="0" smtClean="0">
                <a:solidFill>
                  <a:schemeClr val="bg1"/>
                </a:solidFill>
              </a:rPr>
              <a:t>MOVIL PARA </a:t>
            </a:r>
            <a:r>
              <a:rPr lang="es-MX" sz="4800" b="1" dirty="0">
                <a:solidFill>
                  <a:schemeClr val="bg1"/>
                </a:solidFill>
              </a:rPr>
              <a:t>LA GESTIÓN DE DOCUMENTOS PARA </a:t>
            </a:r>
            <a:r>
              <a:rPr lang="es-MX" sz="4800" b="1" dirty="0" smtClean="0">
                <a:solidFill>
                  <a:schemeClr val="bg1"/>
                </a:solidFill>
              </a:rPr>
              <a:t> </a:t>
            </a:r>
            <a:r>
              <a:rPr lang="es-MX" sz="4800" b="1" dirty="0">
                <a:solidFill>
                  <a:schemeClr val="bg1"/>
                </a:solidFill>
              </a:rPr>
              <a:t>FUNCIONARIOS PÚBLICOS</a:t>
            </a:r>
            <a:r>
              <a:rPr lang="es-PE" sz="4800" b="1" dirty="0">
                <a:solidFill>
                  <a:schemeClr val="bg1"/>
                </a:solidFill>
              </a:rPr>
              <a:t/>
            </a:r>
            <a:br>
              <a:rPr lang="es-PE" sz="4800" b="1" dirty="0">
                <a:solidFill>
                  <a:schemeClr val="bg1"/>
                </a:solidFill>
              </a:rPr>
            </a:br>
            <a:endParaRPr lang="es-PE" sz="48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61506"/>
            <a:ext cx="9144000" cy="104659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PE" sz="2800" dirty="0">
                <a:solidFill>
                  <a:schemeClr val="bg1"/>
                </a:solidFill>
                <a:latin typeface="+mj-lt"/>
              </a:rPr>
              <a:t>JUAN CARLOS PANTY SIGUAYRO</a:t>
            </a:r>
          </a:p>
          <a:p>
            <a:pPr algn="l"/>
            <a:r>
              <a:rPr lang="es-PE" sz="2800" dirty="0">
                <a:solidFill>
                  <a:schemeClr val="bg1"/>
                </a:solidFill>
                <a:latin typeface="+mj-lt"/>
              </a:rPr>
              <a:t>WILLIAN HUILLCA UMPIRI</a:t>
            </a:r>
          </a:p>
          <a:p>
            <a:pPr algn="l"/>
            <a:r>
              <a:rPr lang="es-PE" sz="2800" smtClean="0">
                <a:solidFill>
                  <a:schemeClr val="bg1"/>
                </a:solidFill>
                <a:latin typeface="+mj-lt"/>
              </a:rPr>
              <a:t>ADNNER </a:t>
            </a:r>
            <a:r>
              <a:rPr lang="es-PE" sz="2800" dirty="0" smtClean="0">
                <a:solidFill>
                  <a:schemeClr val="bg1"/>
                </a:solidFill>
                <a:latin typeface="+mj-lt"/>
              </a:rPr>
              <a:t>ESPERILLA RUIZ</a:t>
            </a:r>
            <a:endParaRPr lang="es-PE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898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1999" cy="10623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DIAGRAMA DE ARQUITECTURA</a:t>
            </a:r>
            <a:endParaRPr lang="es-PE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1" y="1926648"/>
            <a:ext cx="7115175" cy="3752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432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1999" cy="10623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DIAGRAMA DE CLASES</a:t>
            </a:r>
            <a:endParaRPr lang="es-PE" sz="4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99" y="1427443"/>
            <a:ext cx="4038600" cy="4857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68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1999" cy="10623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/>
              <a:t>FUNCIONALIDADES</a:t>
            </a:r>
          </a:p>
        </p:txBody>
      </p:sp>
      <p:pic>
        <p:nvPicPr>
          <p:cNvPr id="2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C2363792-FB0E-43A5-9086-4E2E3250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99" y="1544129"/>
            <a:ext cx="2256503" cy="4114800"/>
          </a:xfrm>
          <a:prstGeom prst="rect">
            <a:avLst/>
          </a:prstGeom>
        </p:spPr>
      </p:pic>
      <p:pic>
        <p:nvPicPr>
          <p:cNvPr id="5" name="Imagen 5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557F9D42-84F1-467B-84E1-F5932A161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643" y="1544129"/>
            <a:ext cx="2236905" cy="4114800"/>
          </a:xfrm>
          <a:prstGeom prst="rect">
            <a:avLst/>
          </a:prstGeom>
        </p:spPr>
      </p:pic>
      <p:pic>
        <p:nvPicPr>
          <p:cNvPr id="6" name="Imagen 6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E5A23CE3-4443-48D0-93F7-96D137FF5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26" y="1544128"/>
            <a:ext cx="2395959" cy="4114800"/>
          </a:xfrm>
          <a:prstGeom prst="rect">
            <a:avLst/>
          </a:prstGeom>
        </p:spPr>
      </p:pic>
      <p:pic>
        <p:nvPicPr>
          <p:cNvPr id="7" name="Imagen 7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5C6CD89C-AFC3-4C26-8199-DF3E90C49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8089" y="1587261"/>
            <a:ext cx="2354538" cy="41148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F73A2D5-AAD1-42EC-B44B-1407279AFCCA}"/>
              </a:ext>
            </a:extLst>
          </p:cNvPr>
          <p:cNvSpPr txBox="1"/>
          <p:nvPr/>
        </p:nvSpPr>
        <p:spPr>
          <a:xfrm>
            <a:off x="310551" y="567330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Contará con un registro de usuarios usando el número de DNI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5238772-7BEB-4DFB-AB5F-51C8EC854486}"/>
              </a:ext>
            </a:extLst>
          </p:cNvPr>
          <p:cNvSpPr txBox="1"/>
          <p:nvPr/>
        </p:nvSpPr>
        <p:spPr>
          <a:xfrm>
            <a:off x="3272287" y="5802701"/>
            <a:ext cx="2254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Tendrá un </a:t>
            </a:r>
            <a:r>
              <a:rPr lang="es-ES" err="1">
                <a:cs typeface="Calibri"/>
              </a:rPr>
              <a:t>login</a:t>
            </a:r>
            <a:endParaRPr lang="es-ES">
              <a:cs typeface="Calibr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8F46A77-2E98-488B-9BE2-A2FEC5AB0230}"/>
              </a:ext>
            </a:extLst>
          </p:cNvPr>
          <p:cNvSpPr txBox="1"/>
          <p:nvPr/>
        </p:nvSpPr>
        <p:spPr>
          <a:xfrm>
            <a:off x="5673305" y="580270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Podrá subir documentos 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E70C78B-9DB7-4A9A-A428-B5F1C52ADFF4}"/>
              </a:ext>
            </a:extLst>
          </p:cNvPr>
          <p:cNvSpPr txBox="1"/>
          <p:nvPr/>
        </p:nvSpPr>
        <p:spPr>
          <a:xfrm>
            <a:off x="8577532" y="580270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Podrá compartir documentos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98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0BC1EAB5-768D-476C-BD21-2A2528F25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210" y="1192525"/>
            <a:ext cx="2323674" cy="4351338"/>
          </a:xfrm>
        </p:spPr>
      </p:pic>
      <p:sp>
        <p:nvSpPr>
          <p:cNvPr id="4" name="Rectángulo 3"/>
          <p:cNvSpPr/>
          <p:nvPr/>
        </p:nvSpPr>
        <p:spPr>
          <a:xfrm>
            <a:off x="0" y="0"/>
            <a:ext cx="12191999" cy="10623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/>
              <a:t>APLICACIÓN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057ACE-A1CB-47D3-A54A-68B4CB05F062}"/>
              </a:ext>
            </a:extLst>
          </p:cNvPr>
          <p:cNvSpPr txBox="1"/>
          <p:nvPr/>
        </p:nvSpPr>
        <p:spPr>
          <a:xfrm>
            <a:off x="626853" y="567330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Podrá agregar a sus clientes seleccionado de su lista de contactos</a:t>
            </a:r>
          </a:p>
        </p:txBody>
      </p:sp>
      <p:pic>
        <p:nvPicPr>
          <p:cNvPr id="6" name="Imagen 6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17CA4CBC-E111-4490-8E76-022850712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615" y="1199072"/>
            <a:ext cx="2326732" cy="41148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0A52444-61B5-42FA-8BAF-EAEFFE0800F2}"/>
              </a:ext>
            </a:extLst>
          </p:cNvPr>
          <p:cNvSpPr txBox="1"/>
          <p:nvPr/>
        </p:nvSpPr>
        <p:spPr>
          <a:xfrm>
            <a:off x="7858664" y="59320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Podrá hacer consultas </a:t>
            </a:r>
          </a:p>
        </p:txBody>
      </p:sp>
      <p:pic>
        <p:nvPicPr>
          <p:cNvPr id="12" name="Imagen 12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9911427D-2A05-40EA-8F9F-AE74E359D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745" y="1199072"/>
            <a:ext cx="2478321" cy="41148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5CB0FD6-EEBE-44AF-A635-B96CEA2D55BC}"/>
              </a:ext>
            </a:extLst>
          </p:cNvPr>
          <p:cNvSpPr txBox="1"/>
          <p:nvPr/>
        </p:nvSpPr>
        <p:spPr>
          <a:xfrm>
            <a:off x="4278702" y="596085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Tendrá una bandeja de archivos recibidos</a:t>
            </a:r>
          </a:p>
        </p:txBody>
      </p:sp>
    </p:spTree>
    <p:extLst>
      <p:ext uri="{BB962C8B-B14F-4D97-AF65-F5344CB8AC3E}">
        <p14:creationId xmlns:p14="http://schemas.microsoft.com/office/powerpoint/2010/main" val="23815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8139" y="1508826"/>
            <a:ext cx="1085528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PE">
              <a:latin typeface="+mj-lt"/>
            </a:endParaRPr>
          </a:p>
          <a:p>
            <a:pPr marL="0" indent="0" algn="just">
              <a:buNone/>
            </a:pPr>
            <a:r>
              <a:rPr lang="es-PE">
                <a:latin typeface="+mj-lt"/>
              </a:rPr>
              <a:t>El desempeño laboral de hoy depende en gran parte de la capacidad de cada profesional de explotar al máximo las herramientas y posibilidades que las nuevas tecnologías “Apps” nos ofrecen.</a:t>
            </a:r>
          </a:p>
          <a:p>
            <a:pPr marL="0" indent="0" algn="just">
              <a:buNone/>
            </a:pPr>
            <a:r>
              <a:rPr lang="es-PE">
                <a:latin typeface="+mj-lt"/>
              </a:rPr>
              <a:t>Actualmente los abogados gestión los expedientes de sus clientes en carpetas físicas, lo cual genera un mayor tiempo de búsqueda de un expediente en específico.</a:t>
            </a:r>
          </a:p>
          <a:p>
            <a:pPr marL="0" indent="0" algn="just">
              <a:buNone/>
            </a:pPr>
            <a:r>
              <a:rPr lang="es-PE">
                <a:latin typeface="+mj-lt"/>
              </a:rPr>
              <a:t>Este proceso implica pérdida de tiempo, puesto que no se cuenta con un sistema que realiza la gestión de los documentos de manera óptima.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1999" cy="10623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/>
              <a:t>PROBLEMÁTICA</a:t>
            </a:r>
          </a:p>
        </p:txBody>
      </p:sp>
    </p:spTree>
    <p:extLst>
      <p:ext uri="{BB962C8B-B14F-4D97-AF65-F5344CB8AC3E}">
        <p14:creationId xmlns:p14="http://schemas.microsoft.com/office/powerpoint/2010/main" val="56174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8139" y="1508826"/>
            <a:ext cx="1085528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PE" dirty="0">
              <a:latin typeface="+mj-lt"/>
            </a:endParaRPr>
          </a:p>
          <a:p>
            <a:pPr marL="0" indent="0" algn="just">
              <a:buNone/>
            </a:pPr>
            <a:endParaRPr lang="es-PE" dirty="0">
              <a:latin typeface="+mj-lt"/>
            </a:endParaRPr>
          </a:p>
          <a:p>
            <a:pPr marL="0" indent="0" algn="just">
              <a:buNone/>
            </a:pPr>
            <a:r>
              <a:rPr lang="es-PE" dirty="0">
                <a:latin typeface="+mj-lt"/>
              </a:rPr>
              <a:t>El proyecto Desarrollo de una aplicación para la gestión de documentos del estudio de </a:t>
            </a:r>
            <a:r>
              <a:rPr lang="es-PE" dirty="0" smtClean="0">
                <a:latin typeface="+mj-lt"/>
              </a:rPr>
              <a:t>funcionarios públicos tiene </a:t>
            </a:r>
            <a:r>
              <a:rPr lang="es-PE" dirty="0">
                <a:latin typeface="+mj-lt"/>
              </a:rPr>
              <a:t>como finalidad desarrollar una aplicación que permita a los abogados realizar consultas de los expedientes de sus clientes como otras funcionalidades ligadas a la gestión de la información de sus clientes. </a:t>
            </a:r>
            <a:endParaRPr lang="es-PE" b="1" dirty="0">
              <a:latin typeface="+mj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1999" cy="10623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/>
              <a:t>DESCRIPCIÓN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391231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8139" y="1508826"/>
            <a:ext cx="1085528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PE" dirty="0">
              <a:latin typeface="+mj-lt"/>
            </a:endParaRPr>
          </a:p>
          <a:p>
            <a:pPr marL="0" indent="0" algn="just">
              <a:buNone/>
            </a:pPr>
            <a:r>
              <a:rPr lang="es-MX" dirty="0">
                <a:latin typeface="+mj-lt"/>
              </a:rPr>
              <a:t>El desarrollo de este proyecto está enfocado al Archivo </a:t>
            </a:r>
            <a:r>
              <a:rPr lang="es-MX" dirty="0" smtClean="0">
                <a:latin typeface="+mj-lt"/>
              </a:rPr>
              <a:t>y documentos</a:t>
            </a:r>
            <a:endParaRPr lang="es-MX" dirty="0">
              <a:latin typeface="+mj-lt"/>
            </a:endParaRPr>
          </a:p>
          <a:p>
            <a:pPr marL="0" indent="0" algn="just">
              <a:buNone/>
            </a:pPr>
            <a:r>
              <a:rPr lang="es-MX" dirty="0">
                <a:latin typeface="+mj-lt"/>
              </a:rPr>
              <a:t>Procesales del Consorcio de Gestión de Información que brinda el servicio </a:t>
            </a:r>
          </a:p>
          <a:p>
            <a:pPr marL="0" indent="0" algn="just">
              <a:buNone/>
            </a:pPr>
            <a:r>
              <a:rPr lang="es-MX" dirty="0">
                <a:latin typeface="+mj-lt"/>
              </a:rPr>
              <a:t>de digitalización y custodia de </a:t>
            </a:r>
            <a:r>
              <a:rPr lang="es-MX" dirty="0" smtClean="0">
                <a:latin typeface="+mj-lt"/>
              </a:rPr>
              <a:t>expedientes de los clientes. </a:t>
            </a:r>
            <a:endParaRPr lang="es-MX" dirty="0">
              <a:latin typeface="+mj-lt"/>
            </a:endParaRPr>
          </a:p>
          <a:p>
            <a:pPr marL="0" indent="0" algn="just">
              <a:buNone/>
            </a:pPr>
            <a:r>
              <a:rPr lang="es-MX" dirty="0">
                <a:latin typeface="+mj-lt"/>
              </a:rPr>
              <a:t>Dentro de este proyecto se realizará el Análisis, Diseño e Implementación </a:t>
            </a:r>
          </a:p>
          <a:p>
            <a:pPr marL="0" indent="0" algn="just">
              <a:buNone/>
            </a:pPr>
            <a:r>
              <a:rPr lang="es-MX" dirty="0">
                <a:latin typeface="+mj-lt"/>
              </a:rPr>
              <a:t>de </a:t>
            </a:r>
            <a:r>
              <a:rPr lang="es-MX" dirty="0" smtClean="0">
                <a:latin typeface="+mj-lt"/>
              </a:rPr>
              <a:t>un Aplicación </a:t>
            </a:r>
            <a:r>
              <a:rPr lang="es-MX" dirty="0" err="1" smtClean="0">
                <a:latin typeface="+mj-lt"/>
              </a:rPr>
              <a:t>Movil</a:t>
            </a:r>
            <a:r>
              <a:rPr lang="es-MX" dirty="0" smtClean="0">
                <a:latin typeface="+mj-lt"/>
              </a:rPr>
              <a:t> </a:t>
            </a:r>
            <a:r>
              <a:rPr lang="es-MX" dirty="0">
                <a:latin typeface="+mj-lt"/>
              </a:rPr>
              <a:t>de Gestión Documental para el Archivo de Asuntos </a:t>
            </a:r>
          </a:p>
          <a:p>
            <a:pPr marL="0" indent="0" algn="just">
              <a:buNone/>
            </a:pPr>
            <a:r>
              <a:rPr lang="es-MX" dirty="0" smtClean="0">
                <a:latin typeface="+mj-lt"/>
              </a:rPr>
              <a:t>Judiciales de funcionarios públicos, </a:t>
            </a:r>
            <a:r>
              <a:rPr lang="es-MX" dirty="0">
                <a:latin typeface="+mj-lt"/>
              </a:rPr>
              <a:t>brindando solución al inadecuado control </a:t>
            </a:r>
            <a:r>
              <a:rPr lang="es-MX" dirty="0" smtClean="0">
                <a:latin typeface="+mj-lt"/>
              </a:rPr>
              <a:t>de archivos.</a:t>
            </a:r>
            <a:endParaRPr lang="es-PE" dirty="0">
              <a:latin typeface="+mj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1999" cy="10623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 smtClean="0"/>
              <a:t>ALCANCE </a:t>
            </a:r>
            <a:r>
              <a:rPr lang="es-PE" sz="4000" dirty="0"/>
              <a:t>DEL PROYECTO</a:t>
            </a:r>
          </a:p>
        </p:txBody>
      </p:sp>
    </p:spTree>
    <p:extLst>
      <p:ext uri="{BB962C8B-B14F-4D97-AF65-F5344CB8AC3E}">
        <p14:creationId xmlns:p14="http://schemas.microsoft.com/office/powerpoint/2010/main" val="164434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8139" y="1508826"/>
            <a:ext cx="1085528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3200" b="1" dirty="0" smtClean="0">
                <a:latin typeface="+mj-lt"/>
              </a:rPr>
              <a:t>Objetivo general</a:t>
            </a:r>
            <a:endParaRPr lang="es-MX" sz="3200" b="1" dirty="0">
              <a:latin typeface="+mj-lt"/>
            </a:endParaRPr>
          </a:p>
          <a:p>
            <a:pPr marL="0" indent="0" algn="just">
              <a:buNone/>
            </a:pPr>
            <a:endParaRPr lang="es-MX" sz="3200" dirty="0" smtClean="0">
              <a:latin typeface="+mj-lt"/>
            </a:endParaRPr>
          </a:p>
          <a:p>
            <a:pPr algn="just"/>
            <a:r>
              <a:rPr lang="es-MX" sz="3200" dirty="0" smtClean="0">
                <a:latin typeface="+mj-lt"/>
              </a:rPr>
              <a:t>Analizar</a:t>
            </a:r>
            <a:r>
              <a:rPr lang="es-MX" sz="3200" dirty="0">
                <a:latin typeface="+mj-lt"/>
              </a:rPr>
              <a:t>, Diseñar e Implementar </a:t>
            </a:r>
            <a:r>
              <a:rPr lang="es-MX" sz="3200" dirty="0" smtClean="0">
                <a:latin typeface="+mj-lt"/>
              </a:rPr>
              <a:t>una Aplicación Móvil </a:t>
            </a:r>
            <a:r>
              <a:rPr lang="es-MX" sz="3200" dirty="0">
                <a:latin typeface="+mj-lt"/>
              </a:rPr>
              <a:t>de Gestión </a:t>
            </a:r>
            <a:r>
              <a:rPr lang="es-MX" sz="3200" dirty="0" smtClean="0">
                <a:latin typeface="+mj-lt"/>
              </a:rPr>
              <a:t>Documental que </a:t>
            </a:r>
            <a:r>
              <a:rPr lang="es-MX" sz="3200" dirty="0">
                <a:latin typeface="+mj-lt"/>
              </a:rPr>
              <a:t>permita controlar eficientemente el proceso de gestión de </a:t>
            </a:r>
            <a:r>
              <a:rPr lang="es-MX" sz="3200" dirty="0" smtClean="0">
                <a:latin typeface="+mj-lt"/>
              </a:rPr>
              <a:t>los expedientes </a:t>
            </a:r>
            <a:r>
              <a:rPr lang="es-MX" sz="3200" dirty="0">
                <a:latin typeface="+mj-lt"/>
              </a:rPr>
              <a:t>del Archivo de Asuntos </a:t>
            </a:r>
            <a:r>
              <a:rPr lang="es-MX" sz="3200" dirty="0" smtClean="0">
                <a:latin typeface="+mj-lt"/>
              </a:rPr>
              <a:t>Judiciales </a:t>
            </a:r>
            <a:r>
              <a:rPr lang="es-MX" sz="3200" dirty="0">
                <a:latin typeface="+mj-lt"/>
              </a:rPr>
              <a:t>y salvaguardando la confidencialidad de la información basado en las </a:t>
            </a:r>
            <a:r>
              <a:rPr lang="es-MX" sz="3200" dirty="0" smtClean="0">
                <a:latin typeface="+mj-lt"/>
              </a:rPr>
              <a:t>políticas </a:t>
            </a:r>
            <a:r>
              <a:rPr lang="es-MX" sz="3200" dirty="0">
                <a:latin typeface="+mj-lt"/>
              </a:rPr>
              <a:t>de </a:t>
            </a:r>
            <a:r>
              <a:rPr lang="es-MX" sz="3200" dirty="0" smtClean="0">
                <a:latin typeface="+mj-lt"/>
              </a:rPr>
              <a:t>seguridad entre funcionarios públicos.</a:t>
            </a:r>
          </a:p>
          <a:p>
            <a:pPr marL="0" indent="0" algn="just">
              <a:buNone/>
            </a:pPr>
            <a:r>
              <a:rPr lang="es-MX" sz="3200" dirty="0" smtClean="0">
                <a:latin typeface="+mj-lt"/>
              </a:rPr>
              <a:t> </a:t>
            </a:r>
            <a:endParaRPr lang="es-PE" sz="3200" dirty="0">
              <a:latin typeface="+mj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1999" cy="10623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 smtClean="0"/>
              <a:t>OBJETIVOS DEL PROYECTO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335854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8139" y="1508826"/>
            <a:ext cx="1085528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200" b="1" dirty="0">
                <a:latin typeface="+mj-lt"/>
              </a:rPr>
              <a:t> Objetivos específicos </a:t>
            </a:r>
          </a:p>
          <a:p>
            <a:pPr algn="just"/>
            <a:r>
              <a:rPr lang="es-MX" sz="3200" dirty="0" smtClean="0">
                <a:latin typeface="+mj-lt"/>
              </a:rPr>
              <a:t>Analizar </a:t>
            </a:r>
            <a:r>
              <a:rPr lang="es-MX" sz="3200" dirty="0">
                <a:latin typeface="+mj-lt"/>
              </a:rPr>
              <a:t>los Sub procesos del Archivo de Asuntos </a:t>
            </a:r>
            <a:r>
              <a:rPr lang="es-MX" sz="3200" dirty="0" smtClean="0">
                <a:latin typeface="+mj-lt"/>
              </a:rPr>
              <a:t>Judiciales, para conocer </a:t>
            </a:r>
            <a:r>
              <a:rPr lang="es-MX" sz="3200" dirty="0">
                <a:latin typeface="+mj-lt"/>
              </a:rPr>
              <a:t>la situación actual como se desarrollan las actividades. </a:t>
            </a:r>
          </a:p>
          <a:p>
            <a:pPr algn="just"/>
            <a:r>
              <a:rPr lang="es-MX" sz="3200" dirty="0" smtClean="0">
                <a:latin typeface="+mj-lt"/>
              </a:rPr>
              <a:t>Realizar </a:t>
            </a:r>
            <a:r>
              <a:rPr lang="es-MX" sz="3200" dirty="0">
                <a:latin typeface="+mj-lt"/>
              </a:rPr>
              <a:t>el diseño del Sistema de Gestión Documental que permitirá </a:t>
            </a:r>
            <a:r>
              <a:rPr lang="es-MX" sz="3200" dirty="0" smtClean="0">
                <a:latin typeface="+mj-lt"/>
              </a:rPr>
              <a:t> controlar </a:t>
            </a:r>
            <a:r>
              <a:rPr lang="es-MX" sz="3200" dirty="0">
                <a:latin typeface="+mj-lt"/>
              </a:rPr>
              <a:t>el proceso de gestión de expedientes </a:t>
            </a:r>
            <a:r>
              <a:rPr lang="es-MX" sz="3200" dirty="0" smtClean="0">
                <a:latin typeface="+mj-lt"/>
              </a:rPr>
              <a:t>de los clientes entre funcionarios.  </a:t>
            </a:r>
            <a:endParaRPr lang="es-PE" sz="3200" dirty="0">
              <a:latin typeface="+mj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1999" cy="10623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 smtClean="0"/>
              <a:t>OBJETIVOS DEL PROYECTO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311786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7893" y="1796373"/>
            <a:ext cx="10749267" cy="334492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PE" dirty="0">
                <a:latin typeface="Calibri Light"/>
                <a:ea typeface="+mn-lt"/>
                <a:cs typeface="+mn-lt"/>
              </a:rPr>
              <a:t>El presente proyecto ayudará a gestionar archivos y expedientes Judiciales importantes para la empresa de abogados y mejorará la atención con sus clientes.</a:t>
            </a:r>
            <a:endParaRPr lang="es-E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PE" dirty="0">
                <a:latin typeface="Calibri Light"/>
                <a:ea typeface="+mn-lt"/>
                <a:cs typeface="+mn-lt"/>
              </a:rPr>
              <a:t>Esto va a generar un rendimiento óptimo para los abogados y de esta manera mayor probabilidad para la renovación. Esta aplicación propone una solución a los problemas identificados generando una mayor productividad del personal </a:t>
            </a:r>
            <a:r>
              <a:rPr lang="es" dirty="0">
                <a:latin typeface="Calibri Light"/>
                <a:ea typeface="+mn-lt"/>
                <a:cs typeface="+mn-lt"/>
              </a:rPr>
              <a:t>y así facilitar la disponibilidad de documentos.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1999" cy="10623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/>
              <a:t>JUSTIFICACIÓN</a:t>
            </a:r>
            <a:endParaRPr lang="es-PE" sz="4000" err="1"/>
          </a:p>
        </p:txBody>
      </p:sp>
    </p:spTree>
    <p:extLst>
      <p:ext uri="{BB962C8B-B14F-4D97-AF65-F5344CB8AC3E}">
        <p14:creationId xmlns:p14="http://schemas.microsoft.com/office/powerpoint/2010/main" val="142304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1365" y="1588554"/>
            <a:ext cx="10749267" cy="40502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2400" dirty="0" err="1" smtClean="0">
                <a:latin typeface="Calibri Light"/>
                <a:ea typeface="+mn-lt"/>
                <a:cs typeface="+mn-lt"/>
              </a:rPr>
              <a:t>Scrum</a:t>
            </a:r>
            <a:r>
              <a:rPr lang="es-MX" sz="2400" dirty="0" smtClean="0">
                <a:latin typeface="Calibri Light"/>
                <a:ea typeface="+mn-lt"/>
                <a:cs typeface="+mn-lt"/>
              </a:rPr>
              <a:t> </a:t>
            </a:r>
            <a:r>
              <a:rPr lang="es-MX" sz="2400" dirty="0">
                <a:latin typeface="Calibri Light"/>
                <a:ea typeface="+mn-lt"/>
                <a:cs typeface="+mn-lt"/>
              </a:rPr>
              <a:t>es un proceso en el que se aplican de manera regular un </a:t>
            </a:r>
            <a:r>
              <a:rPr lang="es-MX" sz="2400" dirty="0" smtClean="0">
                <a:latin typeface="Calibri Light"/>
                <a:ea typeface="+mn-lt"/>
                <a:cs typeface="+mn-lt"/>
              </a:rPr>
              <a:t>conjunto </a:t>
            </a:r>
            <a:r>
              <a:rPr lang="es-MX" sz="2400" dirty="0">
                <a:latin typeface="Calibri Light"/>
                <a:ea typeface="+mn-lt"/>
                <a:cs typeface="+mn-lt"/>
              </a:rPr>
              <a:t>de buenas prácticas para trabajar colaborativamente, en </a:t>
            </a:r>
            <a:r>
              <a:rPr lang="es-MX" sz="2400" dirty="0" smtClean="0">
                <a:latin typeface="Calibri Light"/>
                <a:ea typeface="+mn-lt"/>
                <a:cs typeface="+mn-lt"/>
              </a:rPr>
              <a:t>equipo</a:t>
            </a:r>
            <a:r>
              <a:rPr lang="es-MX" sz="2400" dirty="0">
                <a:latin typeface="Calibri Light"/>
                <a:ea typeface="+mn-lt"/>
                <a:cs typeface="+mn-lt"/>
              </a:rPr>
              <a:t>, y obtener el mejor resultado posible de un proyecto. Estas </a:t>
            </a:r>
            <a:r>
              <a:rPr lang="es-MX" sz="2400" dirty="0" smtClean="0">
                <a:latin typeface="Calibri Light"/>
                <a:ea typeface="+mn-lt"/>
                <a:cs typeface="+mn-lt"/>
              </a:rPr>
              <a:t>prácticas </a:t>
            </a:r>
            <a:r>
              <a:rPr lang="es-MX" sz="2400" dirty="0">
                <a:latin typeface="Calibri Light"/>
                <a:ea typeface="+mn-lt"/>
                <a:cs typeface="+mn-lt"/>
              </a:rPr>
              <a:t>se apoyan unas a otras y su selección tiene origen en un </a:t>
            </a:r>
            <a:r>
              <a:rPr lang="es-MX" sz="2400" dirty="0" smtClean="0">
                <a:latin typeface="Calibri Light"/>
                <a:ea typeface="+mn-lt"/>
                <a:cs typeface="+mn-lt"/>
              </a:rPr>
              <a:t>estudio </a:t>
            </a:r>
            <a:r>
              <a:rPr lang="es-MX" sz="2400" dirty="0">
                <a:latin typeface="Calibri Light"/>
                <a:ea typeface="+mn-lt"/>
                <a:cs typeface="+mn-lt"/>
              </a:rPr>
              <a:t>de la manera de trabajar de equipos altamente productivos.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400" dirty="0">
                <a:latin typeface="Calibri Light"/>
                <a:ea typeface="+mn-lt"/>
                <a:cs typeface="+mn-lt"/>
              </a:rPr>
              <a:t>En </a:t>
            </a:r>
            <a:r>
              <a:rPr lang="es-MX" sz="2400" dirty="0" err="1">
                <a:latin typeface="Calibri Light"/>
                <a:ea typeface="+mn-lt"/>
                <a:cs typeface="+mn-lt"/>
              </a:rPr>
              <a:t>Scrum</a:t>
            </a:r>
            <a:r>
              <a:rPr lang="es-MX" sz="2400" dirty="0">
                <a:latin typeface="Calibri Light"/>
                <a:ea typeface="+mn-lt"/>
                <a:cs typeface="+mn-lt"/>
              </a:rPr>
              <a:t> se realizan entregas parciales y regulares del producto </a:t>
            </a:r>
            <a:r>
              <a:rPr lang="es-MX" sz="2400" dirty="0" smtClean="0">
                <a:latin typeface="Calibri Light"/>
                <a:ea typeface="+mn-lt"/>
                <a:cs typeface="+mn-lt"/>
              </a:rPr>
              <a:t>final</a:t>
            </a:r>
            <a:r>
              <a:rPr lang="es-MX" sz="2400" dirty="0">
                <a:latin typeface="Calibri Light"/>
                <a:ea typeface="+mn-lt"/>
                <a:cs typeface="+mn-lt"/>
              </a:rPr>
              <a:t>, priorizadas por el beneficio que aportan al receptor del </a:t>
            </a:r>
            <a:r>
              <a:rPr lang="es-MX" sz="2400" dirty="0" smtClean="0">
                <a:latin typeface="Calibri Light"/>
                <a:ea typeface="+mn-lt"/>
                <a:cs typeface="+mn-lt"/>
              </a:rPr>
              <a:t>proyecto</a:t>
            </a:r>
            <a:r>
              <a:rPr lang="es-MX" sz="2400" dirty="0">
                <a:latin typeface="Calibri Light"/>
                <a:ea typeface="+mn-lt"/>
                <a:cs typeface="+mn-lt"/>
              </a:rPr>
              <a:t>. </a:t>
            </a:r>
            <a:endParaRPr lang="es" sz="2400" dirty="0">
              <a:latin typeface="Calibri Light"/>
              <a:ea typeface="+mn-lt"/>
              <a:cs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1999" cy="10623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000" dirty="0" smtClean="0"/>
              <a:t>METODOLOGÍA TÉCNICAS USADAS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06145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1999" cy="10623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DIAGRAMA CASOS DE USOS</a:t>
            </a:r>
            <a:endParaRPr lang="es-PE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17" y="1433513"/>
            <a:ext cx="6238875" cy="474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875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503</Words>
  <Application>Microsoft Office PowerPoint</Application>
  <PresentationFormat>Panorámica</PresentationFormat>
  <Paragraphs>48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Office Theme</vt:lpstr>
      <vt:lpstr>APLICACIÓN MOVIL PARA LA GESTIÓN DE DOCUMENTOS PARA  FUNCIONARIOS PÚBLICOS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AFP  Administradoras de Fondos de Pensiones</dc:title>
  <dc:creator>ANGEL GABRIEL GONZALES CAVE</dc:creator>
  <cp:lastModifiedBy>LEIDA RUIZ CHAMBI</cp:lastModifiedBy>
  <cp:revision>10</cp:revision>
  <dcterms:created xsi:type="dcterms:W3CDTF">2020-05-21T21:13:27Z</dcterms:created>
  <dcterms:modified xsi:type="dcterms:W3CDTF">2020-08-01T02:03:53Z</dcterms:modified>
</cp:coreProperties>
</file>