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9" r:id="rId6"/>
    <p:sldId id="264" r:id="rId7"/>
    <p:sldId id="265" r:id="rId8"/>
    <p:sldId id="266" r:id="rId9"/>
    <p:sldId id="267" r:id="rId10"/>
    <p:sldId id="268" r:id="rId11"/>
    <p:sldId id="26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56A-6214-4C6A-8426-1DBC1A9EB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31F87-4851-48A0-81D0-B54A0E9CA9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FBBF5-0079-4701-979B-DFD3A68B6385}"/>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F7DB7E9A-CC4D-42C1-9A93-D23D29CD7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349E9-C077-4426-8607-7D788AC03045}"/>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168059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ED1A-2707-4373-A863-C502AC3D80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D0F68-A578-4F11-B922-883EBB2F3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211EA-98C6-45FB-B752-72B1F3BDF361}"/>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EA0A71EA-C8AD-4D67-B263-EE0307612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02B2B-751C-4C74-94C4-19BCC51388C6}"/>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320136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F9FE6-A1BC-4924-962A-6376731039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F7B82-CE2E-4FF2-BFEA-A54AA4EF2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26E1F-1F70-43B4-A5F7-10F8FB0D4DED}"/>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3FBE7B02-8D66-44AA-94E5-660EC8D8E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DCF12-9452-441A-9EAB-45470C0DBA2C}"/>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185396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3B71-1362-41FD-B0E6-DFFD41471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4AB28-9395-4622-B238-DD8121F4D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21926-595F-44C8-8A01-E4555E358683}"/>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2FF5A676-E715-430D-B72B-AD6B628A9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D98D1-A552-4D30-ACE4-366696A74985}"/>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286907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0F65-BEE0-499C-A07F-FCD70540A8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2E5FE-80B9-40BC-84F4-8DD0CA9F5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7DEB4-9FBD-446B-A9D8-811A06DD029F}"/>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786B540C-D493-4D13-ADFB-0C89DEC6B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DC9CD-8BE0-447D-B19A-2783AED0B226}"/>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167970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167B-FC6C-4C54-89C4-880C74762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8C91E-1D44-4BC9-BDCD-41CA369CD9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D0E67-E700-4577-A4A0-D31B70079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CC802E-1D87-4EE6-B098-02B1527491F9}"/>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6" name="Footer Placeholder 5">
            <a:extLst>
              <a:ext uri="{FF2B5EF4-FFF2-40B4-BE49-F238E27FC236}">
                <a16:creationId xmlns:a16="http://schemas.microsoft.com/office/drawing/2014/main" id="{09A2F6E2-A661-445A-85BD-C674EE28E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098FA-557A-4EA9-B182-D1FB3C5EA9BF}"/>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29032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EED7-D491-4909-B511-30F7855FD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F6EBE5-1183-4C22-AD33-519C036D4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DF77D-9796-44FB-83DF-9BF9008CE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4D1FC1-3004-4538-8DAB-21FC314F7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219BF-935F-4D25-87B0-1C91917DD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D7A5C-A4ED-4F0E-A70F-A93C13620ADA}"/>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8" name="Footer Placeholder 7">
            <a:extLst>
              <a:ext uri="{FF2B5EF4-FFF2-40B4-BE49-F238E27FC236}">
                <a16:creationId xmlns:a16="http://schemas.microsoft.com/office/drawing/2014/main" id="{8CAA8DD2-57FE-45CE-A42C-7DD460D7C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7D937-1194-42EE-95B7-210F4FC8D565}"/>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58147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E40A-ADE2-485E-8220-9C6D9B6C3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00D91-7550-4347-8BBA-DCAA26FFD2E6}"/>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4" name="Footer Placeholder 3">
            <a:extLst>
              <a:ext uri="{FF2B5EF4-FFF2-40B4-BE49-F238E27FC236}">
                <a16:creationId xmlns:a16="http://schemas.microsoft.com/office/drawing/2014/main" id="{875A54D8-5C1C-4121-8368-296763EDAA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17EE7-CA26-4FDC-A15C-5D82C776202E}"/>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4202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67AAEE-F0B7-4AB1-8C51-1CE2B5C20CE4}"/>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3" name="Footer Placeholder 2">
            <a:extLst>
              <a:ext uri="{FF2B5EF4-FFF2-40B4-BE49-F238E27FC236}">
                <a16:creationId xmlns:a16="http://schemas.microsoft.com/office/drawing/2014/main" id="{566C7627-0DD8-43D9-A420-E99277403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2E556-1D9B-45AC-B846-92E896A3787F}"/>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364325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F8BB-8B42-43F9-ACC4-321A80555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9487EB-D8F1-4048-9C48-8DDABDB9E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A76781-91DF-40E0-9C0D-083C4D7AB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C8F69-69A5-4C83-92C8-BDA60985B00B}"/>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6" name="Footer Placeholder 5">
            <a:extLst>
              <a:ext uri="{FF2B5EF4-FFF2-40B4-BE49-F238E27FC236}">
                <a16:creationId xmlns:a16="http://schemas.microsoft.com/office/drawing/2014/main" id="{3FBA327D-71C1-499A-B1CC-45C1301A8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EAE4E-F94C-4050-8F40-383F984F943C}"/>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321848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AFCB-0B5E-48EE-979E-03DD9C56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D2CE9-6D26-4CE6-B6AC-212DB6DAC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0C05D-950B-4E06-8902-379B8002C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FC929-F505-4127-875C-4599D6685A85}"/>
              </a:ext>
            </a:extLst>
          </p:cNvPr>
          <p:cNvSpPr>
            <a:spLocks noGrp="1"/>
          </p:cNvSpPr>
          <p:nvPr>
            <p:ph type="dt" sz="half" idx="10"/>
          </p:nvPr>
        </p:nvSpPr>
        <p:spPr/>
        <p:txBody>
          <a:bodyPr/>
          <a:lstStyle/>
          <a:p>
            <a:fld id="{D9EF7E38-8BA8-408A-9266-9FCDF75B2371}" type="datetimeFigureOut">
              <a:rPr lang="en-US" smtClean="0"/>
              <a:t>22-Oct-22</a:t>
            </a:fld>
            <a:endParaRPr lang="en-US"/>
          </a:p>
        </p:txBody>
      </p:sp>
      <p:sp>
        <p:nvSpPr>
          <p:cNvPr id="6" name="Footer Placeholder 5">
            <a:extLst>
              <a:ext uri="{FF2B5EF4-FFF2-40B4-BE49-F238E27FC236}">
                <a16:creationId xmlns:a16="http://schemas.microsoft.com/office/drawing/2014/main" id="{78D382CE-88BB-4DA6-B24D-D8E818F2C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0EE46-751E-4CFA-98CD-7E1E051AA0D4}"/>
              </a:ext>
            </a:extLst>
          </p:cNvPr>
          <p:cNvSpPr>
            <a:spLocks noGrp="1"/>
          </p:cNvSpPr>
          <p:nvPr>
            <p:ph type="sldNum" sz="quarter" idx="12"/>
          </p:nvPr>
        </p:nvSpPr>
        <p:spPr/>
        <p:txBody>
          <a:bodyPr/>
          <a:lstStyle/>
          <a:p>
            <a:fld id="{4AD5956D-01E6-4FAC-B836-A56C48A8D748}" type="slidenum">
              <a:rPr lang="en-US" smtClean="0"/>
              <a:t>‹#›</a:t>
            </a:fld>
            <a:endParaRPr lang="en-US"/>
          </a:p>
        </p:txBody>
      </p:sp>
    </p:spTree>
    <p:extLst>
      <p:ext uri="{BB962C8B-B14F-4D97-AF65-F5344CB8AC3E}">
        <p14:creationId xmlns:p14="http://schemas.microsoft.com/office/powerpoint/2010/main" val="198320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7C020-C5BF-4EBA-A3E6-BCB743DCD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40244-FDC9-4FDE-9A45-0AA14636E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CAC19-5E06-496E-9DFB-069A1313A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F7E38-8BA8-408A-9266-9FCDF75B2371}" type="datetimeFigureOut">
              <a:rPr lang="en-US" smtClean="0"/>
              <a:t>22-Oct-22</a:t>
            </a:fld>
            <a:endParaRPr lang="en-US"/>
          </a:p>
        </p:txBody>
      </p:sp>
      <p:sp>
        <p:nvSpPr>
          <p:cNvPr id="5" name="Footer Placeholder 4">
            <a:extLst>
              <a:ext uri="{FF2B5EF4-FFF2-40B4-BE49-F238E27FC236}">
                <a16:creationId xmlns:a16="http://schemas.microsoft.com/office/drawing/2014/main" id="{D6FCE171-8650-4A76-A6A1-10A91FEC6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7B0847-84C2-4D39-A005-6F40BB569C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5956D-01E6-4FAC-B836-A56C48A8D748}" type="slidenum">
              <a:rPr lang="en-US" smtClean="0"/>
              <a:t>‹#›</a:t>
            </a:fld>
            <a:endParaRPr lang="en-US"/>
          </a:p>
        </p:txBody>
      </p:sp>
    </p:spTree>
    <p:extLst>
      <p:ext uri="{BB962C8B-B14F-4D97-AF65-F5344CB8AC3E}">
        <p14:creationId xmlns:p14="http://schemas.microsoft.com/office/powerpoint/2010/main" val="32745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advancedtech.com/industries-we-serve/power-distribution/" TargetMode="External"/><Relationship Id="rId3" Type="http://schemas.openxmlformats.org/officeDocument/2006/relationships/hyperlink" Target="https://www.advancedtech.com/automotive/" TargetMode="External"/><Relationship Id="rId7" Type="http://schemas.openxmlformats.org/officeDocument/2006/relationships/hyperlink" Target="https://www.advancedtech.com/paper-pulp/" TargetMode="External"/><Relationship Id="rId2" Type="http://schemas.openxmlformats.org/officeDocument/2006/relationships/hyperlink" Target="https://www.advancedtech.com/aerospace/" TargetMode="External"/><Relationship Id="rId1" Type="http://schemas.openxmlformats.org/officeDocument/2006/relationships/slideLayout" Target="../slideLayouts/slideLayout2.xml"/><Relationship Id="rId6" Type="http://schemas.openxmlformats.org/officeDocument/2006/relationships/hyperlink" Target="https://www.advancedtech.com/consumer-packaged-goods/" TargetMode="External"/><Relationship Id="rId5" Type="http://schemas.openxmlformats.org/officeDocument/2006/relationships/hyperlink" Target="https://www.advancedtech.com/heavy-equipment/" TargetMode="External"/><Relationship Id="rId4" Type="http://schemas.openxmlformats.org/officeDocument/2006/relationships/hyperlink" Target="https://www.advancedtech.com/building-products/" TargetMode="External"/><Relationship Id="rId9" Type="http://schemas.openxmlformats.org/officeDocument/2006/relationships/hyperlink" Target="https://www.advancedtech.com/tire-rubber/"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8C36-512F-4A50-8789-BD8F7E3CFAE1}"/>
              </a:ext>
            </a:extLst>
          </p:cNvPr>
          <p:cNvSpPr>
            <a:spLocks noGrp="1"/>
          </p:cNvSpPr>
          <p:nvPr>
            <p:ph type="ctrTitle"/>
          </p:nvPr>
        </p:nvSpPr>
        <p:spPr/>
        <p:txBody>
          <a:bodyPr/>
          <a:lstStyle/>
          <a:p>
            <a:r>
              <a:rPr lang="en-US" dirty="0"/>
              <a:t>Motor Condition Monitoring with IoT</a:t>
            </a:r>
          </a:p>
        </p:txBody>
      </p:sp>
      <p:sp>
        <p:nvSpPr>
          <p:cNvPr id="3" name="Subtitle 2">
            <a:extLst>
              <a:ext uri="{FF2B5EF4-FFF2-40B4-BE49-F238E27FC236}">
                <a16:creationId xmlns:a16="http://schemas.microsoft.com/office/drawing/2014/main" id="{C368DC00-9AFD-4288-B5C3-F4264E7EE441}"/>
              </a:ext>
            </a:extLst>
          </p:cNvPr>
          <p:cNvSpPr>
            <a:spLocks noGrp="1"/>
          </p:cNvSpPr>
          <p:nvPr>
            <p:ph type="subTitle" idx="1"/>
          </p:nvPr>
        </p:nvSpPr>
        <p:spPr/>
        <p:txBody>
          <a:bodyPr>
            <a:normAutofit lnSpcReduction="10000"/>
          </a:bodyPr>
          <a:lstStyle/>
          <a:p>
            <a:endParaRPr lang="en-US" dirty="0"/>
          </a:p>
          <a:p>
            <a:r>
              <a:rPr lang="en-US" dirty="0"/>
              <a:t>Juan Constantine</a:t>
            </a:r>
          </a:p>
          <a:p>
            <a:r>
              <a:rPr lang="en-US" dirty="0" err="1"/>
              <a:t>Alivza</a:t>
            </a:r>
            <a:r>
              <a:rPr lang="en-US" dirty="0"/>
              <a:t> </a:t>
            </a:r>
            <a:r>
              <a:rPr lang="en-US" dirty="0" err="1"/>
              <a:t>Sontonojaya</a:t>
            </a:r>
            <a:endParaRPr lang="en-US" dirty="0"/>
          </a:p>
          <a:p>
            <a:r>
              <a:rPr lang="ja-JP" altLang="en-US" dirty="0"/>
              <a:t>游崴程</a:t>
            </a:r>
            <a:endParaRPr lang="en-US" dirty="0"/>
          </a:p>
          <a:p>
            <a:endParaRPr lang="en-US" dirty="0"/>
          </a:p>
          <a:p>
            <a:endParaRPr lang="en-US" dirty="0"/>
          </a:p>
        </p:txBody>
      </p:sp>
    </p:spTree>
    <p:extLst>
      <p:ext uri="{BB962C8B-B14F-4D97-AF65-F5344CB8AC3E}">
        <p14:creationId xmlns:p14="http://schemas.microsoft.com/office/powerpoint/2010/main" val="398062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79A3-D935-4B2F-BC82-B9D7D8885BD2}"/>
              </a:ext>
            </a:extLst>
          </p:cNvPr>
          <p:cNvSpPr>
            <a:spLocks noGrp="1"/>
          </p:cNvSpPr>
          <p:nvPr>
            <p:ph type="title"/>
          </p:nvPr>
        </p:nvSpPr>
        <p:spPr/>
        <p:txBody>
          <a:bodyPr/>
          <a:lstStyle/>
          <a:p>
            <a:r>
              <a:rPr lang="en-US" dirty="0"/>
              <a:t>Bill of Materials</a:t>
            </a:r>
          </a:p>
        </p:txBody>
      </p:sp>
      <p:graphicFrame>
        <p:nvGraphicFramePr>
          <p:cNvPr id="4" name="Table 4">
            <a:extLst>
              <a:ext uri="{FF2B5EF4-FFF2-40B4-BE49-F238E27FC236}">
                <a16:creationId xmlns:a16="http://schemas.microsoft.com/office/drawing/2014/main" id="{EAE09711-0FE1-462F-A263-36AAC878265B}"/>
              </a:ext>
            </a:extLst>
          </p:cNvPr>
          <p:cNvGraphicFramePr>
            <a:graphicFrameLocks noGrp="1"/>
          </p:cNvGraphicFramePr>
          <p:nvPr>
            <p:ph idx="1"/>
            <p:extLst>
              <p:ext uri="{D42A27DB-BD31-4B8C-83A1-F6EECF244321}">
                <p14:modId xmlns:p14="http://schemas.microsoft.com/office/powerpoint/2010/main" val="4078829789"/>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712304">
                  <a:extLst>
                    <a:ext uri="{9D8B030D-6E8A-4147-A177-3AD203B41FA5}">
                      <a16:colId xmlns:a16="http://schemas.microsoft.com/office/drawing/2014/main" val="2566977574"/>
                    </a:ext>
                  </a:extLst>
                </a:gridCol>
                <a:gridCol w="7686261">
                  <a:extLst>
                    <a:ext uri="{9D8B030D-6E8A-4147-A177-3AD203B41FA5}">
                      <a16:colId xmlns:a16="http://schemas.microsoft.com/office/drawing/2014/main" val="388346752"/>
                    </a:ext>
                  </a:extLst>
                </a:gridCol>
                <a:gridCol w="2117032">
                  <a:extLst>
                    <a:ext uri="{9D8B030D-6E8A-4147-A177-3AD203B41FA5}">
                      <a16:colId xmlns:a16="http://schemas.microsoft.com/office/drawing/2014/main" val="485762637"/>
                    </a:ext>
                  </a:extLst>
                </a:gridCol>
              </a:tblGrid>
              <a:tr h="370840">
                <a:tc>
                  <a:txBody>
                    <a:bodyPr/>
                    <a:lstStyle/>
                    <a:p>
                      <a:r>
                        <a:rPr lang="en-US" dirty="0"/>
                        <a:t>No.</a:t>
                      </a:r>
                    </a:p>
                  </a:txBody>
                  <a:tcPr/>
                </a:tc>
                <a:tc>
                  <a:txBody>
                    <a:bodyPr/>
                    <a:lstStyle/>
                    <a:p>
                      <a:r>
                        <a:rPr lang="en-US" dirty="0"/>
                        <a:t>Parts</a:t>
                      </a:r>
                    </a:p>
                  </a:txBody>
                  <a:tcPr/>
                </a:tc>
                <a:tc>
                  <a:txBody>
                    <a:bodyPr/>
                    <a:lstStyle/>
                    <a:p>
                      <a:r>
                        <a:rPr lang="en-US" dirty="0"/>
                        <a:t>Price (NTD)</a:t>
                      </a:r>
                    </a:p>
                  </a:txBody>
                  <a:tcPr/>
                </a:tc>
                <a:extLst>
                  <a:ext uri="{0D108BD9-81ED-4DB2-BD59-A6C34878D82A}">
                    <a16:rowId xmlns:a16="http://schemas.microsoft.com/office/drawing/2014/main" val="343909966"/>
                  </a:ext>
                </a:extLst>
              </a:tr>
              <a:tr h="370840">
                <a:tc>
                  <a:txBody>
                    <a:bodyPr/>
                    <a:lstStyle/>
                    <a:p>
                      <a:r>
                        <a:rPr lang="en-US" dirty="0"/>
                        <a:t>1</a:t>
                      </a:r>
                    </a:p>
                  </a:txBody>
                  <a:tcPr/>
                </a:tc>
                <a:tc>
                  <a:txBody>
                    <a:bodyPr/>
                    <a:lstStyle/>
                    <a:p>
                      <a:r>
                        <a:rPr lang="en-US" dirty="0"/>
                        <a:t>SW-420 Vibration Sensor</a:t>
                      </a:r>
                    </a:p>
                  </a:txBody>
                  <a:tcPr/>
                </a:tc>
                <a:tc>
                  <a:txBody>
                    <a:bodyPr/>
                    <a:lstStyle/>
                    <a:p>
                      <a:r>
                        <a:rPr lang="en-US" dirty="0"/>
                        <a:t>40</a:t>
                      </a:r>
                    </a:p>
                  </a:txBody>
                  <a:tcPr/>
                </a:tc>
                <a:extLst>
                  <a:ext uri="{0D108BD9-81ED-4DB2-BD59-A6C34878D82A}">
                    <a16:rowId xmlns:a16="http://schemas.microsoft.com/office/drawing/2014/main" val="4098154431"/>
                  </a:ext>
                </a:extLst>
              </a:tr>
              <a:tr h="370840">
                <a:tc>
                  <a:txBody>
                    <a:bodyPr/>
                    <a:lstStyle/>
                    <a:p>
                      <a:r>
                        <a:rPr lang="en-US" dirty="0"/>
                        <a:t>2</a:t>
                      </a:r>
                    </a:p>
                  </a:txBody>
                  <a:tcPr/>
                </a:tc>
                <a:tc>
                  <a:txBody>
                    <a:bodyPr/>
                    <a:lstStyle/>
                    <a:p>
                      <a:r>
                        <a:rPr lang="en-US" dirty="0" err="1"/>
                        <a:t>Wemos</a:t>
                      </a:r>
                      <a:r>
                        <a:rPr lang="en-US" dirty="0"/>
                        <a:t> D1 Mini</a:t>
                      </a:r>
                    </a:p>
                  </a:txBody>
                  <a:tcPr/>
                </a:tc>
                <a:tc>
                  <a:txBody>
                    <a:bodyPr/>
                    <a:lstStyle/>
                    <a:p>
                      <a:r>
                        <a:rPr lang="en-US" dirty="0"/>
                        <a:t>100</a:t>
                      </a:r>
                    </a:p>
                  </a:txBody>
                  <a:tcPr/>
                </a:tc>
                <a:extLst>
                  <a:ext uri="{0D108BD9-81ED-4DB2-BD59-A6C34878D82A}">
                    <a16:rowId xmlns:a16="http://schemas.microsoft.com/office/drawing/2014/main" val="3931157122"/>
                  </a:ext>
                </a:extLst>
              </a:tr>
              <a:tr h="370840">
                <a:tc>
                  <a:txBody>
                    <a:bodyPr/>
                    <a:lstStyle/>
                    <a:p>
                      <a:r>
                        <a:rPr lang="en-US" dirty="0"/>
                        <a:t>3</a:t>
                      </a:r>
                    </a:p>
                  </a:txBody>
                  <a:tcPr/>
                </a:tc>
                <a:tc>
                  <a:txBody>
                    <a:bodyPr/>
                    <a:lstStyle/>
                    <a:p>
                      <a:r>
                        <a:rPr lang="en-US" dirty="0"/>
                        <a:t>RTD/PT100</a:t>
                      </a:r>
                    </a:p>
                  </a:txBody>
                  <a:tcPr/>
                </a:tc>
                <a:tc>
                  <a:txBody>
                    <a:bodyPr/>
                    <a:lstStyle/>
                    <a:p>
                      <a:r>
                        <a:rPr lang="en-US" dirty="0"/>
                        <a:t>160</a:t>
                      </a:r>
                    </a:p>
                  </a:txBody>
                  <a:tcPr/>
                </a:tc>
                <a:extLst>
                  <a:ext uri="{0D108BD9-81ED-4DB2-BD59-A6C34878D82A}">
                    <a16:rowId xmlns:a16="http://schemas.microsoft.com/office/drawing/2014/main" val="3825911302"/>
                  </a:ext>
                </a:extLst>
              </a:tr>
              <a:tr h="370840">
                <a:tc>
                  <a:txBody>
                    <a:bodyPr/>
                    <a:lstStyle/>
                    <a:p>
                      <a:r>
                        <a:rPr lang="en-US" dirty="0"/>
                        <a:t>4</a:t>
                      </a:r>
                    </a:p>
                  </a:txBody>
                  <a:tcPr/>
                </a:tc>
                <a:tc>
                  <a:txBody>
                    <a:bodyPr/>
                    <a:lstStyle/>
                    <a:p>
                      <a:r>
                        <a:rPr lang="en-US" dirty="0"/>
                        <a:t>Battery &amp; Battery Socket</a:t>
                      </a:r>
                    </a:p>
                  </a:txBody>
                  <a:tcPr/>
                </a:tc>
                <a:tc>
                  <a:txBody>
                    <a:bodyPr/>
                    <a:lstStyle/>
                    <a:p>
                      <a:r>
                        <a:rPr lang="en-US" dirty="0"/>
                        <a:t>40</a:t>
                      </a:r>
                    </a:p>
                  </a:txBody>
                  <a:tcPr/>
                </a:tc>
                <a:extLst>
                  <a:ext uri="{0D108BD9-81ED-4DB2-BD59-A6C34878D82A}">
                    <a16:rowId xmlns:a16="http://schemas.microsoft.com/office/drawing/2014/main" val="2754786155"/>
                  </a:ext>
                </a:extLst>
              </a:tr>
              <a:tr h="370840">
                <a:tc>
                  <a:txBody>
                    <a:bodyPr/>
                    <a:lstStyle/>
                    <a:p>
                      <a:r>
                        <a:rPr lang="en-US" dirty="0"/>
                        <a:t>5</a:t>
                      </a:r>
                    </a:p>
                  </a:txBody>
                  <a:tcPr/>
                </a:tc>
                <a:tc>
                  <a:txBody>
                    <a:bodyPr/>
                    <a:lstStyle/>
                    <a:p>
                      <a:r>
                        <a:rPr lang="en-US" dirty="0"/>
                        <a:t>Small Box</a:t>
                      </a:r>
                    </a:p>
                  </a:txBody>
                  <a:tcPr/>
                </a:tc>
                <a:tc>
                  <a:txBody>
                    <a:bodyPr/>
                    <a:lstStyle/>
                    <a:p>
                      <a:r>
                        <a:rPr lang="en-US" dirty="0"/>
                        <a:t>50</a:t>
                      </a:r>
                    </a:p>
                  </a:txBody>
                  <a:tcPr/>
                </a:tc>
                <a:extLst>
                  <a:ext uri="{0D108BD9-81ED-4DB2-BD59-A6C34878D82A}">
                    <a16:rowId xmlns:a16="http://schemas.microsoft.com/office/drawing/2014/main" val="541051295"/>
                  </a:ext>
                </a:extLst>
              </a:tr>
              <a:tr h="370840">
                <a:tc>
                  <a:txBody>
                    <a:bodyPr/>
                    <a:lstStyle/>
                    <a:p>
                      <a:r>
                        <a:rPr lang="en-US" dirty="0"/>
                        <a:t>6</a:t>
                      </a:r>
                    </a:p>
                  </a:txBody>
                  <a:tcPr/>
                </a:tc>
                <a:tc>
                  <a:txBody>
                    <a:bodyPr/>
                    <a:lstStyle/>
                    <a:p>
                      <a:r>
                        <a:rPr lang="en-US" dirty="0"/>
                        <a:t>Others (Cable, </a:t>
                      </a:r>
                      <a:r>
                        <a:rPr lang="en-US" dirty="0" err="1"/>
                        <a:t>etc</a:t>
                      </a:r>
                      <a:r>
                        <a:rPr lang="en-US" dirty="0"/>
                        <a:t>)</a:t>
                      </a:r>
                    </a:p>
                  </a:txBody>
                  <a:tcPr/>
                </a:tc>
                <a:tc>
                  <a:txBody>
                    <a:bodyPr/>
                    <a:lstStyle/>
                    <a:p>
                      <a:r>
                        <a:rPr lang="en-US" dirty="0"/>
                        <a:t>100</a:t>
                      </a:r>
                    </a:p>
                  </a:txBody>
                  <a:tcPr/>
                </a:tc>
                <a:extLst>
                  <a:ext uri="{0D108BD9-81ED-4DB2-BD59-A6C34878D82A}">
                    <a16:rowId xmlns:a16="http://schemas.microsoft.com/office/drawing/2014/main" val="1392531902"/>
                  </a:ext>
                </a:extLst>
              </a:tr>
              <a:tr h="370840">
                <a:tc>
                  <a:txBody>
                    <a:bodyPr/>
                    <a:lstStyle/>
                    <a:p>
                      <a:r>
                        <a:rPr lang="en-US" dirty="0"/>
                        <a:t>7</a:t>
                      </a:r>
                    </a:p>
                  </a:txBody>
                  <a:tcPr/>
                </a:tc>
                <a:tc>
                  <a:txBody>
                    <a:bodyPr/>
                    <a:lstStyle/>
                    <a:p>
                      <a:r>
                        <a:rPr lang="en-US" dirty="0"/>
                        <a:t>Motor</a:t>
                      </a:r>
                    </a:p>
                  </a:txBody>
                  <a:tcPr/>
                </a:tc>
                <a:tc>
                  <a:txBody>
                    <a:bodyPr/>
                    <a:lstStyle/>
                    <a:p>
                      <a:r>
                        <a:rPr lang="en-US" dirty="0"/>
                        <a:t>-</a:t>
                      </a:r>
                    </a:p>
                  </a:txBody>
                  <a:tcPr/>
                </a:tc>
                <a:extLst>
                  <a:ext uri="{0D108BD9-81ED-4DB2-BD59-A6C34878D82A}">
                    <a16:rowId xmlns:a16="http://schemas.microsoft.com/office/drawing/2014/main" val="3207525435"/>
                  </a:ext>
                </a:extLst>
              </a:tr>
            </a:tbl>
          </a:graphicData>
        </a:graphic>
      </p:graphicFrame>
    </p:spTree>
    <p:extLst>
      <p:ext uri="{BB962C8B-B14F-4D97-AF65-F5344CB8AC3E}">
        <p14:creationId xmlns:p14="http://schemas.microsoft.com/office/powerpoint/2010/main" val="240051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96047-4901-4FC1-A68F-064E18EF18D9}"/>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Hardware: Juan</a:t>
            </a:r>
          </a:p>
          <a:p>
            <a:pPr marL="0" marR="0" indent="0">
              <a:lnSpc>
                <a:spcPct val="107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Programming: Juan, </a:t>
            </a:r>
            <a:r>
              <a:rPr lang="ja-JP" altLang="en-US" sz="1800" dirty="0">
                <a:effectLst/>
                <a:latin typeface="Calibri" panose="020F0502020204030204" pitchFamily="34" charset="0"/>
                <a:ea typeface="DengXian" panose="02010600030101010101" pitchFamily="2" charset="-122"/>
                <a:cs typeface="Times New Roman" panose="02020603050405020304" pitchFamily="18" charset="0"/>
              </a:rPr>
              <a:t>游崴程</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Ali</a:t>
            </a:r>
          </a:p>
          <a:p>
            <a:pPr marL="0" marR="0" indent="0">
              <a:lnSpc>
                <a:spcPct val="107000"/>
              </a:lnSpc>
              <a:spcBef>
                <a:spcPts val="0"/>
              </a:spcBef>
              <a:spcAft>
                <a:spcPts val="800"/>
              </a:spcAft>
              <a:buNone/>
            </a:pPr>
            <a:r>
              <a:rPr lang="en-US" sz="1800" dirty="0" err="1">
                <a:effectLst/>
                <a:latin typeface="Calibri" panose="020F0502020204030204" pitchFamily="34" charset="0"/>
                <a:ea typeface="DengXian" panose="02010600030101010101" pitchFamily="2" charset="-122"/>
                <a:cs typeface="Times New Roman" panose="02020603050405020304" pitchFamily="18" charset="0"/>
              </a:rPr>
              <a:t>Github</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ja-JP" altLang="en-US" sz="1800" dirty="0">
                <a:effectLst/>
                <a:latin typeface="Calibri" panose="020F0502020204030204" pitchFamily="34" charset="0"/>
                <a:ea typeface="DengXian" panose="02010600030101010101" pitchFamily="2" charset="-122"/>
                <a:cs typeface="Times New Roman" panose="02020603050405020304" pitchFamily="18" charset="0"/>
              </a:rPr>
              <a:t>游崴程</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Website: Ali</a:t>
            </a:r>
          </a:p>
          <a:p>
            <a:pPr marL="0" marR="0" indent="0">
              <a:lnSpc>
                <a:spcPct val="107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Report: Ali</a:t>
            </a:r>
          </a:p>
          <a:p>
            <a:pPr marL="0" marR="0" indent="0">
              <a:lnSpc>
                <a:spcPct val="107000"/>
              </a:lnSpc>
              <a:spcBef>
                <a:spcPts val="0"/>
              </a:spcBef>
              <a:spcAft>
                <a:spcPts val="8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Presentation: </a:t>
            </a:r>
            <a:r>
              <a:rPr lang="ja-JP" altLang="en-US" sz="1800" dirty="0">
                <a:effectLst/>
                <a:latin typeface="Calibri" panose="020F0502020204030204" pitchFamily="34" charset="0"/>
                <a:ea typeface="DengXian" panose="02010600030101010101" pitchFamily="2" charset="-122"/>
                <a:cs typeface="Times New Roman" panose="02020603050405020304" pitchFamily="18" charset="0"/>
              </a:rPr>
              <a:t>游崴程</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5797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765C-A683-4642-8D6F-E6F2A4615B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0E10-4CA4-485C-8BED-A262450F63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548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8ECE-178E-42E4-B115-A6C610876E5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48E384D-AE45-4509-9266-C9261DE90139}"/>
              </a:ext>
            </a:extLst>
          </p:cNvPr>
          <p:cNvSpPr>
            <a:spLocks noGrp="1"/>
          </p:cNvSpPr>
          <p:nvPr>
            <p:ph idx="1"/>
          </p:nvPr>
        </p:nvSpPr>
        <p:spPr/>
        <p:txBody>
          <a:bodyPr>
            <a:normAutofit fontScale="55000" lnSpcReduction="20000"/>
          </a:bodyPr>
          <a:lstStyle/>
          <a:p>
            <a:pPr marL="0" indent="0" algn="l" fontAlgn="base">
              <a:buNone/>
            </a:pPr>
            <a:r>
              <a:rPr lang="en-US" b="0" i="0" dirty="0">
                <a:solidFill>
                  <a:srgbClr val="565656"/>
                </a:solidFill>
                <a:effectLst/>
                <a:latin typeface="Inter"/>
              </a:rPr>
              <a:t>Identifying the earliest warning signs of an impending breakdown is one of the most effective methods for manufacturers to reduce downtime, improve maintenance efficacy and boost overall productivity. How can facilities detect these signs early enough to make a difference? With motor condition sensors, which can closely track equipment performance and provide real-time alerts for even the smallest fluctuations in component functionality — early indicators that maintenance may be required soon.</a:t>
            </a:r>
          </a:p>
          <a:p>
            <a:pPr marL="0" indent="0" algn="l" fontAlgn="base">
              <a:buNone/>
            </a:pPr>
            <a:r>
              <a:rPr lang="en-US" b="0" i="0" dirty="0">
                <a:effectLst/>
                <a:latin typeface="Inter"/>
              </a:rPr>
              <a:t>Putting Data to Work for Improved Maintenance</a:t>
            </a:r>
          </a:p>
          <a:p>
            <a:pPr marL="0" indent="0" algn="l" fontAlgn="base">
              <a:buNone/>
            </a:pPr>
            <a:r>
              <a:rPr lang="en-US" b="0" i="0" dirty="0">
                <a:solidFill>
                  <a:srgbClr val="565656"/>
                </a:solidFill>
                <a:effectLst/>
                <a:latin typeface="Inter"/>
              </a:rPr>
              <a:t>Motor condition monitoring sensors are used for all types of rotating equipment, implementing detection practices such as motor vibration monitoring, temperature monitoring, vibration monitoring and more. A sensor-equipped motor health monitoring system can then help technicians investigate and address maintenance issues at low-impact times for the facility.</a:t>
            </a:r>
          </a:p>
          <a:p>
            <a:pPr marL="0" indent="0" algn="l" fontAlgn="base">
              <a:buNone/>
            </a:pPr>
            <a:r>
              <a:rPr lang="en-US" b="0" i="0" dirty="0">
                <a:solidFill>
                  <a:srgbClr val="565656"/>
                </a:solidFill>
                <a:effectLst/>
                <a:latin typeface="Inter"/>
              </a:rPr>
              <a:t>Motor condition monitoring tools can be used for any type of equipment that uses motors, including:</a:t>
            </a:r>
          </a:p>
          <a:p>
            <a:pPr marL="0" indent="0" algn="l" fontAlgn="base">
              <a:buNone/>
            </a:pPr>
            <a:r>
              <a:rPr lang="en-US" b="0" i="0" dirty="0">
                <a:solidFill>
                  <a:srgbClr val="565656"/>
                </a:solidFill>
                <a:effectLst/>
                <a:latin typeface="inherit"/>
              </a:rPr>
              <a:t>Pumps</a:t>
            </a:r>
          </a:p>
          <a:p>
            <a:pPr marL="0" indent="0" algn="l" fontAlgn="base">
              <a:buNone/>
            </a:pPr>
            <a:r>
              <a:rPr lang="en-US" b="0" i="0" dirty="0">
                <a:solidFill>
                  <a:srgbClr val="565656"/>
                </a:solidFill>
                <a:effectLst/>
                <a:latin typeface="inherit"/>
              </a:rPr>
              <a:t>Compressors</a:t>
            </a:r>
          </a:p>
          <a:p>
            <a:pPr marL="0" indent="0" algn="l" fontAlgn="base">
              <a:buNone/>
            </a:pPr>
            <a:r>
              <a:rPr lang="en-US" b="0" i="0" dirty="0">
                <a:solidFill>
                  <a:srgbClr val="565656"/>
                </a:solidFill>
                <a:effectLst/>
                <a:latin typeface="inherit"/>
              </a:rPr>
              <a:t>Fans</a:t>
            </a:r>
          </a:p>
          <a:p>
            <a:pPr marL="0" indent="0" algn="l" fontAlgn="base">
              <a:buNone/>
            </a:pPr>
            <a:r>
              <a:rPr lang="en-US" b="0" i="0" dirty="0">
                <a:solidFill>
                  <a:srgbClr val="565656"/>
                </a:solidFill>
                <a:effectLst/>
                <a:latin typeface="inherit"/>
              </a:rPr>
              <a:t>Blowers</a:t>
            </a:r>
          </a:p>
          <a:p>
            <a:pPr marL="0" indent="0" algn="l" fontAlgn="base">
              <a:buNone/>
            </a:pPr>
            <a:r>
              <a:rPr lang="en-US" b="0" i="0" dirty="0">
                <a:solidFill>
                  <a:srgbClr val="565656"/>
                </a:solidFill>
                <a:effectLst/>
                <a:latin typeface="inherit"/>
              </a:rPr>
              <a:t>Turbines</a:t>
            </a:r>
          </a:p>
          <a:p>
            <a:pPr marL="0" indent="0" algn="l" fontAlgn="base">
              <a:buNone/>
            </a:pPr>
            <a:r>
              <a:rPr lang="en-US" b="0" i="0" dirty="0">
                <a:solidFill>
                  <a:srgbClr val="565656"/>
                </a:solidFill>
                <a:effectLst/>
                <a:latin typeface="inherit"/>
              </a:rPr>
              <a:t>Gearboxes</a:t>
            </a:r>
          </a:p>
          <a:p>
            <a:pPr marL="0" indent="0" algn="l" fontAlgn="base">
              <a:buNone/>
            </a:pPr>
            <a:r>
              <a:rPr lang="en-US" b="0" i="0" dirty="0">
                <a:solidFill>
                  <a:srgbClr val="565656"/>
                </a:solidFill>
                <a:effectLst/>
                <a:latin typeface="inherit"/>
              </a:rPr>
              <a:t>Generators</a:t>
            </a:r>
          </a:p>
          <a:p>
            <a:pPr marL="0" indent="0" algn="l" fontAlgn="base">
              <a:buNone/>
            </a:pPr>
            <a:r>
              <a:rPr lang="en-US" b="0" i="0" dirty="0">
                <a:solidFill>
                  <a:srgbClr val="565656"/>
                </a:solidFill>
                <a:effectLst/>
                <a:latin typeface="inherit"/>
              </a:rPr>
              <a:t>And more</a:t>
            </a:r>
          </a:p>
          <a:p>
            <a:pPr marL="0" indent="0">
              <a:buNone/>
            </a:pPr>
            <a:endParaRPr lang="en-US" dirty="0"/>
          </a:p>
        </p:txBody>
      </p:sp>
    </p:spTree>
    <p:extLst>
      <p:ext uri="{BB962C8B-B14F-4D97-AF65-F5344CB8AC3E}">
        <p14:creationId xmlns:p14="http://schemas.microsoft.com/office/powerpoint/2010/main" val="4231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B351-A4DB-41B7-A160-F57C94DBFE1A}"/>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05DCF25-90A6-4281-93E0-1F8B7B0CED51}"/>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ter"/>
              </a:rPr>
              <a:t>Operational Benefits of Predictive Technology</a:t>
            </a:r>
          </a:p>
          <a:p>
            <a:pPr marL="0" indent="0" algn="l" fontAlgn="base">
              <a:buNone/>
            </a:pPr>
            <a:r>
              <a:rPr lang="en-US" b="0" i="0" dirty="0">
                <a:solidFill>
                  <a:srgbClr val="565656"/>
                </a:solidFill>
                <a:effectLst/>
                <a:latin typeface="inherit"/>
              </a:rPr>
              <a:t>Extended Machinery Life</a:t>
            </a:r>
            <a:endParaRPr lang="en-US" b="0" i="0" dirty="0">
              <a:solidFill>
                <a:srgbClr val="565656"/>
              </a:solidFill>
              <a:effectLst/>
              <a:latin typeface="Inter"/>
            </a:endParaRPr>
          </a:p>
          <a:p>
            <a:pPr marL="0" indent="0" algn="l" fontAlgn="base">
              <a:buNone/>
            </a:pPr>
            <a:r>
              <a:rPr lang="en-US" b="0" i="0" dirty="0">
                <a:solidFill>
                  <a:srgbClr val="565656"/>
                </a:solidFill>
                <a:effectLst/>
                <a:latin typeface="Inter"/>
              </a:rPr>
              <a:t>By addressing maintenance issues before they lead to breakdowns, a motor condition monitoring system can help reduce or eliminate catastrophic failures — the type that produce massive and unplanned wear and tear on your equipment investments. By taking action when problems are just beginning, you can help extend equipment service life and lower your maintenance costs.</a:t>
            </a:r>
          </a:p>
          <a:p>
            <a:pPr marL="0" indent="0" algn="l" fontAlgn="base">
              <a:buNone/>
            </a:pPr>
            <a:r>
              <a:rPr lang="en-US" b="0" i="0" dirty="0">
                <a:solidFill>
                  <a:srgbClr val="565656"/>
                </a:solidFill>
                <a:effectLst/>
                <a:latin typeface="inherit"/>
              </a:rPr>
              <a:t>Reduced Maintenance Workload</a:t>
            </a:r>
            <a:endParaRPr lang="en-US" b="0" i="0" dirty="0">
              <a:solidFill>
                <a:srgbClr val="565656"/>
              </a:solidFill>
              <a:effectLst/>
              <a:latin typeface="Inter"/>
            </a:endParaRPr>
          </a:p>
          <a:p>
            <a:pPr marL="0" indent="0" algn="l" fontAlgn="base">
              <a:buNone/>
            </a:pPr>
            <a:r>
              <a:rPr lang="en-US" b="0" i="0" dirty="0">
                <a:solidFill>
                  <a:srgbClr val="565656"/>
                </a:solidFill>
                <a:effectLst/>
                <a:latin typeface="Inter"/>
              </a:rPr>
              <a:t>Predictive maintenance is an effective supplement to scheduled preventive maintenance, but it also solves one of the primary inefficiencies of that tactic — namely, that with a preventive approach, maintenance issues are addressed only when they occur. In addition, predictive maintenance with motor condition monitoring facilitates early maintenance to solve potentially big problems, rather than the all-hands-on-deck scenarios that unplanned breakdowns often entail.</a:t>
            </a:r>
          </a:p>
          <a:p>
            <a:pPr marL="0" indent="0" algn="l" fontAlgn="base">
              <a:buNone/>
            </a:pPr>
            <a:r>
              <a:rPr lang="en-US" b="0" i="0" dirty="0">
                <a:solidFill>
                  <a:srgbClr val="565656"/>
                </a:solidFill>
                <a:effectLst/>
                <a:latin typeface="inherit"/>
              </a:rPr>
              <a:t>Streamlined Inventory Management</a:t>
            </a:r>
            <a:endParaRPr lang="en-US" b="0" i="0" dirty="0">
              <a:solidFill>
                <a:srgbClr val="565656"/>
              </a:solidFill>
              <a:effectLst/>
              <a:latin typeface="Inter"/>
            </a:endParaRPr>
          </a:p>
          <a:p>
            <a:pPr marL="0" indent="0" algn="l" fontAlgn="base">
              <a:buNone/>
            </a:pPr>
            <a:r>
              <a:rPr lang="en-US" b="0" i="0" dirty="0">
                <a:solidFill>
                  <a:srgbClr val="565656"/>
                </a:solidFill>
                <a:effectLst/>
                <a:latin typeface="Inter"/>
              </a:rPr>
              <a:t>Motor condition monitoring with sensors provides a wealth of data that, over time, can give you a deep level of insight into your actual maintenance needs. With this data on hand, you can forecast inventory needs more accurately and efficiently. This can help reduce the number of “just in case” parts collecting dust on your shelves while ensuring that the spares you need are there when you need them.</a:t>
            </a:r>
          </a:p>
          <a:p>
            <a:pPr marL="0" indent="0" algn="l" fontAlgn="base">
              <a:buNone/>
            </a:pPr>
            <a:r>
              <a:rPr lang="en-US" b="0" i="0" dirty="0">
                <a:solidFill>
                  <a:srgbClr val="565656"/>
                </a:solidFill>
                <a:effectLst/>
                <a:latin typeface="inherit"/>
              </a:rPr>
              <a:t>Consistent Product Quality</a:t>
            </a:r>
            <a:endParaRPr lang="en-US" b="0" i="0" dirty="0">
              <a:solidFill>
                <a:srgbClr val="565656"/>
              </a:solidFill>
              <a:effectLst/>
              <a:latin typeface="Inter"/>
            </a:endParaRPr>
          </a:p>
          <a:p>
            <a:pPr marL="0" indent="0" algn="l" fontAlgn="base">
              <a:buNone/>
            </a:pPr>
            <a:r>
              <a:rPr lang="en-US" b="0" i="0" dirty="0">
                <a:solidFill>
                  <a:srgbClr val="565656"/>
                </a:solidFill>
                <a:effectLst/>
                <a:latin typeface="Inter"/>
              </a:rPr>
              <a:t>Sensors for motor condition monitoring are designed to detect even the smallest fluctuations in equipment performance — fluctuations that, even if they don’t lead to maintenance events, could lead to variance in part consistency and quality. By drawing on real-time and historical sensor data, your facility can fine-tune operations to increase quality levels, streamline QC and add value for customers.</a:t>
            </a:r>
          </a:p>
          <a:p>
            <a:pPr marL="0" indent="0">
              <a:buNone/>
            </a:pPr>
            <a:endParaRPr lang="en-US" dirty="0"/>
          </a:p>
        </p:txBody>
      </p:sp>
    </p:spTree>
    <p:extLst>
      <p:ext uri="{BB962C8B-B14F-4D97-AF65-F5344CB8AC3E}">
        <p14:creationId xmlns:p14="http://schemas.microsoft.com/office/powerpoint/2010/main" val="344681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92FA-82D0-4694-A4F3-819229A758CA}"/>
              </a:ext>
            </a:extLst>
          </p:cNvPr>
          <p:cNvSpPr>
            <a:spLocks noGrp="1"/>
          </p:cNvSpPr>
          <p:nvPr>
            <p:ph type="title"/>
          </p:nvPr>
        </p:nvSpPr>
        <p:spPr/>
        <p:txBody>
          <a:bodyPr/>
          <a:lstStyle/>
          <a:p>
            <a:r>
              <a:rPr lang="en-US" b="0" i="0" dirty="0">
                <a:effectLst/>
                <a:latin typeface="Inter"/>
              </a:rPr>
              <a:t>Industries Served</a:t>
            </a:r>
            <a:br>
              <a:rPr lang="en-US" b="0" i="0" dirty="0">
                <a:effectLst/>
                <a:latin typeface="Inter"/>
              </a:rPr>
            </a:br>
            <a:endParaRPr lang="en-US" dirty="0"/>
          </a:p>
        </p:txBody>
      </p:sp>
      <p:sp>
        <p:nvSpPr>
          <p:cNvPr id="3" name="Content Placeholder 2">
            <a:extLst>
              <a:ext uri="{FF2B5EF4-FFF2-40B4-BE49-F238E27FC236}">
                <a16:creationId xmlns:a16="http://schemas.microsoft.com/office/drawing/2014/main" id="{0FD86FAA-FE1F-490D-8AE8-4A314FFE1E0B}"/>
              </a:ext>
            </a:extLst>
          </p:cNvPr>
          <p:cNvSpPr>
            <a:spLocks noGrp="1"/>
          </p:cNvSpPr>
          <p:nvPr>
            <p:ph idx="1"/>
          </p:nvPr>
        </p:nvSpPr>
        <p:spPr/>
        <p:txBody>
          <a:bodyPr>
            <a:normAutofit fontScale="62500" lnSpcReduction="20000"/>
          </a:bodyPr>
          <a:lstStyle/>
          <a:p>
            <a:pPr marL="0" indent="0" algn="l" fontAlgn="base">
              <a:buNone/>
            </a:pPr>
            <a:r>
              <a:rPr lang="en-US" b="0" i="0" dirty="0">
                <a:effectLst/>
                <a:latin typeface="Inter"/>
              </a:rPr>
              <a:t>Industries Served</a:t>
            </a:r>
          </a:p>
          <a:p>
            <a:pPr marL="0" indent="0" algn="l" fontAlgn="base">
              <a:buNone/>
            </a:pPr>
            <a:r>
              <a:rPr lang="en-US" b="0" i="0" dirty="0">
                <a:solidFill>
                  <a:srgbClr val="565656"/>
                </a:solidFill>
                <a:effectLst/>
                <a:latin typeface="inherit"/>
              </a:rPr>
              <a:t>Focused, yet flexible across multiple industries</a:t>
            </a:r>
            <a:endParaRPr lang="en-US" b="0" i="0" dirty="0">
              <a:solidFill>
                <a:srgbClr val="565656"/>
              </a:solidFill>
              <a:effectLst/>
              <a:latin typeface="Inter"/>
            </a:endParaRPr>
          </a:p>
          <a:p>
            <a:pPr marL="0" indent="0" algn="l" fontAlgn="base">
              <a:buNone/>
            </a:pPr>
            <a:r>
              <a:rPr lang="en-US" b="0" i="0" dirty="0">
                <a:solidFill>
                  <a:srgbClr val="565656"/>
                </a:solidFill>
                <a:effectLst/>
                <a:latin typeface="Inter"/>
              </a:rPr>
              <a:t>Our MRO and outsourced industrial maintenance services focus on eight key industries across manufacturing. With this expertise on hand, we are ready to adapt to new industries, production assets and manufacturing environments. With over three decades of experience, we are uniquely equipped to address your manufacturing and maintenance challenges to improve operational productivity.</a:t>
            </a:r>
          </a:p>
          <a:p>
            <a:pPr marL="0" indent="0" algn="l" fontAlgn="base">
              <a:buNone/>
            </a:pPr>
            <a:r>
              <a:rPr lang="en-US" b="0" i="0" u="none" strike="noStrike" dirty="0">
                <a:solidFill>
                  <a:srgbClr val="BE1E2D"/>
                </a:solidFill>
                <a:effectLst/>
                <a:latin typeface="inherit"/>
                <a:hlinkClick r:id="rId2"/>
              </a:rPr>
              <a:t>Aerospace</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3"/>
              </a:rPr>
              <a:t>Automotive</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4"/>
              </a:rPr>
              <a:t>Building Products</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5"/>
              </a:rPr>
              <a:t>Heavy Equipment</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6"/>
              </a:rPr>
              <a:t>Consumer Packaged Goods</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7"/>
              </a:rPr>
              <a:t>Paper &amp; Pulp</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8"/>
              </a:rPr>
              <a:t>Power Distribution</a:t>
            </a:r>
            <a:endParaRPr lang="en-US" b="0" i="0" dirty="0">
              <a:solidFill>
                <a:srgbClr val="565656"/>
              </a:solidFill>
              <a:effectLst/>
              <a:latin typeface="inherit"/>
            </a:endParaRPr>
          </a:p>
          <a:p>
            <a:pPr marL="0" indent="0" algn="l" fontAlgn="base">
              <a:buNone/>
            </a:pPr>
            <a:r>
              <a:rPr lang="en-US" b="0" i="0" u="none" strike="noStrike" dirty="0">
                <a:solidFill>
                  <a:srgbClr val="BE1E2D"/>
                </a:solidFill>
                <a:effectLst/>
                <a:latin typeface="inherit"/>
                <a:hlinkClick r:id="rId9"/>
              </a:rPr>
              <a:t>Tire and Rubber</a:t>
            </a:r>
            <a:endParaRPr lang="en-US" b="0" i="0" dirty="0">
              <a:solidFill>
                <a:srgbClr val="565656"/>
              </a:solidFill>
              <a:effectLst/>
              <a:latin typeface="inherit"/>
            </a:endParaRPr>
          </a:p>
          <a:p>
            <a:pPr marL="0" indent="0">
              <a:buNone/>
            </a:pPr>
            <a:endParaRPr lang="en-US" dirty="0"/>
          </a:p>
        </p:txBody>
      </p:sp>
    </p:spTree>
    <p:extLst>
      <p:ext uri="{BB962C8B-B14F-4D97-AF65-F5344CB8AC3E}">
        <p14:creationId xmlns:p14="http://schemas.microsoft.com/office/powerpoint/2010/main" val="54646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AEA6E82-7962-47E8-AB40-B4334F490665}"/>
              </a:ext>
            </a:extLst>
          </p:cNvPr>
          <p:cNvSpPr/>
          <p:nvPr/>
        </p:nvSpPr>
        <p:spPr>
          <a:xfrm>
            <a:off x="2264898" y="4565235"/>
            <a:ext cx="9734844" cy="2043779"/>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F69DBBF-A6E2-4FA2-BCA5-B1FF54619337}"/>
              </a:ext>
            </a:extLst>
          </p:cNvPr>
          <p:cNvSpPr/>
          <p:nvPr/>
        </p:nvSpPr>
        <p:spPr>
          <a:xfrm>
            <a:off x="2264898" y="112542"/>
            <a:ext cx="9734844" cy="114631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6A5469-BA56-42B7-B301-6D31F3052388}"/>
              </a:ext>
            </a:extLst>
          </p:cNvPr>
          <p:cNvSpPr/>
          <p:nvPr/>
        </p:nvSpPr>
        <p:spPr>
          <a:xfrm>
            <a:off x="2264898" y="1502277"/>
            <a:ext cx="9734844" cy="23477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4A0028-CEB3-42A1-8176-12E1C425A281}"/>
              </a:ext>
            </a:extLst>
          </p:cNvPr>
          <p:cNvSpPr txBox="1"/>
          <p:nvPr/>
        </p:nvSpPr>
        <p:spPr>
          <a:xfrm>
            <a:off x="10430247" y="355830"/>
            <a:ext cx="726481" cy="369332"/>
          </a:xfrm>
          <a:prstGeom prst="rect">
            <a:avLst/>
          </a:prstGeom>
          <a:noFill/>
        </p:spPr>
        <p:txBody>
          <a:bodyPr wrap="none" rtlCol="0">
            <a:spAutoFit/>
          </a:bodyPr>
          <a:lstStyle/>
          <a:p>
            <a:r>
              <a:rPr lang="en-US" dirty="0"/>
              <a:t>Cloud</a:t>
            </a:r>
          </a:p>
        </p:txBody>
      </p:sp>
      <p:sp>
        <p:nvSpPr>
          <p:cNvPr id="9" name="TextBox 8">
            <a:extLst>
              <a:ext uri="{FF2B5EF4-FFF2-40B4-BE49-F238E27FC236}">
                <a16:creationId xmlns:a16="http://schemas.microsoft.com/office/drawing/2014/main" id="{AE764903-F702-4213-8101-D856AB72F54F}"/>
              </a:ext>
            </a:extLst>
          </p:cNvPr>
          <p:cNvSpPr txBox="1"/>
          <p:nvPr/>
        </p:nvSpPr>
        <p:spPr>
          <a:xfrm>
            <a:off x="10358415" y="2573649"/>
            <a:ext cx="1604991" cy="369332"/>
          </a:xfrm>
          <a:prstGeom prst="rect">
            <a:avLst/>
          </a:prstGeom>
          <a:noFill/>
        </p:spPr>
        <p:txBody>
          <a:bodyPr wrap="none" rtlCol="0">
            <a:spAutoFit/>
          </a:bodyPr>
          <a:lstStyle/>
          <a:p>
            <a:r>
              <a:rPr lang="en-US" dirty="0"/>
              <a:t>Fog Computing</a:t>
            </a:r>
          </a:p>
        </p:txBody>
      </p:sp>
      <p:sp>
        <p:nvSpPr>
          <p:cNvPr id="10" name="TextBox 9">
            <a:extLst>
              <a:ext uri="{FF2B5EF4-FFF2-40B4-BE49-F238E27FC236}">
                <a16:creationId xmlns:a16="http://schemas.microsoft.com/office/drawing/2014/main" id="{EDB5EC7C-8B01-4E34-9406-707A47F8B4C5}"/>
              </a:ext>
            </a:extLst>
          </p:cNvPr>
          <p:cNvSpPr txBox="1"/>
          <p:nvPr/>
        </p:nvSpPr>
        <p:spPr>
          <a:xfrm>
            <a:off x="3842946" y="6260890"/>
            <a:ext cx="1735924" cy="369332"/>
          </a:xfrm>
          <a:prstGeom prst="rect">
            <a:avLst/>
          </a:prstGeom>
          <a:noFill/>
        </p:spPr>
        <p:txBody>
          <a:bodyPr wrap="none" rtlCol="0">
            <a:spAutoFit/>
          </a:bodyPr>
          <a:lstStyle/>
          <a:p>
            <a:r>
              <a:rPr lang="en-US" dirty="0"/>
              <a:t>Vibration Sensor</a:t>
            </a:r>
          </a:p>
        </p:txBody>
      </p:sp>
      <p:sp>
        <p:nvSpPr>
          <p:cNvPr id="11" name="TextBox 10">
            <a:extLst>
              <a:ext uri="{FF2B5EF4-FFF2-40B4-BE49-F238E27FC236}">
                <a16:creationId xmlns:a16="http://schemas.microsoft.com/office/drawing/2014/main" id="{DCB7FA72-4EB9-4835-9FC4-2E0848A5BACD}"/>
              </a:ext>
            </a:extLst>
          </p:cNvPr>
          <p:cNvSpPr txBox="1"/>
          <p:nvPr/>
        </p:nvSpPr>
        <p:spPr>
          <a:xfrm>
            <a:off x="5226763" y="4731701"/>
            <a:ext cx="987130" cy="369332"/>
          </a:xfrm>
          <a:prstGeom prst="rect">
            <a:avLst/>
          </a:prstGeom>
          <a:noFill/>
        </p:spPr>
        <p:txBody>
          <a:bodyPr wrap="none" rtlCol="0">
            <a:spAutoFit/>
          </a:bodyPr>
          <a:lstStyle/>
          <a:p>
            <a:r>
              <a:rPr lang="en-US" dirty="0"/>
              <a:t>ESP8266</a:t>
            </a:r>
          </a:p>
        </p:txBody>
      </p:sp>
      <p:pic>
        <p:nvPicPr>
          <p:cNvPr id="1028" name="Picture 4" descr="Microsoft Surface Laptop 3 15 Ryzen 7 3700U - Notebookcheck">
            <a:extLst>
              <a:ext uri="{FF2B5EF4-FFF2-40B4-BE49-F238E27FC236}">
                <a16:creationId xmlns:a16="http://schemas.microsoft.com/office/drawing/2014/main" id="{BCEDCDBC-E05D-4BA0-916D-3286A0DD5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88" y="1501772"/>
            <a:ext cx="1073796" cy="8043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itHub - eclipse/mosquitto: Eclipse Mosquitto - An open source MQTT broker">
            <a:extLst>
              <a:ext uri="{FF2B5EF4-FFF2-40B4-BE49-F238E27FC236}">
                <a16:creationId xmlns:a16="http://schemas.microsoft.com/office/drawing/2014/main" id="{81F73142-C887-4020-B0D1-B47A1D648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838" y="3645158"/>
            <a:ext cx="1485294" cy="7426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ode-RED - Wikipedia">
            <a:extLst>
              <a:ext uri="{FF2B5EF4-FFF2-40B4-BE49-F238E27FC236}">
                <a16:creationId xmlns:a16="http://schemas.microsoft.com/office/drawing/2014/main" id="{D9195EE7-8358-47E1-BC29-4EB32E6BA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209" y="2381185"/>
            <a:ext cx="1020554" cy="10205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 維基百科，自由的百科全書">
            <a:extLst>
              <a:ext uri="{FF2B5EF4-FFF2-40B4-BE49-F238E27FC236}">
                <a16:creationId xmlns:a16="http://schemas.microsoft.com/office/drawing/2014/main" id="{D005CA2C-8F85-4372-8444-9AF111A23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085" y="3022999"/>
            <a:ext cx="1437663" cy="7395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c 使用XAMPP 建立php 開發環境教學. 最近筆電剛好拿去重灌，藉此機會就來記錄一下如何在macOS 的環境使用… | by matt |  Medium">
            <a:extLst>
              <a:ext uri="{FF2B5EF4-FFF2-40B4-BE49-F238E27FC236}">
                <a16:creationId xmlns:a16="http://schemas.microsoft.com/office/drawing/2014/main" id="{83E9E88A-5A60-43B2-B3E8-67E4194DF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2320" y="2359973"/>
            <a:ext cx="1320538" cy="7395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C926BC12-FFFB-4D89-8FF9-03D2C9BEA39A}"/>
              </a:ext>
            </a:extLst>
          </p:cNvPr>
          <p:cNvCxnSpPr>
            <a:cxnSpLocks/>
          </p:cNvCxnSpPr>
          <p:nvPr/>
        </p:nvCxnSpPr>
        <p:spPr>
          <a:xfrm flipV="1">
            <a:off x="4716485" y="5381489"/>
            <a:ext cx="2" cy="204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CCA4BA-4C2F-4CD9-91B0-35598D07E19A}"/>
              </a:ext>
            </a:extLst>
          </p:cNvPr>
          <p:cNvCxnSpPr/>
          <p:nvPr/>
        </p:nvCxnSpPr>
        <p:spPr>
          <a:xfrm flipH="1" flipV="1">
            <a:off x="5164566" y="5000899"/>
            <a:ext cx="1024669" cy="56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3F7E5D-E907-4644-8BD7-4E9DE01C4BA9}"/>
              </a:ext>
            </a:extLst>
          </p:cNvPr>
          <p:cNvCxnSpPr/>
          <p:nvPr/>
        </p:nvCxnSpPr>
        <p:spPr>
          <a:xfrm>
            <a:off x="4591050" y="4221397"/>
            <a:ext cx="0" cy="38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C3BC92-8578-464E-A7BF-622746FCF1E0}"/>
              </a:ext>
            </a:extLst>
          </p:cNvPr>
          <p:cNvCxnSpPr/>
          <p:nvPr/>
        </p:nvCxnSpPr>
        <p:spPr>
          <a:xfrm>
            <a:off x="4591050" y="3275979"/>
            <a:ext cx="0" cy="38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26B8514-5AB6-4449-A38B-97F3348349FE}"/>
              </a:ext>
            </a:extLst>
          </p:cNvPr>
          <p:cNvCxnSpPr>
            <a:cxnSpLocks/>
          </p:cNvCxnSpPr>
          <p:nvPr/>
        </p:nvCxnSpPr>
        <p:spPr>
          <a:xfrm flipV="1">
            <a:off x="4784213" y="3304030"/>
            <a:ext cx="0" cy="35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6AF01E6-9CF5-414E-9B87-CD1E37A01885}"/>
              </a:ext>
            </a:extLst>
          </p:cNvPr>
          <p:cNvCxnSpPr>
            <a:cxnSpLocks/>
          </p:cNvCxnSpPr>
          <p:nvPr/>
        </p:nvCxnSpPr>
        <p:spPr>
          <a:xfrm flipV="1">
            <a:off x="4803263" y="4359302"/>
            <a:ext cx="0" cy="26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CF3C5D-D866-45EA-801B-8742A01FFB20}"/>
              </a:ext>
            </a:extLst>
          </p:cNvPr>
          <p:cNvCxnSpPr>
            <a:cxnSpLocks/>
          </p:cNvCxnSpPr>
          <p:nvPr/>
        </p:nvCxnSpPr>
        <p:spPr>
          <a:xfrm flipH="1">
            <a:off x="1736669" y="4731701"/>
            <a:ext cx="2531738" cy="493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E2CC34C-91BB-4DB1-ABB6-8B61C0AA2037}"/>
              </a:ext>
            </a:extLst>
          </p:cNvPr>
          <p:cNvCxnSpPr/>
          <p:nvPr/>
        </p:nvCxnSpPr>
        <p:spPr>
          <a:xfrm flipH="1">
            <a:off x="5226763" y="2306083"/>
            <a:ext cx="1047723" cy="50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EE8A184-6D06-4D62-96C9-02DE0444C81E}"/>
              </a:ext>
            </a:extLst>
          </p:cNvPr>
          <p:cNvCxnSpPr>
            <a:cxnSpLocks/>
            <a:endCxn id="1032" idx="1"/>
          </p:cNvCxnSpPr>
          <p:nvPr/>
        </p:nvCxnSpPr>
        <p:spPr>
          <a:xfrm>
            <a:off x="6247317" y="2289743"/>
            <a:ext cx="885003" cy="4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D3540F-21EF-41DC-9ECC-37BFBDF2A247}"/>
              </a:ext>
            </a:extLst>
          </p:cNvPr>
          <p:cNvCxnSpPr>
            <a:cxnSpLocks/>
          </p:cNvCxnSpPr>
          <p:nvPr/>
        </p:nvCxnSpPr>
        <p:spPr>
          <a:xfrm>
            <a:off x="7848395" y="3099474"/>
            <a:ext cx="953690" cy="32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2BF306-6B97-46CC-A4FB-8AA56E943688}"/>
              </a:ext>
            </a:extLst>
          </p:cNvPr>
          <p:cNvCxnSpPr>
            <a:cxnSpLocks/>
          </p:cNvCxnSpPr>
          <p:nvPr/>
        </p:nvCxnSpPr>
        <p:spPr>
          <a:xfrm>
            <a:off x="5255480" y="3048321"/>
            <a:ext cx="3546605" cy="47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DEFE443-D50D-45CC-BBEB-C03BBB680F0E}"/>
              </a:ext>
            </a:extLst>
          </p:cNvPr>
          <p:cNvCxnSpPr>
            <a:stCxn id="3" idx="0"/>
          </p:cNvCxnSpPr>
          <p:nvPr/>
        </p:nvCxnSpPr>
        <p:spPr>
          <a:xfrm flipH="1" flipV="1">
            <a:off x="4682957" y="1139687"/>
            <a:ext cx="33529" cy="124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Telegram - 维基百科，自由的百科全书">
            <a:extLst>
              <a:ext uri="{FF2B5EF4-FFF2-40B4-BE49-F238E27FC236}">
                <a16:creationId xmlns:a16="http://schemas.microsoft.com/office/drawing/2014/main" id="{4CA15E2A-20E2-4B5B-A0D3-11E339F274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952" y="2298965"/>
            <a:ext cx="1156581" cy="1156581"/>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a:extLst>
              <a:ext uri="{FF2B5EF4-FFF2-40B4-BE49-F238E27FC236}">
                <a16:creationId xmlns:a16="http://schemas.microsoft.com/office/drawing/2014/main" id="{4297343F-F2D5-46EE-958A-CB002DF0E272}"/>
              </a:ext>
            </a:extLst>
          </p:cNvPr>
          <p:cNvCxnSpPr>
            <a:cxnSpLocks/>
          </p:cNvCxnSpPr>
          <p:nvPr/>
        </p:nvCxnSpPr>
        <p:spPr>
          <a:xfrm flipH="1">
            <a:off x="1928227" y="2877256"/>
            <a:ext cx="2288087" cy="1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025E57-F307-4288-B04D-0ECFACF30A3E}"/>
              </a:ext>
            </a:extLst>
          </p:cNvPr>
          <p:cNvSpPr txBox="1"/>
          <p:nvPr/>
        </p:nvSpPr>
        <p:spPr>
          <a:xfrm>
            <a:off x="464620" y="300375"/>
            <a:ext cx="1517531" cy="646331"/>
          </a:xfrm>
          <a:prstGeom prst="rect">
            <a:avLst/>
          </a:prstGeom>
          <a:noFill/>
        </p:spPr>
        <p:txBody>
          <a:bodyPr wrap="none" rtlCol="0">
            <a:spAutoFit/>
          </a:bodyPr>
          <a:lstStyle/>
          <a:p>
            <a:r>
              <a:rPr lang="en-US" sz="3600" dirty="0"/>
              <a:t>System</a:t>
            </a:r>
          </a:p>
        </p:txBody>
      </p:sp>
      <p:pic>
        <p:nvPicPr>
          <p:cNvPr id="5122" name="Picture 2" descr="blynkkk (Blynk IoT platform) · GitHub">
            <a:extLst>
              <a:ext uri="{FF2B5EF4-FFF2-40B4-BE49-F238E27FC236}">
                <a16:creationId xmlns:a16="http://schemas.microsoft.com/office/drawing/2014/main" id="{2148685F-CD7B-42C6-9DF9-710614627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74" y="4776225"/>
            <a:ext cx="1158995" cy="115899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5109547-2423-40CF-9661-2FCB8C03ECF0}"/>
              </a:ext>
            </a:extLst>
          </p:cNvPr>
          <p:cNvSpPr txBox="1"/>
          <p:nvPr/>
        </p:nvSpPr>
        <p:spPr>
          <a:xfrm>
            <a:off x="927652" y="3659755"/>
            <a:ext cx="1039452" cy="369332"/>
          </a:xfrm>
          <a:prstGeom prst="rect">
            <a:avLst/>
          </a:prstGeom>
          <a:noFill/>
        </p:spPr>
        <p:txBody>
          <a:bodyPr wrap="none" rtlCol="0">
            <a:spAutoFit/>
          </a:bodyPr>
          <a:lstStyle/>
          <a:p>
            <a:r>
              <a:rPr lang="en-US" dirty="0"/>
              <a:t>Telegram</a:t>
            </a:r>
          </a:p>
        </p:txBody>
      </p:sp>
      <p:sp>
        <p:nvSpPr>
          <p:cNvPr id="23" name="TextBox 22">
            <a:extLst>
              <a:ext uri="{FF2B5EF4-FFF2-40B4-BE49-F238E27FC236}">
                <a16:creationId xmlns:a16="http://schemas.microsoft.com/office/drawing/2014/main" id="{2F7C35E5-52B9-4037-9B1E-57B362D35B93}"/>
              </a:ext>
            </a:extLst>
          </p:cNvPr>
          <p:cNvSpPr txBox="1"/>
          <p:nvPr/>
        </p:nvSpPr>
        <p:spPr>
          <a:xfrm>
            <a:off x="715952" y="6162159"/>
            <a:ext cx="692818" cy="369332"/>
          </a:xfrm>
          <a:prstGeom prst="rect">
            <a:avLst/>
          </a:prstGeom>
          <a:noFill/>
        </p:spPr>
        <p:txBody>
          <a:bodyPr wrap="none" rtlCol="0">
            <a:spAutoFit/>
          </a:bodyPr>
          <a:lstStyle/>
          <a:p>
            <a:r>
              <a:rPr lang="en-US" dirty="0"/>
              <a:t>Blynk</a:t>
            </a:r>
          </a:p>
        </p:txBody>
      </p:sp>
      <p:pic>
        <p:nvPicPr>
          <p:cNvPr id="50" name="Picture 6" descr="D1 MINI: D1 Mini - ESP8266, v2.0 at reichelt elektronik">
            <a:extLst>
              <a:ext uri="{FF2B5EF4-FFF2-40B4-BE49-F238E27FC236}">
                <a16:creationId xmlns:a16="http://schemas.microsoft.com/office/drawing/2014/main" id="{F0BE80D9-4E96-4C23-BD39-27F31724CE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8407" y="4523070"/>
            <a:ext cx="885003" cy="88500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a:extLst>
              <a:ext uri="{FF2B5EF4-FFF2-40B4-BE49-F238E27FC236}">
                <a16:creationId xmlns:a16="http://schemas.microsoft.com/office/drawing/2014/main" id="{5CD300D1-35D4-42B5-AC54-B39D9FF7FA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7700" y="5606798"/>
            <a:ext cx="884995" cy="64162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EF0FCA5-CBB2-4E27-B5A4-3FAF99F946BB}"/>
              </a:ext>
            </a:extLst>
          </p:cNvPr>
          <p:cNvSpPr txBox="1"/>
          <p:nvPr/>
        </p:nvSpPr>
        <p:spPr>
          <a:xfrm>
            <a:off x="10412234" y="5483496"/>
            <a:ext cx="1310423" cy="369332"/>
          </a:xfrm>
          <a:prstGeom prst="rect">
            <a:avLst/>
          </a:prstGeom>
          <a:noFill/>
        </p:spPr>
        <p:txBody>
          <a:bodyPr wrap="none" rtlCol="0">
            <a:spAutoFit/>
          </a:bodyPr>
          <a:lstStyle/>
          <a:p>
            <a:r>
              <a:rPr lang="en-US" dirty="0"/>
              <a:t>End Devices</a:t>
            </a:r>
          </a:p>
        </p:txBody>
      </p:sp>
      <p:sp>
        <p:nvSpPr>
          <p:cNvPr id="55" name="TextBox 54">
            <a:extLst>
              <a:ext uri="{FF2B5EF4-FFF2-40B4-BE49-F238E27FC236}">
                <a16:creationId xmlns:a16="http://schemas.microsoft.com/office/drawing/2014/main" id="{5646F843-95E1-426D-AB45-DAAF285ED03E}"/>
              </a:ext>
            </a:extLst>
          </p:cNvPr>
          <p:cNvSpPr txBox="1"/>
          <p:nvPr/>
        </p:nvSpPr>
        <p:spPr>
          <a:xfrm>
            <a:off x="5578870" y="5769184"/>
            <a:ext cx="2076274" cy="369332"/>
          </a:xfrm>
          <a:prstGeom prst="rect">
            <a:avLst/>
          </a:prstGeom>
          <a:noFill/>
        </p:spPr>
        <p:txBody>
          <a:bodyPr wrap="none" rtlCol="0">
            <a:spAutoFit/>
          </a:bodyPr>
          <a:lstStyle/>
          <a:p>
            <a:r>
              <a:rPr lang="en-US" dirty="0"/>
              <a:t>Temperature Sensor</a:t>
            </a:r>
          </a:p>
        </p:txBody>
      </p:sp>
      <p:pic>
        <p:nvPicPr>
          <p:cNvPr id="56" name="Picture 2" descr="rtd sensor/pt100 sensor/temperature sensor for motor winding">
            <a:extLst>
              <a:ext uri="{FF2B5EF4-FFF2-40B4-BE49-F238E27FC236}">
                <a16:creationId xmlns:a16="http://schemas.microsoft.com/office/drawing/2014/main" id="{84603241-323F-4437-83A7-F9355A7E21C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8655" y="5143198"/>
            <a:ext cx="753299" cy="7532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a:extLst>
              <a:ext uri="{FF2B5EF4-FFF2-40B4-BE49-F238E27FC236}">
                <a16:creationId xmlns:a16="http://schemas.microsoft.com/office/drawing/2014/main" id="{156A7263-8ED8-4F15-858C-6137918032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02085" y="1793779"/>
            <a:ext cx="1206956" cy="460152"/>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76F6A51D-66EA-4070-9E68-DBBE32EF2B3D}"/>
              </a:ext>
            </a:extLst>
          </p:cNvPr>
          <p:cNvCxnSpPr>
            <a:cxnSpLocks/>
          </p:cNvCxnSpPr>
          <p:nvPr/>
        </p:nvCxnSpPr>
        <p:spPr>
          <a:xfrm flipV="1">
            <a:off x="7848395" y="2040233"/>
            <a:ext cx="917354" cy="288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05E2F8-0543-4112-90C0-C4939E20DBD1}"/>
              </a:ext>
            </a:extLst>
          </p:cNvPr>
          <p:cNvCxnSpPr>
            <a:cxnSpLocks/>
          </p:cNvCxnSpPr>
          <p:nvPr/>
        </p:nvCxnSpPr>
        <p:spPr>
          <a:xfrm flipH="1" flipV="1">
            <a:off x="9405563" y="2253931"/>
            <a:ext cx="197811" cy="73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F563-0448-4753-A229-6CDEB3CF12C2}"/>
              </a:ext>
            </a:extLst>
          </p:cNvPr>
          <p:cNvSpPr>
            <a:spLocks noGrp="1"/>
          </p:cNvSpPr>
          <p:nvPr>
            <p:ph type="title"/>
          </p:nvPr>
        </p:nvSpPr>
        <p:spPr/>
        <p:txBody>
          <a:bodyPr/>
          <a:lstStyle/>
          <a:p>
            <a:r>
              <a:rPr lang="en-US" dirty="0"/>
              <a:t>SW-420 Vibration Sensor</a:t>
            </a:r>
          </a:p>
        </p:txBody>
      </p:sp>
      <p:sp>
        <p:nvSpPr>
          <p:cNvPr id="3" name="Content Placeholder 2">
            <a:extLst>
              <a:ext uri="{FF2B5EF4-FFF2-40B4-BE49-F238E27FC236}">
                <a16:creationId xmlns:a16="http://schemas.microsoft.com/office/drawing/2014/main" id="{D1EF7889-0B29-43AC-B35B-077C125945A0}"/>
              </a:ext>
            </a:extLst>
          </p:cNvPr>
          <p:cNvSpPr>
            <a:spLocks noGrp="1"/>
          </p:cNvSpPr>
          <p:nvPr>
            <p:ph idx="1"/>
          </p:nvPr>
        </p:nvSpPr>
        <p:spPr/>
        <p:txBody>
          <a:bodyPr/>
          <a:lstStyle/>
          <a:p>
            <a:pPr marL="0" indent="0">
              <a:buNone/>
            </a:pPr>
            <a:endParaRPr lang="en-US" dirty="0"/>
          </a:p>
        </p:txBody>
      </p:sp>
      <p:pic>
        <p:nvPicPr>
          <p:cNvPr id="1026" name="Picture 2">
            <a:extLst>
              <a:ext uri="{FF2B5EF4-FFF2-40B4-BE49-F238E27FC236}">
                <a16:creationId xmlns:a16="http://schemas.microsoft.com/office/drawing/2014/main" id="{3A084D8D-B9B1-4301-98D3-E3DCF974C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26" y="1928743"/>
            <a:ext cx="6096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84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219E-02F0-46EA-9258-776EC9365406}"/>
              </a:ext>
            </a:extLst>
          </p:cNvPr>
          <p:cNvSpPr>
            <a:spLocks noGrp="1"/>
          </p:cNvSpPr>
          <p:nvPr>
            <p:ph type="title"/>
          </p:nvPr>
        </p:nvSpPr>
        <p:spPr/>
        <p:txBody>
          <a:bodyPr/>
          <a:lstStyle/>
          <a:p>
            <a:pPr algn="ctr"/>
            <a:r>
              <a:rPr lang="en-US" dirty="0" err="1"/>
              <a:t>Wemos</a:t>
            </a:r>
            <a:r>
              <a:rPr lang="en-US" dirty="0"/>
              <a:t> D1 Mini</a:t>
            </a:r>
          </a:p>
        </p:txBody>
      </p:sp>
      <p:sp>
        <p:nvSpPr>
          <p:cNvPr id="4" name="AutoShape 2" descr="Wemos D1 mini V2.1.0 ESP8266 | 3D Warehouse">
            <a:extLst>
              <a:ext uri="{FF2B5EF4-FFF2-40B4-BE49-F238E27FC236}">
                <a16:creationId xmlns:a16="http://schemas.microsoft.com/office/drawing/2014/main" id="{B3B4D813-09E7-4359-892D-137B8099AE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D1 MINI: D1 Mini - ESP8266, v2.0 at reichelt elektronik">
            <a:extLst>
              <a:ext uri="{FF2B5EF4-FFF2-40B4-BE49-F238E27FC236}">
                <a16:creationId xmlns:a16="http://schemas.microsoft.com/office/drawing/2014/main" id="{9EA15872-1DF5-44C1-A95B-A9C4F4DC8F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50" y="21526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0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CA7C-9F75-4983-B44C-2E50AA66EBB4}"/>
              </a:ext>
            </a:extLst>
          </p:cNvPr>
          <p:cNvSpPr>
            <a:spLocks noGrp="1"/>
          </p:cNvSpPr>
          <p:nvPr>
            <p:ph type="title"/>
          </p:nvPr>
        </p:nvSpPr>
        <p:spPr/>
        <p:txBody>
          <a:bodyPr>
            <a:normAutofit/>
          </a:bodyPr>
          <a:lstStyle/>
          <a:p>
            <a:r>
              <a:rPr lang="en-US" b="0" i="0" dirty="0">
                <a:solidFill>
                  <a:srgbClr val="145CA1"/>
                </a:solidFill>
                <a:effectLst/>
                <a:latin typeface="Arial" panose="020B0604020202020204" pitchFamily="34" charset="0"/>
              </a:rPr>
              <a:t>Temperature Sensor: RTD /PT100</a:t>
            </a:r>
            <a:br>
              <a:rPr lang="en-US" b="0" i="0" dirty="0">
                <a:solidFill>
                  <a:srgbClr val="145CA1"/>
                </a:solidFill>
                <a:effectLst/>
                <a:latin typeface="Arial" panose="020B0604020202020204" pitchFamily="34" charset="0"/>
              </a:rPr>
            </a:br>
            <a:endParaRPr lang="en-US" dirty="0"/>
          </a:p>
        </p:txBody>
      </p:sp>
      <p:pic>
        <p:nvPicPr>
          <p:cNvPr id="3074" name="Picture 2" descr="rtd sensor/pt100 sensor/temperature sensor for motor winding">
            <a:extLst>
              <a:ext uri="{FF2B5EF4-FFF2-40B4-BE49-F238E27FC236}">
                <a16:creationId xmlns:a16="http://schemas.microsoft.com/office/drawing/2014/main" id="{2E3EEDEA-8D2F-43BF-908E-B82EC05F1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9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3F6B-5AEA-4F06-AD31-011EE7EFA9A2}"/>
              </a:ext>
            </a:extLst>
          </p:cNvPr>
          <p:cNvSpPr>
            <a:spLocks noGrp="1"/>
          </p:cNvSpPr>
          <p:nvPr>
            <p:ph type="title"/>
          </p:nvPr>
        </p:nvSpPr>
        <p:spPr/>
        <p:txBody>
          <a:bodyPr/>
          <a:lstStyle/>
          <a:p>
            <a:r>
              <a:rPr lang="en-US" dirty="0"/>
              <a:t>Power supply / Battery</a:t>
            </a:r>
          </a:p>
        </p:txBody>
      </p:sp>
      <p:pic>
        <p:nvPicPr>
          <p:cNvPr id="4098" name="Picture 2" descr="Elektro Scooter, eBikes, Li-ion Batterien and more - CR2032 flat battery  from Panasonic with 3V">
            <a:extLst>
              <a:ext uri="{FF2B5EF4-FFF2-40B4-BE49-F238E27FC236}">
                <a16:creationId xmlns:a16="http://schemas.microsoft.com/office/drawing/2014/main" id="{3FB47510-6BE1-403E-A803-9C21DC2B75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7344" y="1914525"/>
            <a:ext cx="30194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astic 12V-1A-Adaptor, For Industrial Automation, Black at Rs 72/piece in  Chennai">
            <a:extLst>
              <a:ext uri="{FF2B5EF4-FFF2-40B4-BE49-F238E27FC236}">
                <a16:creationId xmlns:a16="http://schemas.microsoft.com/office/drawing/2014/main" id="{7A64E2E7-3055-4C34-881B-620BB623D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349" y="2048289"/>
            <a:ext cx="3675822" cy="367582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a:extLst>
              <a:ext uri="{FF2B5EF4-FFF2-40B4-BE49-F238E27FC236}">
                <a16:creationId xmlns:a16="http://schemas.microsoft.com/office/drawing/2014/main" id="{E260CB13-10CA-49A0-ADCF-96107A1744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a:extLst>
              <a:ext uri="{FF2B5EF4-FFF2-40B4-BE49-F238E27FC236}">
                <a16:creationId xmlns:a16="http://schemas.microsoft.com/office/drawing/2014/main" id="{D371E1A1-6DA6-4A4C-B072-F2013F511A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a:extLst>
              <a:ext uri="{FF2B5EF4-FFF2-40B4-BE49-F238E27FC236}">
                <a16:creationId xmlns:a16="http://schemas.microsoft.com/office/drawing/2014/main" id="{E536CCC2-563A-4E5B-868A-3C08F5E0EC7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2AB5033-3C34-4279-AAAC-9BFC0619BEAB}"/>
              </a:ext>
            </a:extLst>
          </p:cNvPr>
          <p:cNvPicPr>
            <a:picLocks noChangeAspect="1"/>
          </p:cNvPicPr>
          <p:nvPr/>
        </p:nvPicPr>
        <p:blipFill>
          <a:blip r:embed="rId4"/>
          <a:stretch>
            <a:fillRect/>
          </a:stretch>
        </p:blipFill>
        <p:spPr>
          <a:xfrm>
            <a:off x="7268817" y="4036252"/>
            <a:ext cx="3057952" cy="2686425"/>
          </a:xfrm>
          <a:prstGeom prst="rect">
            <a:avLst/>
          </a:prstGeom>
        </p:spPr>
      </p:pic>
    </p:spTree>
    <p:extLst>
      <p:ext uri="{BB962C8B-B14F-4D97-AF65-F5344CB8AC3E}">
        <p14:creationId xmlns:p14="http://schemas.microsoft.com/office/powerpoint/2010/main" val="311032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658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inherit</vt:lpstr>
      <vt:lpstr>Inter</vt:lpstr>
      <vt:lpstr>Arial</vt:lpstr>
      <vt:lpstr>Calibri</vt:lpstr>
      <vt:lpstr>Calibri Light</vt:lpstr>
      <vt:lpstr>Office Theme</vt:lpstr>
      <vt:lpstr>Motor Condition Monitoring with IoT</vt:lpstr>
      <vt:lpstr>Background</vt:lpstr>
      <vt:lpstr>Purpose</vt:lpstr>
      <vt:lpstr>Industries Served </vt:lpstr>
      <vt:lpstr>PowerPoint Presentation</vt:lpstr>
      <vt:lpstr>SW-420 Vibration Sensor</vt:lpstr>
      <vt:lpstr>Wemos D1 Mini</vt:lpstr>
      <vt:lpstr>Temperature Sensor: RTD /PT100 </vt:lpstr>
      <vt:lpstr>Power supply / Battery</vt:lpstr>
      <vt:lpstr>Bill of Materials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Condition Monitoring with IoT</dc:title>
  <dc:creator>Juan C</dc:creator>
  <cp:lastModifiedBy>Juan C</cp:lastModifiedBy>
  <cp:revision>14</cp:revision>
  <dcterms:created xsi:type="dcterms:W3CDTF">2022-10-22T02:31:15Z</dcterms:created>
  <dcterms:modified xsi:type="dcterms:W3CDTF">2022-10-22T03:52:05Z</dcterms:modified>
</cp:coreProperties>
</file>