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5044B-6673-459E-9E0A-60487094FC22}" type="datetimeFigureOut">
              <a:rPr lang="es-EC" smtClean="0"/>
              <a:t>27/10/2020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0F41A-B3E2-41A2-A340-CBCD2949F1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744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819ED9-88DD-4D04-B96F-BE2DBC05DB60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C551-0894-4516-B18A-C82173DBD17F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E966-BBB1-4FAF-A095-53D22BA3DA7B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9D7F-42BA-4465-8C34-C048FC2389F5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A8C017-A373-4136-8319-25EA467BB767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3D1-7A87-45D2-9B1A-CFF1D090C97D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599C-A76B-4751-AAC6-144B1F2F8CB9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079F-8E0F-4414-9F44-D8D3638A6B67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D1DC-E050-4073-9B87-126A6DFBF74A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8016BBB-3D7D-46D0-BE3D-D55D6471B651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3E66709-3417-4386-A6C7-1C837624A6A3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60E617-ECC2-4ABF-86B0-69FEECE1D011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pusmvp.es/recursos/post/java-9-lo-que-ya-deberias-saber.aspx" TargetMode="External"/><Relationship Id="rId7" Type="http://schemas.openxmlformats.org/officeDocument/2006/relationships/hyperlink" Target="https://www.arquitecturajava.com/java-9-jshell-y-su-uso/#:~:text=JShell%20es%20una%20sencilla%20consola,instalado%20en%20el%20sistema%20operativo" TargetMode="External"/><Relationship Id="rId2" Type="http://schemas.openxmlformats.org/officeDocument/2006/relationships/hyperlink" Target="https://platzi.com/blog/java-9-actualizacion-orac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desdecero.es/avanzado/modulos-java-ejemplos/" TargetMode="External"/><Relationship Id="rId5" Type="http://schemas.openxmlformats.org/officeDocument/2006/relationships/hyperlink" Target="https://rockcontent.com/es/blog/que-es-java/" TargetMode="External"/><Relationship Id="rId4" Type="http://schemas.openxmlformats.org/officeDocument/2006/relationships/hyperlink" Target="https://picodotdev.github.io/blog-bitix/2017/09/novedades-y-nuevas-caracteristicas-de-java-9-los-modulo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ED484-9AC8-49ED-BF14-93E9CF09F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969" y="1073221"/>
            <a:ext cx="10318418" cy="4394988"/>
          </a:xfrm>
        </p:spPr>
        <p:txBody>
          <a:bodyPr/>
          <a:lstStyle/>
          <a:p>
            <a:r>
              <a:rPr lang="es-EC" dirty="0"/>
              <a:t>JAVA 9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EFCB2-70C9-4E90-AD47-3E8DE147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EC13-0F68-4437-8E90-9A8A3FC5776F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4C002D-8D4D-42DE-9548-4E1F7948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60E310-2B61-4B20-B583-68A916CD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6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675E3-0A48-4BB1-8DB3-40A9F879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4000" dirty="0"/>
              <a:t>Resultado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8060A-C561-4CD5-85F5-5FFE96114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vez que haya completado la compilación, puede ejecutar la aplicación con este comando java:</a:t>
            </a:r>
            <a:endParaRPr lang="es-EC" dirty="0"/>
          </a:p>
          <a:p>
            <a:r>
              <a:rPr lang="es-EC" dirty="0"/>
              <a:t>java --module-</a:t>
            </a:r>
            <a:r>
              <a:rPr lang="es-EC" dirty="0" err="1"/>
              <a:t>path</a:t>
            </a:r>
            <a:r>
              <a:rPr lang="es-EC" dirty="0"/>
              <a:t> </a:t>
            </a:r>
            <a:r>
              <a:rPr lang="es-EC" dirty="0" err="1"/>
              <a:t>appmodules</a:t>
            </a:r>
            <a:r>
              <a:rPr lang="es-EC" dirty="0"/>
              <a:t> -m </a:t>
            </a:r>
            <a:r>
              <a:rPr lang="es-EC" dirty="0" err="1"/>
              <a:t>appinicio</a:t>
            </a:r>
            <a:r>
              <a:rPr lang="es-EC" dirty="0"/>
              <a:t>/</a:t>
            </a:r>
            <a:r>
              <a:rPr lang="es-EC" dirty="0" err="1"/>
              <a:t>appinicio.midemoappmod.MiAppModDemo</a:t>
            </a:r>
            <a:endParaRPr lang="es-EC" dirty="0"/>
          </a:p>
          <a:p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6C9E8-D654-4E9E-83FB-B8660D8C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9D7F-42BA-4465-8C34-C048FC2389F5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E43E1-06B2-41ED-A9A6-76376C42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EA6522-A4EC-43B1-9BB6-A9F31937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9DB85B-CC43-4BFE-BE08-B307739EA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66" y="4197990"/>
            <a:ext cx="6238556" cy="100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8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CAFE9-024A-451B-9A9D-06BFE405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JShell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F1DD6-B1BA-453A-8388-B65F309F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955" y="2411836"/>
            <a:ext cx="10178322" cy="3593591"/>
          </a:xfrm>
        </p:spPr>
        <p:txBody>
          <a:bodyPr/>
          <a:lstStyle/>
          <a:p>
            <a:r>
              <a:rPr lang="es-MX" dirty="0"/>
              <a:t>Es una herramienta interactiva donde puedes ir probando segmentos de código en vez de realizar todo el proceso de creación de un programa en Java. Escribir, compilar y correr.</a:t>
            </a:r>
          </a:p>
          <a:p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B5A27-2980-495A-BCF8-A5B5C880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9D7F-42BA-4465-8C34-C048FC2389F5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D0FBF9-B63D-4C65-ACF8-CD6F8B39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7FD2A-CA14-431B-ABE3-A2664520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42" name="Picture 2" descr="java 9 jshell">
            <a:extLst>
              <a:ext uri="{FF2B5EF4-FFF2-40B4-BE49-F238E27FC236}">
                <a16:creationId xmlns:a16="http://schemas.microsoft.com/office/drawing/2014/main" id="{8B654E63-5095-4AEF-8AF5-A8B501DB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27" y="3429000"/>
            <a:ext cx="4238179" cy="145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1C34B8-90AB-4047-BDA2-E4E2187EF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384" y="3429000"/>
            <a:ext cx="3053680" cy="18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5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D1721-07FA-4753-94F4-CB8D2441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 Collections, Factory </a:t>
            </a:r>
            <a:r>
              <a:rPr lang="es-MX" b="1" dirty="0" err="1"/>
              <a:t>Methods</a:t>
            </a:r>
            <a:br>
              <a:rPr lang="es-MX" b="1" dirty="0"/>
            </a:br>
            <a:br>
              <a:rPr lang="es-MX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F5F32-A41B-40CD-B56B-6E1C2709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nuevo </a:t>
            </a:r>
            <a:r>
              <a:rPr lang="es-MX" dirty="0" err="1"/>
              <a:t>feature</a:t>
            </a:r>
            <a:r>
              <a:rPr lang="es-MX" dirty="0"/>
              <a:t> que se agregó en esta versión es la capacidad de crear colecciones inmutables de una forma mucho más simple con el método </a:t>
            </a:r>
            <a:r>
              <a:rPr lang="es-MX" b="1" dirty="0" err="1"/>
              <a:t>of</a:t>
            </a:r>
            <a:r>
              <a:rPr lang="es-MX" b="1" dirty="0"/>
              <a:t>()</a:t>
            </a:r>
            <a:r>
              <a:rPr lang="es-MX" dirty="0"/>
              <a:t>.</a:t>
            </a:r>
          </a:p>
          <a:p>
            <a:endParaRPr lang="es-MX" dirty="0"/>
          </a:p>
          <a:p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CAA34-D187-4CE1-B900-E3533E19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9D7F-42BA-4465-8C34-C048FC2389F5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3AA975-3759-453F-A725-850A9CA6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40E5E4-B3D8-4177-9D42-BF8F36D4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64D40CA-32DC-40A8-8974-08E8BB51A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69" y="3429000"/>
            <a:ext cx="78676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5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23814-0606-4648-91CB-2EABA8FC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4000" dirty="0"/>
              <a:t>Enlaces de 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32E49-8C9D-4E46-86A2-77AA5AD1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https://platzi.com/blog/java-9-actualizacion-oracle/</a:t>
            </a:r>
            <a:endParaRPr lang="es-EC" dirty="0"/>
          </a:p>
          <a:p>
            <a:r>
              <a:rPr lang="es-EC" dirty="0">
                <a:hlinkClick r:id="rId3"/>
              </a:rPr>
              <a:t>https://www.campusmvp.es/recursos/post/java-9-lo-que-ya-deberias-saber.aspx</a:t>
            </a:r>
            <a:endParaRPr lang="es-EC" dirty="0"/>
          </a:p>
          <a:p>
            <a:r>
              <a:rPr lang="es-EC" dirty="0">
                <a:hlinkClick r:id="rId4"/>
              </a:rPr>
              <a:t>https://picodotdev.github.io/blog-bitix/2017/09/novedades-y-nuevas-caracteristicas-de-java-9-los-modulos/</a:t>
            </a:r>
            <a:endParaRPr lang="es-EC" dirty="0"/>
          </a:p>
          <a:p>
            <a:r>
              <a:rPr lang="es-EC" dirty="0">
                <a:hlinkClick r:id="rId5"/>
              </a:rPr>
              <a:t>https://rockcontent.com/es/blog/que-es-java/</a:t>
            </a:r>
            <a:endParaRPr lang="es-EC" dirty="0"/>
          </a:p>
          <a:p>
            <a:r>
              <a:rPr lang="es-EC" dirty="0">
                <a:hlinkClick r:id="rId6"/>
              </a:rPr>
              <a:t>https://javadesdecero.es/avanzado/modulos-java-ejemplos/</a:t>
            </a:r>
            <a:endParaRPr lang="es-EC" dirty="0"/>
          </a:p>
          <a:p>
            <a:r>
              <a:rPr lang="es-EC" dirty="0">
                <a:hlinkClick r:id="rId7"/>
              </a:rPr>
              <a:t>https://www.arquitecturajava.com/java-9-jshell-y-su-uso/#:~:text=JShell%20es%20una%20sencilla%20consola,instalado%20en%20el%20sistema%20operativo</a:t>
            </a:r>
            <a:r>
              <a:rPr lang="es-EC" dirty="0"/>
              <a:t>.</a:t>
            </a:r>
          </a:p>
          <a:p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1B354-376E-4F38-8B86-0EBC532F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9D7F-42BA-4465-8C34-C048FC2389F5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82E777-A0F6-4832-9F9E-FECED70A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9958BF-3382-4995-BD08-D747F61B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DE935-8720-4B5F-8539-7FDE1D84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Java 9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F76EB-6B34-42D2-A7E7-8433880C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519" y="2557538"/>
            <a:ext cx="10178322" cy="985704"/>
          </a:xfrm>
        </p:spPr>
        <p:txBody>
          <a:bodyPr>
            <a:normAutofit fontScale="92500" lnSpcReduction="10000"/>
          </a:bodyPr>
          <a:lstStyle/>
          <a:p>
            <a:r>
              <a:rPr lang="es-EC" dirty="0"/>
              <a:t>Esta actualización fue lanzada el 21 de septiembre del 2017, la versión anterior destacó el uso de lambdas y streams que fueron muy importantes para reducir código al implementar los métodos en una interfaz, pero en esta versión se destacaron la incorporación de módulos.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9562F-EA53-443F-9D6E-826BC37B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73C-50AD-42BB-9876-F010B0DDED34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FCF1CA-471F-4F08-846D-50347D0C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0C431-EFD4-4D1F-89B3-8D3A1D1E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  <p:pic>
        <p:nvPicPr>
          <p:cNvPr id="2050" name="Picture 2" descr="How resolve problem with Netbeans 8.2 and JDK 9 ? - Dora's programming blog">
            <a:extLst>
              <a:ext uri="{FF2B5EF4-FFF2-40B4-BE49-F238E27FC236}">
                <a16:creationId xmlns:a16="http://schemas.microsoft.com/office/drawing/2014/main" id="{ED018220-DD0C-4441-B107-E01FCA53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05" y="3967018"/>
            <a:ext cx="3228190" cy="16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42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9A413-3478-48AA-B6EB-06695F39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Los módulos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659ABE-6C45-420C-9523-85239EDD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35" y="1632205"/>
            <a:ext cx="10178322" cy="1791306"/>
          </a:xfrm>
        </p:spPr>
        <p:txBody>
          <a:bodyPr>
            <a:normAutofit lnSpcReduction="10000"/>
          </a:bodyPr>
          <a:lstStyle/>
          <a:p>
            <a:r>
              <a:rPr lang="es-MX" dirty="0"/>
              <a:t>Un </a:t>
            </a:r>
            <a:r>
              <a:rPr lang="es-MX" b="1" dirty="0"/>
              <a:t>módulo</a:t>
            </a:r>
            <a:r>
              <a:rPr lang="es-MX" dirty="0"/>
              <a:t> agrupa código y recursos como los </a:t>
            </a:r>
            <a:r>
              <a:rPr lang="es-MX" dirty="0" err="1"/>
              <a:t>JARs</a:t>
            </a:r>
            <a:r>
              <a:rPr lang="es-MX" dirty="0"/>
              <a:t> , pero añade además un descriptor que restringe el acceso a sus paquetes, y describe sus dependencias.</a:t>
            </a:r>
          </a:p>
          <a:p>
            <a:r>
              <a:rPr lang="es-MX" dirty="0"/>
              <a:t>En Java, llamamos </a:t>
            </a:r>
            <a:r>
              <a:rPr lang="es-MX" b="1" dirty="0"/>
              <a:t>módulo</a:t>
            </a:r>
            <a:r>
              <a:rPr lang="es-MX" dirty="0"/>
              <a:t> a un artefacto que puede contener código, recursos, y metadatos. Los metadatos describen dependencias con otros módulos, y regulan el acceso a los paquetes del módulo.</a:t>
            </a:r>
          </a:p>
          <a:p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3F60F-3CC3-4D1B-B120-BDE9B6B4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9D7F-42BA-4465-8C34-C048FC2389F5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905B63-83F3-4595-9740-B3D80294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88048B-BB96-48CA-98BA-5522793B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  <p:pic>
        <p:nvPicPr>
          <p:cNvPr id="3074" name="Picture 2" descr="java9 modules relaciones">
            <a:extLst>
              <a:ext uri="{FF2B5EF4-FFF2-40B4-BE49-F238E27FC236}">
                <a16:creationId xmlns:a16="http://schemas.microsoft.com/office/drawing/2014/main" id="{0C40C111-73E2-45C6-ACCA-4E386AD07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3306671"/>
            <a:ext cx="4572001" cy="273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97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C8CD8-201D-4FBF-B3D2-08B9DA49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4000" dirty="0"/>
              <a:t>Características  de los módulos</a:t>
            </a:r>
            <a:endParaRPr lang="es-EC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C89D1-DE84-4BFA-AE07-9D7253D1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59498"/>
            <a:ext cx="10178322" cy="3593591"/>
          </a:xfrm>
        </p:spPr>
        <p:txBody>
          <a:bodyPr>
            <a:normAutofit fontScale="85000" lnSpcReduction="10000"/>
          </a:bodyPr>
          <a:lstStyle/>
          <a:p>
            <a:r>
              <a:rPr lang="es-MX" b="1" dirty="0"/>
              <a:t>Encapsulación fuerte</a:t>
            </a:r>
            <a:r>
              <a:rPr lang="es-MX" dirty="0"/>
              <a:t>. La encapsulación se cumple durante compilación y ejecución, incluso frente a intentos de reflexión. La encapsulación fuerte implica otros beneficios, como la posibilidad de realizar pruebas aisladas de un módulo, evitar la decadencia del código al introducir dependencias accidentales, y la reducción de dependencias cuando varios equipos trabajan en paralelo.</a:t>
            </a:r>
          </a:p>
          <a:p>
            <a:r>
              <a:rPr lang="es-MX" b="1" dirty="0"/>
              <a:t>Configuración fiable</a:t>
            </a:r>
            <a:r>
              <a:rPr lang="es-MX" dirty="0"/>
              <a:t>. El </a:t>
            </a:r>
            <a:r>
              <a:rPr lang="es-MX" dirty="0" err="1"/>
              <a:t>runtime</a:t>
            </a:r>
            <a:r>
              <a:rPr lang="es-MX" dirty="0"/>
              <a:t> comprueba la disponibilidad de las dependencias antes de lanzar la aplicación.</a:t>
            </a:r>
          </a:p>
          <a:p>
            <a:r>
              <a:rPr lang="es-MX" b="1" dirty="0"/>
              <a:t>Creación de imágenes</a:t>
            </a:r>
            <a:r>
              <a:rPr lang="es-MX" dirty="0"/>
              <a:t> que empaqueta la aplicación con una plataforma Java hecha a medida. Esto implica</a:t>
            </a:r>
          </a:p>
          <a:p>
            <a:pPr lvl="1"/>
            <a:r>
              <a:rPr lang="es-MX" dirty="0"/>
              <a:t>Menores requerimientos de memoria y disco (útil para microservicios y dispositivos pequeños)</a:t>
            </a:r>
          </a:p>
          <a:p>
            <a:pPr lvl="1"/>
            <a:r>
              <a:rPr lang="es-MX" dirty="0"/>
              <a:t>Mayor seguridad, porque el código implicado es menor.</a:t>
            </a:r>
          </a:p>
          <a:p>
            <a:pPr lvl="1"/>
            <a:r>
              <a:rPr lang="es-MX" dirty="0"/>
              <a:t>Optimización mejorada </a:t>
            </a:r>
          </a:p>
          <a:p>
            <a:pPr lvl="1"/>
            <a:r>
              <a:rPr lang="es-MX" dirty="0"/>
              <a:t>Carga rápida de tipos. El sistema sabe dónde está cada paquete sin tener que escanear el </a:t>
            </a:r>
            <a:r>
              <a:rPr lang="es-MX" dirty="0" err="1"/>
              <a:t>classpath</a:t>
            </a:r>
            <a:r>
              <a:rPr lang="es-MX" dirty="0"/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31AC0D-66D2-4E4A-9F8E-90D456D2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9D7F-42BA-4465-8C34-C048FC2389F5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E23E4-D241-4EAC-8FB7-FDF47A42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AB838D-BFB1-457D-8CF2-2A049F8A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4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F3F71-0D23-45BB-B33C-2223DE48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7241"/>
          </a:xfrm>
        </p:spPr>
        <p:txBody>
          <a:bodyPr>
            <a:normAutofit/>
          </a:bodyPr>
          <a:lstStyle/>
          <a:p>
            <a:pPr algn="ctr"/>
            <a:r>
              <a:rPr lang="es-EC" sz="4000" dirty="0"/>
              <a:t>Ejemplo del uso de módulos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DB7F0-F5D1-438F-98EA-067AB68D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9D7F-42BA-4465-8C34-C048FC2389F5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FBDE8A-CE44-459F-B9AD-5D05D155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7B506-FB40-438E-836C-B5C6B6B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pic>
        <p:nvPicPr>
          <p:cNvPr id="4098" name="Picture 2" descr="https://javadesdecero.es/wp-content/uploads/2018/05/M%C3%B3dulos-en-Java-%C3%A1rbol-de-directorios.png">
            <a:extLst>
              <a:ext uri="{FF2B5EF4-FFF2-40B4-BE49-F238E27FC236}">
                <a16:creationId xmlns:a16="http://schemas.microsoft.com/office/drawing/2014/main" id="{4BE8FC7A-8130-4436-894E-2DEBE3CB0A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985" y="1505824"/>
            <a:ext cx="4152088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0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95715-6624-4037-AAED-BBB46A3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490070"/>
          </a:xfrm>
        </p:spPr>
        <p:txBody>
          <a:bodyPr>
            <a:noAutofit/>
          </a:bodyPr>
          <a:lstStyle/>
          <a:p>
            <a:pPr algn="ctr"/>
            <a:r>
              <a:rPr lang="es-EC" sz="2000" dirty="0"/>
              <a:t>Primer archivo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0EE27A6-BFFF-4DD4-AFBB-90D5DB436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011" y="749614"/>
            <a:ext cx="4807590" cy="4637320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B03C58-7F4E-4658-8C00-D921EDCF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9D7F-42BA-4465-8C34-C048FC2389F5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A65679-4E57-436A-91E2-B802B95E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3759F1-25EB-45C0-B4C8-1FBBDF71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19213B6-FB6D-4DBC-B259-4A46EF6E4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226" y="1065473"/>
            <a:ext cx="2650921" cy="602709"/>
          </a:xfrm>
          <a:prstGeom prst="rect">
            <a:avLst/>
          </a:prstGeom>
          <a:ln/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Este archivo debe colocarse en el siguiente directorio:</a:t>
            </a:r>
            <a:endParaRPr kumimoji="0" lang="es-EC" altLang="es-EC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ill Sans MT (Cuerp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appsrc</a:t>
            </a:r>
            <a:r>
              <a:rPr kumimoji="0" lang="es-EC" altLang="es-EC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\</a:t>
            </a:r>
            <a:r>
              <a:rPr kumimoji="0" lang="es-EC" altLang="es-EC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appfuncs</a:t>
            </a:r>
            <a:r>
              <a:rPr kumimoji="0" lang="es-EC" altLang="es-EC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\</a:t>
            </a:r>
            <a:r>
              <a:rPr kumimoji="0" lang="es-EC" altLang="es-EC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appfuncs</a:t>
            </a:r>
            <a:r>
              <a:rPr kumimoji="0" lang="es-EC" altLang="es-EC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\</a:t>
            </a:r>
            <a:r>
              <a:rPr kumimoji="0" lang="es-EC" altLang="es-EC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funcsimples</a:t>
            </a:r>
            <a:r>
              <a:rPr kumimoji="0" lang="es-EC" altLang="es-EC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Cuerpo)"/>
              </a:rPr>
              <a:t> </a:t>
            </a:r>
            <a:endParaRPr kumimoji="0" lang="es-EC" altLang="es-EC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28173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39103-6AE2-48C4-948B-81F01E62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498459"/>
          </a:xfrm>
        </p:spPr>
        <p:txBody>
          <a:bodyPr>
            <a:normAutofit/>
          </a:bodyPr>
          <a:lstStyle/>
          <a:p>
            <a:pPr algn="ctr"/>
            <a:r>
              <a:rPr lang="es-EC" sz="2000" dirty="0"/>
              <a:t>Segundo Archivo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73ADF5-55C8-4F46-96F6-EB93F998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9D7F-42BA-4465-8C34-C048FC2389F5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83083-8749-44EA-93F3-4B070D75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C111B-6448-4DE3-B763-C87D073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8D1D6D-90EC-4BE7-B425-129E6600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512888"/>
            <a:ext cx="6183685" cy="331078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341BECA-86F7-45ED-8C55-44CEA4C80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624" y="4755658"/>
            <a:ext cx="2650921" cy="602709"/>
          </a:xfrm>
          <a:prstGeom prst="rect">
            <a:avLst/>
          </a:prstGeom>
          <a:ln/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Este archivo debe colocarse en el siguiente directorio: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1100" dirty="0" err="1">
                <a:solidFill>
                  <a:srgbClr val="333333"/>
                </a:solidFill>
                <a:latin typeface="Gill Sans MT (Cuerpo)"/>
              </a:rPr>
              <a:t>appsrc</a:t>
            </a:r>
            <a:r>
              <a:rPr lang="es-EC" altLang="es-EC" sz="1100" dirty="0">
                <a:solidFill>
                  <a:srgbClr val="333333"/>
                </a:solidFill>
                <a:latin typeface="Gill Sans MT (Cuerpo)"/>
              </a:rPr>
              <a:t>\</a:t>
            </a:r>
            <a:r>
              <a:rPr lang="es-EC" altLang="es-EC" sz="1100" dirty="0" err="1">
                <a:solidFill>
                  <a:srgbClr val="333333"/>
                </a:solidFill>
                <a:latin typeface="Gill Sans MT (Cuerpo)"/>
              </a:rPr>
              <a:t>appinicio</a:t>
            </a:r>
            <a:r>
              <a:rPr lang="es-EC" altLang="es-EC" sz="1100" dirty="0">
                <a:solidFill>
                  <a:srgbClr val="333333"/>
                </a:solidFill>
                <a:latin typeface="Gill Sans MT (Cuerpo)"/>
              </a:rPr>
              <a:t>\</a:t>
            </a:r>
            <a:r>
              <a:rPr lang="es-EC" altLang="es-EC" sz="1100" dirty="0" err="1">
                <a:solidFill>
                  <a:srgbClr val="333333"/>
                </a:solidFill>
                <a:latin typeface="Gill Sans MT (Cuerpo)"/>
              </a:rPr>
              <a:t>appinicio</a:t>
            </a:r>
            <a:r>
              <a:rPr lang="es-EC" altLang="es-EC" sz="1100" dirty="0">
                <a:solidFill>
                  <a:srgbClr val="333333"/>
                </a:solidFill>
                <a:latin typeface="Gill Sans MT (Cuerpo)"/>
              </a:rPr>
              <a:t>\</a:t>
            </a:r>
            <a:r>
              <a:rPr lang="es-EC" altLang="es-EC" sz="1100" dirty="0" err="1">
                <a:solidFill>
                  <a:srgbClr val="333333"/>
                </a:solidFill>
                <a:latin typeface="Gill Sans MT (Cuerpo)"/>
              </a:rPr>
              <a:t>midemoappmod</a:t>
            </a:r>
            <a:endParaRPr kumimoji="0" lang="es-EC" altLang="es-EC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ill Sans MT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58755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F3126-51D5-4341-A7B3-B114114E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99163"/>
            <a:ext cx="10178322" cy="1492132"/>
          </a:xfrm>
        </p:spPr>
        <p:txBody>
          <a:bodyPr/>
          <a:lstStyle/>
          <a:p>
            <a:pPr algn="ctr"/>
            <a:r>
              <a:rPr lang="es-EC" sz="4400" dirty="0"/>
              <a:t>Archivos module-info.java</a:t>
            </a:r>
            <a:br>
              <a:rPr lang="es-EC" dirty="0"/>
            </a:b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177148-2A82-4A1A-8741-3F61A6D4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9D7F-42BA-4465-8C34-C048FC2389F5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B6B6C1-5AA3-4DC9-B730-A4B2B9A0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DDDC6-75F3-417F-B826-31D7A5CB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A982474-551C-4F74-AF05-0CD68669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08" y="1212208"/>
            <a:ext cx="6791372" cy="158132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C4D3F01-12A4-4A2A-9FD8-ED8370D12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283" y="1288586"/>
            <a:ext cx="2650921" cy="602709"/>
          </a:xfrm>
          <a:prstGeom prst="rect">
            <a:avLst/>
          </a:prstGeom>
          <a:ln/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Este archivo debe colocarse en el siguiente directorio:</a:t>
            </a:r>
            <a:endParaRPr kumimoji="0" lang="es-EC" altLang="es-EC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ill Sans MT (Cuerp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appsrc</a:t>
            </a:r>
            <a:r>
              <a:rPr kumimoji="0" lang="es-EC" altLang="es-EC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\</a:t>
            </a:r>
            <a:r>
              <a:rPr kumimoji="0" lang="es-EC" altLang="es-EC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appfuncs</a:t>
            </a:r>
            <a:endParaRPr kumimoji="0" lang="es-EC" altLang="es-EC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 (Cuerpo)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09E860-B018-4089-AD5F-8D074ADC3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08" y="3086884"/>
            <a:ext cx="7877626" cy="168645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9E49D583-4F7B-4133-B4D7-843733E62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452" y="4505612"/>
            <a:ext cx="2650921" cy="602709"/>
          </a:xfrm>
          <a:prstGeom prst="rect">
            <a:avLst/>
          </a:prstGeom>
          <a:ln/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Este archivo debe colocarse en el siguiente directorio:</a:t>
            </a:r>
            <a:endParaRPr kumimoji="0" lang="es-EC" altLang="es-EC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ill Sans MT (Cuerp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appsrc</a:t>
            </a:r>
            <a:r>
              <a:rPr kumimoji="0" lang="es-EC" altLang="es-EC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\</a:t>
            </a:r>
            <a:r>
              <a:rPr kumimoji="0" lang="es-EC" altLang="es-EC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ill Sans MT (Cuerpo)"/>
              </a:rPr>
              <a:t>appinicio</a:t>
            </a:r>
            <a:endParaRPr kumimoji="0" lang="es-EC" altLang="es-EC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68364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6B452-79CD-4635-AF35-9F57F237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100" dirty="0"/>
              <a:t>Compilar y ejecutar el primer ejemplo de módulo</a:t>
            </a:r>
            <a:br>
              <a:rPr lang="es-MX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129AC-FAA1-4869-A441-1C12F797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10375463" cy="3938630"/>
          </a:xfrm>
        </p:spPr>
        <p:txBody>
          <a:bodyPr>
            <a:normAutofit/>
          </a:bodyPr>
          <a:lstStyle/>
          <a:p>
            <a:r>
              <a:rPr lang="es-EC" dirty="0" err="1"/>
              <a:t>javac</a:t>
            </a:r>
            <a:r>
              <a:rPr lang="es-EC" dirty="0"/>
              <a:t> -d </a:t>
            </a:r>
            <a:r>
              <a:rPr lang="es-EC" dirty="0" err="1"/>
              <a:t>appmodules</a:t>
            </a:r>
            <a:r>
              <a:rPr lang="es-EC" dirty="0"/>
              <a:t>/</a:t>
            </a:r>
            <a:r>
              <a:rPr lang="es-EC" dirty="0" err="1"/>
              <a:t>appfuncs</a:t>
            </a:r>
            <a:r>
              <a:rPr lang="es-EC" dirty="0"/>
              <a:t> </a:t>
            </a:r>
            <a:r>
              <a:rPr lang="es-EC" dirty="0" err="1"/>
              <a:t>appsrc</a:t>
            </a:r>
            <a:r>
              <a:rPr lang="es-EC" dirty="0"/>
              <a:t>\</a:t>
            </a:r>
            <a:r>
              <a:rPr lang="es-EC" dirty="0" err="1"/>
              <a:t>appfuncs</a:t>
            </a:r>
            <a:r>
              <a:rPr lang="es-EC" dirty="0"/>
              <a:t>\module-info.java </a:t>
            </a:r>
          </a:p>
          <a:p>
            <a:r>
              <a:rPr lang="es-EC" dirty="0" err="1"/>
              <a:t>appsrc</a:t>
            </a:r>
            <a:r>
              <a:rPr lang="es-EC" dirty="0"/>
              <a:t>\</a:t>
            </a:r>
            <a:r>
              <a:rPr lang="es-EC" dirty="0" err="1"/>
              <a:t>appfuncs</a:t>
            </a:r>
            <a:r>
              <a:rPr lang="es-EC" dirty="0"/>
              <a:t>\</a:t>
            </a:r>
            <a:r>
              <a:rPr lang="es-EC" dirty="0" err="1"/>
              <a:t>appfuncs</a:t>
            </a:r>
            <a:r>
              <a:rPr lang="es-EC" dirty="0"/>
              <a:t>\</a:t>
            </a:r>
            <a:r>
              <a:rPr lang="es-EC" dirty="0" err="1"/>
              <a:t>funcsimples</a:t>
            </a:r>
            <a:r>
              <a:rPr lang="es-EC" dirty="0"/>
              <a:t>\FuncsMateSimples.java</a:t>
            </a:r>
          </a:p>
          <a:p>
            <a:r>
              <a:rPr lang="es-EC" dirty="0"/>
              <a:t>Ahora, compile los archivos module-info.java y MiAppModDemo.java para el módulo </a:t>
            </a:r>
            <a:r>
              <a:rPr lang="es-EC" dirty="0" err="1"/>
              <a:t>appinicio</a:t>
            </a:r>
            <a:r>
              <a:rPr lang="es-EC" dirty="0"/>
              <a:t>, usando este comando:</a:t>
            </a:r>
          </a:p>
          <a:p>
            <a:r>
              <a:rPr lang="es-EC" dirty="0" err="1"/>
              <a:t>javac</a:t>
            </a:r>
            <a:r>
              <a:rPr lang="es-EC" dirty="0"/>
              <a:t> --module-</a:t>
            </a:r>
            <a:r>
              <a:rPr lang="es-EC" dirty="0" err="1"/>
              <a:t>path</a:t>
            </a:r>
            <a:r>
              <a:rPr lang="es-EC" dirty="0"/>
              <a:t> </a:t>
            </a:r>
            <a:r>
              <a:rPr lang="es-EC" dirty="0" err="1"/>
              <a:t>appmodules</a:t>
            </a:r>
            <a:r>
              <a:rPr lang="es-EC" dirty="0"/>
              <a:t> -d </a:t>
            </a:r>
            <a:r>
              <a:rPr lang="es-EC" dirty="0" err="1"/>
              <a:t>appmodules</a:t>
            </a:r>
            <a:r>
              <a:rPr lang="es-EC" dirty="0"/>
              <a:t>/</a:t>
            </a:r>
            <a:r>
              <a:rPr lang="es-EC" dirty="0" err="1"/>
              <a:t>appinicio</a:t>
            </a:r>
            <a:r>
              <a:rPr lang="es-EC" dirty="0"/>
              <a:t> </a:t>
            </a:r>
            <a:r>
              <a:rPr lang="es-EC" dirty="0" err="1"/>
              <a:t>appsrc</a:t>
            </a:r>
            <a:r>
              <a:rPr lang="es-EC" dirty="0"/>
              <a:t>\</a:t>
            </a:r>
            <a:r>
              <a:rPr lang="es-EC" dirty="0" err="1"/>
              <a:t>appinicio</a:t>
            </a:r>
            <a:r>
              <a:rPr lang="es-EC" dirty="0"/>
              <a:t>\module-info.java </a:t>
            </a:r>
          </a:p>
          <a:p>
            <a:r>
              <a:rPr lang="es-EC" dirty="0" err="1"/>
              <a:t>appsrc</a:t>
            </a:r>
            <a:r>
              <a:rPr lang="es-EC" dirty="0"/>
              <a:t>\</a:t>
            </a:r>
            <a:r>
              <a:rPr lang="es-EC" dirty="0" err="1"/>
              <a:t>appinicio</a:t>
            </a:r>
            <a:r>
              <a:rPr lang="es-EC" dirty="0"/>
              <a:t>\</a:t>
            </a:r>
            <a:r>
              <a:rPr lang="es-EC" dirty="0" err="1"/>
              <a:t>appinicio</a:t>
            </a:r>
            <a:r>
              <a:rPr lang="es-EC" dirty="0"/>
              <a:t>\</a:t>
            </a:r>
            <a:r>
              <a:rPr lang="es-EC" dirty="0" err="1"/>
              <a:t>midemoappmod</a:t>
            </a:r>
            <a:r>
              <a:rPr lang="es-EC" dirty="0"/>
              <a:t>\MiAppModDemo.java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85C3C-3865-445B-8470-840E7E1C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9D7F-42BA-4465-8C34-C048FC2389F5}" type="datetime1">
              <a:rPr lang="es-EC" smtClean="0"/>
              <a:t>27/10/2020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3AC1A-436F-4AE2-82EB-960FACCB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Juan Cordova - Computacion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6E1D87-0B62-46AB-B40B-6B874613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40829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216</TotalTime>
  <Words>549</Words>
  <Application>Microsoft Office PowerPoint</Application>
  <PresentationFormat>Panorámica</PresentationFormat>
  <Paragraphs>86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Gill Sans MT (Cuerpo)</vt:lpstr>
      <vt:lpstr>Impact</vt:lpstr>
      <vt:lpstr>Distintivo</vt:lpstr>
      <vt:lpstr>JAVA 9</vt:lpstr>
      <vt:lpstr>Java 9</vt:lpstr>
      <vt:lpstr>Los módulos</vt:lpstr>
      <vt:lpstr>Características  de los módulos</vt:lpstr>
      <vt:lpstr>Ejemplo del uso de módulos </vt:lpstr>
      <vt:lpstr>Primer archivo</vt:lpstr>
      <vt:lpstr>Segundo Archivo</vt:lpstr>
      <vt:lpstr>Archivos module-info.java </vt:lpstr>
      <vt:lpstr>Compilar y ejecutar el primer ejemplo de módulo </vt:lpstr>
      <vt:lpstr>Resultado</vt:lpstr>
      <vt:lpstr>JShell</vt:lpstr>
      <vt:lpstr> Collections, Factory Methods  </vt:lpstr>
      <vt:lpstr>Enlaces de 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9</dc:title>
  <dc:creator>Juan Córdova</dc:creator>
  <cp:lastModifiedBy>Juan Córdova</cp:lastModifiedBy>
  <cp:revision>13</cp:revision>
  <dcterms:created xsi:type="dcterms:W3CDTF">2020-10-27T04:22:09Z</dcterms:created>
  <dcterms:modified xsi:type="dcterms:W3CDTF">2020-10-27T13:52:29Z</dcterms:modified>
</cp:coreProperties>
</file>