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8" r:id="rId9"/>
    <p:sldId id="267" r:id="rId10"/>
    <p:sldId id="262" r:id="rId11"/>
    <p:sldId id="275" r:id="rId12"/>
    <p:sldId id="271" r:id="rId13"/>
    <p:sldId id="272" r:id="rId14"/>
    <p:sldId id="273" r:id="rId15"/>
    <p:sldId id="274" r:id="rId16"/>
    <p:sldId id="276" r:id="rId17"/>
    <p:sldId id="263" r:id="rId18"/>
    <p:sldId id="269" r:id="rId19"/>
    <p:sldId id="264" r:id="rId20"/>
    <p:sldId id="265" r:id="rId21"/>
    <p:sldId id="266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jbA0bWGm7g5/2KhyFFCnvQOmbq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660"/>
  </p:normalViewPr>
  <p:slideViewPr>
    <p:cSldViewPr snapToGrid="0">
      <p:cViewPr>
        <p:scale>
          <a:sx n="100" d="100"/>
          <a:sy n="100" d="100"/>
        </p:scale>
        <p:origin x="926" y="-6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3b8735c04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3b8735c04_3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33b8735c04_3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3adf915d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3adf915d2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133adf915d2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20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f4c3b3c4b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f4c3b3c4b_1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2f4c3b3c4b_1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f4c3b3c4b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f4c3b3c4b_1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12f4c3b3c4b_1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f4c3b3c4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f4c3b3c4b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12f4c3b3c4b_1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3adf915d2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3adf915d2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33adf915d2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3adf915d2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3adf915d2_1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g133adf915d2_1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345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f4c3b3c4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f4c3b3c4b_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12f4c3b3c4b_1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3b8735c04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3b8735c04_3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133b8735c04_3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EGRADO-%20INGENIERIA%20DE%20SISTEMAS-UNILLANOS\SEMESTRE%208\CURSO%20DE%20PROFUNDIZACION%20I%20-%20Ingeniera%20de%20Software%20I%20-%20Gestion%20de%20proyectos%20de%20software\Proyecto%20Final\Avance%201\Presupuesto.xlsx!Plantilla!F2C3:F56C2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file:///F:\PREGRADO-%20INGENIERIA%20DE%20SISTEMAS-UNILLANOS\SEMESTRE%208\CURSO%20DE%20PROFUNDIZACION%20I%20-%20Ingeniera%20de%20Software%20I%20-%20Gestion%20de%20proyectos%20de%20software\Proyecto%20Final\Avance%201\RACI.xlsx!Hoja1!F1C1:F39C1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EGRADO-%20INGENIERIA%20DE%20SISTEMAS-UNILLANOS\SEMESTRE%208\CURSO%20DE%20PROFUNDIZACION%20I%20-%20Ingeniera%20de%20Software%20I%20-%20Gestion%20de%20proyectos%20de%20software\Proyecto%20Final\Avance%201\Canvas.doc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EGRADO-%20INGENIERIA%20DE%20SISTEMAS-UNILLANOS\SEMESTRE%208\CURSO%20DE%20PROFUNDIZACION%20I%20-%20Ingeniera%20de%20Software%20I%20-%20Gestion%20de%20proyectos%20de%20software\Proyecto%20Final\Avance%201\Anexo%20Tecnico.xlsx!Hoja%201!F2C2:F32C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file:///F:\PREGRADO-%20INGENIERIA%20DE%20SISTEMAS-UNILLANOS\SEMESTRE%208\CURSO%20DE%20PROFUNDIZACION%20I%20-%20Ingeniera%20de%20Software%20I%20-%20Gestion%20de%20proyectos%20de%20software\Proyecto%20Final\Avance%201\Cronograma.xlsx!Plantilla_Cronograma!F1C2:F54C2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685800" y="1758000"/>
            <a:ext cx="7772400" cy="147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Times New Roman"/>
                <a:ea typeface="Times New Roman"/>
                <a:cs typeface="Times New Roman"/>
                <a:sym typeface="Times New Roman"/>
              </a:rPr>
              <a:t>BetGames</a:t>
            </a:r>
            <a:endParaRPr sz="3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446850" y="5488050"/>
            <a:ext cx="8250300" cy="110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Juan David Espinosa Mayorga - 160003950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2100" y="2871750"/>
            <a:ext cx="2106125" cy="26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f4c3b3c4b_1_16"/>
          <p:cNvSpPr txBox="1">
            <a:spLocks noGrp="1"/>
          </p:cNvSpPr>
          <p:nvPr>
            <p:ph type="title"/>
          </p:nvPr>
        </p:nvSpPr>
        <p:spPr>
          <a:xfrm>
            <a:off x="401782" y="136404"/>
            <a:ext cx="8229600" cy="66949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Presupuesto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g12f4c3b3c4b_1_16"/>
          <p:cNvSpPr txBox="1"/>
          <p:nvPr/>
        </p:nvSpPr>
        <p:spPr>
          <a:xfrm>
            <a:off x="0" y="5575535"/>
            <a:ext cx="7937885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Flujo de caja: Dinero disponible 6 meses para ejecutar en el proyecto.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860685"/>
              </p:ext>
            </p:extLst>
          </p:nvPr>
        </p:nvGraphicFramePr>
        <p:xfrm>
          <a:off x="60882" y="701952"/>
          <a:ext cx="9319544" cy="499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3" imgW="16640377" imgH="8915241" progId="Excel.Sheet.12">
                  <p:link updateAutomatic="1"/>
                </p:oleObj>
              </mc:Choice>
              <mc:Fallback>
                <p:oleObj name="Hoja de cálculo" r:id="rId3" imgW="16640377" imgH="891524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82" y="701952"/>
                        <a:ext cx="9319544" cy="499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FF545-17AA-7F44-DAEF-AD0CC865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caso de uso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65107DB-0CAB-1DDE-0CF1-FC5DBCDFE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99" y="1256663"/>
            <a:ext cx="5908756" cy="434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1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EA197-4B09-165E-1CEA-043B3DD2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Mockups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F4683D7-B9ED-F5DF-9463-CBA3DDDA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348" y="1417638"/>
            <a:ext cx="4621304" cy="410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39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B775B94-666A-247A-D19D-6736DB80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149" y="572626"/>
            <a:ext cx="5651701" cy="502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40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9692E0D-9688-1D68-F321-1ABF50B1B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81" y="546902"/>
            <a:ext cx="5706319" cy="507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5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91814-83B4-16F4-279E-16B70779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ER base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AB8229-7651-1D12-3535-6DF1A80A0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74" b="37962"/>
          <a:stretch/>
        </p:blipFill>
        <p:spPr>
          <a:xfrm>
            <a:off x="1249680" y="1417638"/>
            <a:ext cx="664464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77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B23F6-1EDF-2F6C-3EEC-951AA714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despliegue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DC1467-432C-B50F-3817-F265346E0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09" y="1524247"/>
            <a:ext cx="6174555" cy="363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64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3b8735c04_3_11"/>
          <p:cNvSpPr txBox="1">
            <a:spLocks noGrp="1"/>
          </p:cNvSpPr>
          <p:nvPr>
            <p:ph type="title"/>
          </p:nvPr>
        </p:nvSpPr>
        <p:spPr>
          <a:xfrm>
            <a:off x="646982" y="0"/>
            <a:ext cx="8229600" cy="68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EDT</a:t>
            </a:r>
            <a:endParaRPr sz="4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0" t="1088" r="15303" b="4051"/>
          <a:stretch/>
        </p:blipFill>
        <p:spPr>
          <a:xfrm>
            <a:off x="928254" y="517588"/>
            <a:ext cx="7287491" cy="5423250"/>
          </a:xfrm>
          <a:prstGeom prst="rect">
            <a:avLst/>
          </a:prstGeom>
        </p:spPr>
      </p:pic>
      <p:sp>
        <p:nvSpPr>
          <p:cNvPr id="150" name="Google Shape;150;g133b8735c04_3_11"/>
          <p:cNvSpPr txBox="1"/>
          <p:nvPr/>
        </p:nvSpPr>
        <p:spPr>
          <a:xfrm>
            <a:off x="646982" y="5540638"/>
            <a:ext cx="712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Listado de tareas por paquetes de trabajo.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432794"/>
              </p:ext>
            </p:extLst>
          </p:nvPr>
        </p:nvGraphicFramePr>
        <p:xfrm>
          <a:off x="400050" y="693738"/>
          <a:ext cx="8401050" cy="533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2" imgW="12030050" imgH="7639098" progId="Excel.Sheet.12">
                  <p:link updateAutomatic="1"/>
                </p:oleObj>
              </mc:Choice>
              <mc:Fallback>
                <p:oleObj name="Hoja de cálculo" r:id="rId2" imgW="12030050" imgH="763909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0050" y="693738"/>
                        <a:ext cx="8401050" cy="5335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3" y="55420"/>
            <a:ext cx="8229600" cy="697202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RACI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8268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3b8735c04_3_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6589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Modelo de negocio Canvas</a:t>
            </a:r>
            <a:endParaRPr dirty="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099190"/>
              </p:ext>
            </p:extLst>
          </p:nvPr>
        </p:nvGraphicFramePr>
        <p:xfrm>
          <a:off x="920267" y="640917"/>
          <a:ext cx="7303465" cy="5759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o" r:id="rId3" imgW="7104909" imgH="5604584" progId="Word.Document.12">
                  <p:link updateAutomatic="1"/>
                </p:oleObj>
              </mc:Choice>
              <mc:Fallback>
                <p:oleObj name="Documento" r:id="rId3" imgW="7104909" imgH="5604584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267" y="640917"/>
                        <a:ext cx="7303465" cy="5759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180109"/>
            <a:ext cx="8229600" cy="711056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Resumen</a:t>
            </a:r>
            <a:r>
              <a:rPr lang="es-ES" b="1" dirty="0">
                <a:latin typeface="Times New Roman"/>
                <a:ea typeface="Times New Roman"/>
                <a:cs typeface="Times New Roman"/>
                <a:sym typeface="Times New Roman"/>
              </a:rPr>
              <a:t> Ejecutivo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009282"/>
            <a:ext cx="8229600" cy="238990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buNone/>
            </a:pPr>
            <a:r>
              <a:rPr lang="es-ES" dirty="0">
                <a:latin typeface="Times New Roman"/>
                <a:ea typeface="Times New Roman"/>
                <a:cs typeface="Times New Roman"/>
                <a:sym typeface="Times New Roman"/>
              </a:rPr>
              <a:t>BetGames es un API para la industria de videojuegos multijugador, la cual  permite realizar apuestas y determina el ganador para poder hacer los pagos.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35048" y="3517308"/>
            <a:ext cx="4673903" cy="1234208"/>
            <a:chOff x="2448487" y="3517308"/>
            <a:chExt cx="4673903" cy="1234208"/>
          </a:xfrm>
        </p:grpSpPr>
        <p:pic>
          <p:nvPicPr>
            <p:cNvPr id="8194" name="Picture 2" descr="https://cdn-icons-png.flaticon.com/512/1966/196669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487" y="3517308"/>
              <a:ext cx="1234208" cy="123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4" name="Picture 12" descr="https://cdn-icons.flaticon.com/png/512/2671/premium/2671387.png?token=exp=1655049325~hmac=8a4302570718db9b848add641955b07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8182" y="3517308"/>
              <a:ext cx="1234208" cy="123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cdn-icons.flaticon.com/png/512/2053/premium/2053725.png?token=exp=1654919388~hmac=e9dc7dcce61737ee4c56b39be965705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345" y="3517309"/>
              <a:ext cx="1064187" cy="1064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3adf915d2_1_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Justificación del proyecto</a:t>
            </a:r>
            <a:endParaRPr sz="4000" dirty="0"/>
          </a:p>
        </p:txBody>
      </p:sp>
      <p:sp>
        <p:nvSpPr>
          <p:cNvPr id="164" name="Google Shape;164;g133adf915d2_1_0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336139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BetGames surge de una idea la cual tiene como fin crear un API que permite realizar apuestas a los gamers casuales mientras disfrutan de su pasatiempo. Este proyecto se debe llevar a cabo porque busca aprovechar el creciente auge de la industria de los videojuegos la cual cada día factura miles de millones de dólares y presenta un crecimiento en los últimos años, sobre todo durante y después de la pandemia del covid 19. Esta idea se debe llevar a cabo porque  promueve el desarrollo y prototipado de software nacional, además la industria de los videojuegos en Colombia cada año resalta más a nivel mundial.</a:t>
            </a:r>
            <a:endParaRPr sz="41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f4c3b3c4b_1_22"/>
          <p:cNvSpPr txBox="1">
            <a:spLocks noGrp="1"/>
          </p:cNvSpPr>
          <p:nvPr>
            <p:ph type="body" idx="1"/>
          </p:nvPr>
        </p:nvSpPr>
        <p:spPr>
          <a:xfrm>
            <a:off x="457198" y="3586823"/>
            <a:ext cx="8229600" cy="91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sz="4400" b="1" dirty="0"/>
              <a:t>GRACIAS</a:t>
            </a:r>
            <a:endParaRPr sz="4400" b="1" dirty="0"/>
          </a:p>
        </p:txBody>
      </p:sp>
      <p:pic>
        <p:nvPicPr>
          <p:cNvPr id="3" name="Google Shape;9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936" y="1178341"/>
            <a:ext cx="2106125" cy="26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f4c3b3c4b_1_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50598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latin typeface="Times New Roman"/>
                <a:ea typeface="Times New Roman"/>
                <a:cs typeface="Times New Roman"/>
                <a:sym typeface="Times New Roman"/>
              </a:rPr>
              <a:t>Objetivo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g12f4c3b3c4b_1_4"/>
          <p:cNvSpPr txBox="1">
            <a:spLocks noGrp="1"/>
          </p:cNvSpPr>
          <p:nvPr>
            <p:ph type="body" idx="1"/>
          </p:nvPr>
        </p:nvSpPr>
        <p:spPr>
          <a:xfrm>
            <a:off x="457200" y="1033284"/>
            <a:ext cx="8229600" cy="214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latin typeface="Times New Roman"/>
                <a:ea typeface="Times New Roman"/>
                <a:cs typeface="Times New Roman"/>
                <a:sym typeface="Times New Roman"/>
              </a:rPr>
              <a:t>Generar un servicio que contribuya a incentivar la industria de los videojuegos en Colombia, mediante un </a:t>
            </a:r>
            <a:r>
              <a:rPr lang="es-ES" sz="24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 que permite realizar apuestas en videojuegos, determine el ganador y el perdedor para poder hacer los pagos.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2023470" y="2986158"/>
            <a:ext cx="5097060" cy="2748371"/>
            <a:chOff x="1718670" y="3041577"/>
            <a:chExt cx="5097060" cy="2748371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7904" y="3245178"/>
              <a:ext cx="1887826" cy="1887826"/>
            </a:xfrm>
            <a:prstGeom prst="rect">
              <a:avLst/>
            </a:prstGeom>
          </p:spPr>
        </p:pic>
        <p:pic>
          <p:nvPicPr>
            <p:cNvPr id="2052" name="Picture 4" descr="https://cdn-icons.flaticon.com/png/512/2053/premium/2053725.png?token=exp=1654919388~hmac=e9dc7dcce61737ee4c56b39be965705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4511" y="3864781"/>
              <a:ext cx="1094395" cy="1094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s://cdn-icons.flaticon.com/png/512/6110/premium/6110098.png?token=exp=1654919845~hmac=87e237013b8f52ba4afbc2372c34107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1700" y="3041577"/>
              <a:ext cx="795494" cy="795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https://cdn-icons.flaticon.com/png/512/6110/premium/6110456.png?token=exp=1654920078~hmac=a6033d1140c5f7a6cb25d0853400be2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06" y="4994454"/>
              <a:ext cx="795494" cy="795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Conector recto de flecha 11"/>
            <p:cNvCxnSpPr/>
            <p:nvPr/>
          </p:nvCxnSpPr>
          <p:spPr>
            <a:xfrm>
              <a:off x="3219447" y="4883246"/>
              <a:ext cx="217516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18670" y="3245178"/>
              <a:ext cx="895350" cy="800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1672"/>
            <a:ext cx="8229600" cy="821893"/>
          </a:xfrm>
        </p:spPr>
        <p:txBody>
          <a:bodyPr/>
          <a:lstStyle/>
          <a:p>
            <a:r>
              <a:rPr lang="es-ES" b="1" dirty="0"/>
              <a:t>Mercado Actual</a:t>
            </a:r>
            <a:endParaRPr lang="es-CO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41182"/>
            <a:ext cx="8229600" cy="1697182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s-ES" sz="2000" dirty="0"/>
              <a:t>En 2019, el tamaño del mercado gamer en Colombia era de 418 millones dólares con un crecimiento aproximado del 8% anual. La pandemia impulsó el sector y lo elevó al 15% en 2020, con un ingreso aproximado de 480 millones de dólares. Para 2021 la tendencia sigue en alza”, afirmó el alto ejecutivo (technocio).</a:t>
            </a:r>
            <a:endParaRPr lang="es-CO" sz="2000" dirty="0"/>
          </a:p>
          <a:p>
            <a:pPr marL="114300" indent="0">
              <a:buNone/>
            </a:pPr>
            <a:endParaRPr lang="es-CO" dirty="0"/>
          </a:p>
        </p:txBody>
      </p:sp>
      <p:grpSp>
        <p:nvGrpSpPr>
          <p:cNvPr id="4" name="Grupo 3"/>
          <p:cNvGrpSpPr/>
          <p:nvPr/>
        </p:nvGrpSpPr>
        <p:grpSpPr>
          <a:xfrm>
            <a:off x="3599310" y="2838364"/>
            <a:ext cx="1945380" cy="2702819"/>
            <a:chOff x="3693420" y="2935981"/>
            <a:chExt cx="1757160" cy="2470612"/>
          </a:xfrm>
        </p:grpSpPr>
        <p:pic>
          <p:nvPicPr>
            <p:cNvPr id="8200" name="Picture 8" descr="https://cdn-icons-png.flaticon.com/512/46/4659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3420" y="2935981"/>
              <a:ext cx="1757160" cy="1757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2" name="Picture 10" descr="https://cdn-icons.flaticon.com/png/512/3040/premium/3040112.png?token=exp=1654979367~hmac=3ef2831f35bf8465ba2a54090fb01fe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5160" y="4666413"/>
              <a:ext cx="740180" cy="740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073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f4c3b3c4b_1_10"/>
          <p:cNvSpPr txBox="1">
            <a:spLocks noGrp="1"/>
          </p:cNvSpPr>
          <p:nvPr>
            <p:ph type="title"/>
          </p:nvPr>
        </p:nvSpPr>
        <p:spPr>
          <a:xfrm>
            <a:off x="387750" y="267055"/>
            <a:ext cx="8229600" cy="73979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Público</a:t>
            </a:r>
            <a:r>
              <a:rPr lang="es-ES" b="1" dirty="0">
                <a:latin typeface="Times New Roman"/>
                <a:ea typeface="Times New Roman"/>
                <a:cs typeface="Times New Roman"/>
                <a:sym typeface="Times New Roman"/>
              </a:rPr>
              <a:t> Objetivo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g12f4c3b3c4b_1_10"/>
          <p:cNvSpPr txBox="1">
            <a:spLocks noGrp="1"/>
          </p:cNvSpPr>
          <p:nvPr>
            <p:ph type="body" idx="1"/>
          </p:nvPr>
        </p:nvSpPr>
        <p:spPr>
          <a:xfrm>
            <a:off x="516375" y="3495906"/>
            <a:ext cx="3023700" cy="86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lang="es-ES" sz="2200" dirty="0">
                <a:latin typeface="Times New Roman"/>
                <a:ea typeface="Times New Roman"/>
                <a:cs typeface="Times New Roman"/>
                <a:sym typeface="Times New Roman"/>
              </a:rPr>
              <a:t>19,9 </a:t>
            </a:r>
            <a:r>
              <a:rPr lang="es-ES" sz="2200" dirty="0"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millones</a:t>
            </a:r>
            <a:r>
              <a:rPr lang="es-ES" sz="2200" dirty="0">
                <a:latin typeface="Times New Roman"/>
                <a:ea typeface="Times New Roman"/>
                <a:cs typeface="Times New Roman"/>
                <a:sym typeface="Times New Roman"/>
              </a:rPr>
              <a:t> de Jugadores Colombianos.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387750" y="1743756"/>
            <a:ext cx="3152324" cy="1574400"/>
            <a:chOff x="387750" y="1743756"/>
            <a:chExt cx="3152324" cy="1574400"/>
          </a:xfrm>
        </p:grpSpPr>
        <p:pic>
          <p:nvPicPr>
            <p:cNvPr id="112" name="Google Shape;112;g12f4c3b3c4b_1_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7750" y="1743756"/>
              <a:ext cx="1510488" cy="157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g12f4c3b3c4b_1_1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29586" y="1743756"/>
              <a:ext cx="1510488" cy="157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g12f4c3b3c4b_1_10"/>
          <p:cNvSpPr txBox="1"/>
          <p:nvPr/>
        </p:nvSpPr>
        <p:spPr>
          <a:xfrm>
            <a:off x="4191800" y="3318156"/>
            <a:ext cx="4589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Empresas desarrolladoras de videojuegos.</a:t>
            </a:r>
            <a:endParaRPr sz="400"/>
          </a:p>
        </p:txBody>
      </p:sp>
      <p:grpSp>
        <p:nvGrpSpPr>
          <p:cNvPr id="3" name="Grupo 2"/>
          <p:cNvGrpSpPr/>
          <p:nvPr/>
        </p:nvGrpSpPr>
        <p:grpSpPr>
          <a:xfrm>
            <a:off x="4899625" y="1697569"/>
            <a:ext cx="3026326" cy="1666775"/>
            <a:chOff x="4899625" y="1697569"/>
            <a:chExt cx="3026326" cy="1666775"/>
          </a:xfrm>
        </p:grpSpPr>
        <p:pic>
          <p:nvPicPr>
            <p:cNvPr id="115" name="Google Shape;115;g12f4c3b3c4b_1_1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739026" y="1743756"/>
              <a:ext cx="1186925" cy="1501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g12f4c3b3c4b_1_1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899625" y="1697569"/>
              <a:ext cx="1666775" cy="1666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3adf915d2_1_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 dirty="0"/>
              <a:t>Proyectos</a:t>
            </a:r>
            <a:r>
              <a:rPr lang="es-ES" b="1" dirty="0"/>
              <a:t> similares en el mercado</a:t>
            </a:r>
            <a:endParaRPr b="1" dirty="0"/>
          </a:p>
        </p:txBody>
      </p:sp>
      <p:pic>
        <p:nvPicPr>
          <p:cNvPr id="123" name="Google Shape;123;g133adf915d2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234" y="1679041"/>
            <a:ext cx="2084200" cy="949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33adf915d2_1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0910" y="1636072"/>
            <a:ext cx="2239039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133adf915d2_1_6"/>
          <p:cNvPicPr preferRelativeResize="0"/>
          <p:nvPr/>
        </p:nvPicPr>
        <p:blipFill rotWithShape="1">
          <a:blip r:embed="rId5">
            <a:alphaModFix/>
          </a:blip>
          <a:srcRect t="27090" b="29971"/>
          <a:stretch/>
        </p:blipFill>
        <p:spPr>
          <a:xfrm>
            <a:off x="2066234" y="4177833"/>
            <a:ext cx="2032337" cy="9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33adf915d2_1_6"/>
          <p:cNvPicPr preferRelativeResize="0"/>
          <p:nvPr/>
        </p:nvPicPr>
        <p:blipFill rotWithShape="1">
          <a:blip r:embed="rId6">
            <a:alphaModFix/>
          </a:blip>
          <a:srcRect l="18367" t="28178" r="27112" b="29832"/>
          <a:stretch/>
        </p:blipFill>
        <p:spPr>
          <a:xfrm>
            <a:off x="4994725" y="4177833"/>
            <a:ext cx="2335224" cy="9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33adf915d2_1_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74354" y="2967375"/>
            <a:ext cx="3275239" cy="9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3adf915d2_1_22"/>
          <p:cNvSpPr txBox="1">
            <a:spLocks noGrp="1"/>
          </p:cNvSpPr>
          <p:nvPr>
            <p:ph type="title"/>
          </p:nvPr>
        </p:nvSpPr>
        <p:spPr>
          <a:xfrm>
            <a:off x="457200" y="21511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 dirty="0"/>
              <a:t>Propuesta de valor del proyecto</a:t>
            </a:r>
            <a:endParaRPr sz="4000" b="1" dirty="0"/>
          </a:p>
        </p:txBody>
      </p:sp>
      <p:sp>
        <p:nvSpPr>
          <p:cNvPr id="134" name="Google Shape;134;g133adf915d2_1_22"/>
          <p:cNvSpPr txBox="1">
            <a:spLocks noGrp="1"/>
          </p:cNvSpPr>
          <p:nvPr>
            <p:ph type="body" idx="1"/>
          </p:nvPr>
        </p:nvSpPr>
        <p:spPr>
          <a:xfrm>
            <a:off x="457200" y="1560520"/>
            <a:ext cx="8229600" cy="10494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2500" dirty="0"/>
              <a:t>BetGames es el mejor lugar para apostar con tus amigos, te pagamos en 24 horas.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500" dirty="0"/>
          </a:p>
        </p:txBody>
      </p:sp>
      <p:grpSp>
        <p:nvGrpSpPr>
          <p:cNvPr id="2" name="Grupo 1"/>
          <p:cNvGrpSpPr/>
          <p:nvPr/>
        </p:nvGrpSpPr>
        <p:grpSpPr>
          <a:xfrm>
            <a:off x="2618509" y="3200400"/>
            <a:ext cx="3932112" cy="1573297"/>
            <a:chOff x="2492917" y="3230706"/>
            <a:chExt cx="4057704" cy="1542991"/>
          </a:xfrm>
        </p:grpSpPr>
        <p:pic>
          <p:nvPicPr>
            <p:cNvPr id="3074" name="Picture 2" descr="https://cdn-icons.flaticon.com/png/512/2008/premium/2008302.png?token=exp=1654921963~hmac=dabd58f28a00387fdcafe8106fc022a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917" y="3312543"/>
              <a:ext cx="1461154" cy="1461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s://cdn-icons.flaticon.com/png/512/3696/premium/3696177.png?token=exp=1654922089~hmac=d268da29a57ef9ea64c80e976c35a5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0572" y="3230706"/>
              <a:ext cx="1530049" cy="1530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ttps://cdn-icons.flaticon.com/png/512/4604/premium/4604814.png?token=exp=1654922112~hmac=038c5d6b5f1de6b0354ae489e5b097c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0678" y="3649088"/>
              <a:ext cx="693287" cy="693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6A091-7710-3E5A-3729-EDF97654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19" y="138544"/>
            <a:ext cx="8229600" cy="464127"/>
          </a:xfrm>
        </p:spPr>
        <p:txBody>
          <a:bodyPr>
            <a:normAutofit fontScale="90000"/>
          </a:bodyPr>
          <a:lstStyle/>
          <a:p>
            <a:r>
              <a:rPr lang="es-MX" sz="3200" b="1" dirty="0"/>
              <a:t>Anexo Técnico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052154"/>
              </p:ext>
            </p:extLst>
          </p:nvPr>
        </p:nvGraphicFramePr>
        <p:xfrm>
          <a:off x="2363154" y="602671"/>
          <a:ext cx="4209730" cy="5478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3" imgW="7905642" imgH="10286947" progId="Excel.Sheet.12">
                  <p:link updateAutomatic="1"/>
                </p:oleObj>
              </mc:Choice>
              <mc:Fallback>
                <p:oleObj name="Hoja de cálculo" r:id="rId3" imgW="7905642" imgH="1028694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3154" y="602671"/>
                        <a:ext cx="4209730" cy="5478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0376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3EF20-B7E2-A874-BA7B-39E569E6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3617"/>
          </a:xfrm>
        </p:spPr>
        <p:txBody>
          <a:bodyPr>
            <a:normAutofit fontScale="90000"/>
          </a:bodyPr>
          <a:lstStyle/>
          <a:p>
            <a:r>
              <a:rPr lang="es-MX" sz="4000" dirty="0"/>
              <a:t>Cronograma</a:t>
            </a:r>
            <a:endParaRPr lang="es-MX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482385"/>
              </p:ext>
            </p:extLst>
          </p:nvPr>
        </p:nvGraphicFramePr>
        <p:xfrm>
          <a:off x="2216727" y="653617"/>
          <a:ext cx="4710546" cy="5417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2" imgW="7248347" imgH="8334254" progId="Excel.Sheet.12">
                  <p:link updateAutomatic="1"/>
                </p:oleObj>
              </mc:Choice>
              <mc:Fallback>
                <p:oleObj name="Hoja de cálculo" r:id="rId2" imgW="7248347" imgH="833425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16727" y="653617"/>
                        <a:ext cx="4710546" cy="5417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4496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348</Words>
  <Application>Microsoft Office PowerPoint</Application>
  <PresentationFormat>Presentación en pantalla (4:3)</PresentationFormat>
  <Paragraphs>40</Paragraphs>
  <Slides>21</Slides>
  <Notes>12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Vínculos</vt:lpstr>
      </vt:variant>
      <vt:variant>
        <vt:i4>5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Arial</vt:lpstr>
      <vt:lpstr>Calibri</vt:lpstr>
      <vt:lpstr>Times New Roman</vt:lpstr>
      <vt:lpstr>Tema de Office</vt:lpstr>
      <vt:lpstr>file:///F:\PREGRADO-%20INGENIERIA%20DE%20SISTEMAS-UNILLANOS\SEMESTRE%208\CURSO%20DE%20PROFUNDIZACION%20I%20-%20Ingeniera%20de%20Software%20I%20-%20Gestion%20de%20proyectos%20de%20software\Proyecto%20Final\Avance%201\Anexo%20Tecnico.xlsx!Hoja%201!F2C2:F32C5</vt:lpstr>
      <vt:lpstr>file:///F:\PREGRADO-%20INGENIERIA%20DE%20SISTEMAS-UNILLANOS\SEMESTRE%208\CURSO%20DE%20PROFUNDIZACION%20I%20-%20Ingeniera%20de%20Software%20I%20-%20Gestion%20de%20proyectos%20de%20software\Proyecto%20Final\Avance%201\Cronograma.xlsx!Plantilla_Cronograma!F1C2:F54C29</vt:lpstr>
      <vt:lpstr>file:///F:\PREGRADO-%20INGENIERIA%20DE%20SISTEMAS-UNILLANOS\SEMESTRE%208\CURSO%20DE%20PROFUNDIZACION%20I%20-%20Ingeniera%20de%20Software%20I%20-%20Gestion%20de%20proyectos%20de%20software\Proyecto%20Final\Avance%201\Presupuesto.xlsx!Plantilla!F2C3:F56C20</vt:lpstr>
      <vt:lpstr>file:///F:\PREGRADO-%20INGENIERIA%20DE%20SISTEMAS-UNILLANOS\SEMESTRE%208\CURSO%20DE%20PROFUNDIZACION%20I%20-%20Ingeniera%20de%20Software%20I%20-%20Gestion%20de%20proyectos%20de%20software\Proyecto%20Final\Avance%201\RACI.xlsx!Hoja1!F1C1:F39C11</vt:lpstr>
      <vt:lpstr>file:///F:\PREGRADO-%20INGENIERIA%20DE%20SISTEMAS-UNILLANOS\SEMESTRE%208\CURSO%20DE%20PROFUNDIZACION%20I%20-%20Ingeniera%20de%20Software%20I%20-%20Gestion%20de%20proyectos%20de%20software\Proyecto%20Final\Avance%201\Canvas.docx</vt:lpstr>
      <vt:lpstr>BetGames</vt:lpstr>
      <vt:lpstr>Resumen Ejecutivo</vt:lpstr>
      <vt:lpstr>Objetivo</vt:lpstr>
      <vt:lpstr>Mercado Actual</vt:lpstr>
      <vt:lpstr>Público Objetivo</vt:lpstr>
      <vt:lpstr>Proyectos similares en el mercado</vt:lpstr>
      <vt:lpstr>Propuesta de valor del proyecto</vt:lpstr>
      <vt:lpstr>Anexo Técnico</vt:lpstr>
      <vt:lpstr>Cronograma</vt:lpstr>
      <vt:lpstr>Presupuesto</vt:lpstr>
      <vt:lpstr>Diagrama caso de uso</vt:lpstr>
      <vt:lpstr>Mockups</vt:lpstr>
      <vt:lpstr>Presentación de PowerPoint</vt:lpstr>
      <vt:lpstr>Presentación de PowerPoint</vt:lpstr>
      <vt:lpstr>Diagrama ER base de datos</vt:lpstr>
      <vt:lpstr>Diagrama de despliegue</vt:lpstr>
      <vt:lpstr>EDT</vt:lpstr>
      <vt:lpstr>RACI</vt:lpstr>
      <vt:lpstr>Modelo de negocio Canvas</vt:lpstr>
      <vt:lpstr>Justificación del proyecto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BetGames</dc:title>
  <dc:creator>DISEÑO_GRAFICO</dc:creator>
  <cp:lastModifiedBy>Juan David Espinosa Mayorga</cp:lastModifiedBy>
  <cp:revision>114</cp:revision>
  <dcterms:created xsi:type="dcterms:W3CDTF">2016-03-03T15:42:49Z</dcterms:created>
  <dcterms:modified xsi:type="dcterms:W3CDTF">2022-07-22T20:29:56Z</dcterms:modified>
</cp:coreProperties>
</file>