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58" r:id="rId4"/>
    <p:sldId id="262" r:id="rId5"/>
    <p:sldId id="263" r:id="rId6"/>
    <p:sldId id="265" r:id="rId7"/>
    <p:sldId id="275" r:id="rId8"/>
    <p:sldId id="277" r:id="rId9"/>
    <p:sldId id="276" r:id="rId10"/>
    <p:sldId id="266" r:id="rId11"/>
    <p:sldId id="274" r:id="rId12"/>
    <p:sldId id="272" r:id="rId13"/>
    <p:sldId id="273" r:id="rId14"/>
    <p:sldId id="267" r:id="rId15"/>
    <p:sldId id="268" r:id="rId16"/>
    <p:sldId id="289" r:id="rId17"/>
    <p:sldId id="290" r:id="rId18"/>
    <p:sldId id="269" r:id="rId19"/>
    <p:sldId id="28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400B-5138-4EE1-A338-0CC5A85A2846}" type="datetimeFigureOut">
              <a:rPr lang="en-US" smtClean="0"/>
              <a:pPr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036-A1E5-41C9-9090-BD670F8018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948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400B-5138-4EE1-A338-0CC5A85A2846}" type="datetimeFigureOut">
              <a:rPr lang="en-US" smtClean="0"/>
              <a:pPr/>
              <a:t>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036-A1E5-41C9-9090-BD670F8018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921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400B-5138-4EE1-A338-0CC5A85A2846}" type="datetimeFigureOut">
              <a:rPr lang="en-US" smtClean="0"/>
              <a:pPr/>
              <a:t>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036-A1E5-41C9-9090-BD670F8018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158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400B-5138-4EE1-A338-0CC5A85A2846}" type="datetimeFigureOut">
              <a:rPr lang="en-US" smtClean="0"/>
              <a:pPr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036-A1E5-41C9-9090-BD670F8018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000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400B-5138-4EE1-A338-0CC5A85A2846}" type="datetimeFigureOut">
              <a:rPr lang="en-US" smtClean="0"/>
              <a:pPr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036-A1E5-41C9-9090-BD670F8018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400B-5138-4EE1-A338-0CC5A85A2846}" type="datetimeFigureOut">
              <a:rPr lang="en-US" smtClean="0"/>
              <a:pPr/>
              <a:t>1/9/2021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036-A1E5-41C9-9090-BD670F8018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388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400B-5138-4EE1-A338-0CC5A85A2846}" type="datetimeFigureOut">
              <a:rPr lang="en-US" smtClean="0"/>
              <a:pPr/>
              <a:t>1/9/2021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036-A1E5-41C9-9090-BD670F8018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965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400B-5138-4EE1-A338-0CC5A85A2846}" type="datetimeFigureOut">
              <a:rPr lang="en-US" smtClean="0"/>
              <a:pPr/>
              <a:t>1/9/2021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036-A1E5-41C9-9090-BD670F8018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869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400B-5138-4EE1-A338-0CC5A85A2846}" type="datetimeFigureOut">
              <a:rPr lang="en-US" smtClean="0"/>
              <a:pPr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036-A1E5-41C9-9090-BD670F8018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21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400B-5138-4EE1-A338-0CC5A85A2846}" type="datetimeFigureOut">
              <a:rPr lang="en-US" smtClean="0"/>
              <a:pPr/>
              <a:t>1/9/2021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036-A1E5-41C9-9090-BD670F8018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810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400B-5138-4EE1-A338-0CC5A85A2846}" type="datetimeFigureOut">
              <a:rPr lang="en-US" smtClean="0"/>
              <a:pPr/>
              <a:t>1/9/2021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036-A1E5-41C9-9090-BD670F8018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63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A2D400B-5138-4EE1-A338-0CC5A85A2846}" type="datetimeFigureOut">
              <a:rPr lang="en-US" smtClean="0"/>
              <a:pPr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54C0036-A1E5-41C9-9090-BD670F8018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063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5855" y="1357745"/>
            <a:ext cx="7712363" cy="3260437"/>
          </a:xfrm>
        </p:spPr>
        <p:txBody>
          <a:bodyPr>
            <a:normAutofit/>
          </a:bodyPr>
          <a:lstStyle/>
          <a:p>
            <a:r>
              <a:rPr lang="en-US" b="1" dirty="0" smtClean="0"/>
              <a:t>Fake </a:t>
            </a:r>
            <a:r>
              <a:rPr lang="en-US" b="1" dirty="0"/>
              <a:t>News Detection Using Bidirectional LSTM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218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6654"/>
            <a:ext cx="3447473" cy="1084982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Analisis</a:t>
            </a:r>
            <a:endParaRPr lang="en-US" sz="3400" b="1" dirty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69854" y="840510"/>
            <a:ext cx="8132619" cy="516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Metode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Word Embedding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&amp;</a:t>
            </a:r>
            <a:endParaRPr lang="en-US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Klasifikasi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Teks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&amp;</a:t>
            </a:r>
            <a:endParaRPr lang="en-US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 err="1" smtClean="0">
                <a:solidFill>
                  <a:schemeClr val="accent5">
                    <a:lumMod val="50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Metode</a:t>
            </a: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Bidirectional LSTM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707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6654"/>
            <a:ext cx="3447473" cy="108498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Klasifikasi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Teks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81396" y="2022765"/>
            <a:ext cx="8037949" cy="3888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FF0000"/>
                </a:solidFill>
              </a:rPr>
              <a:t>Klasifikasi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teks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juga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dikenal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sebagai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penandaan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teks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atau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</a:rPr>
              <a:t>kategorisasi</a:t>
            </a:r>
            <a:r>
              <a:rPr lang="en-US" sz="2000" b="1" dirty="0" smtClean="0">
                <a:solidFill>
                  <a:srgbClr val="00B0F0"/>
                </a:solidFill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</a:rPr>
              <a:t>teks</a:t>
            </a:r>
            <a:r>
              <a:rPr lang="en-US" sz="2000" b="1" dirty="0" smtClean="0">
                <a:solidFill>
                  <a:srgbClr val="00B0F0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adalah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92D050"/>
                </a:solidFill>
              </a:rPr>
              <a:t>proses </a:t>
            </a:r>
            <a:r>
              <a:rPr lang="en-US" sz="2000" b="1" dirty="0" err="1">
                <a:solidFill>
                  <a:srgbClr val="92D050"/>
                </a:solidFill>
              </a:rPr>
              <a:t>mengkategorikan</a:t>
            </a:r>
            <a:r>
              <a:rPr lang="en-US" sz="2000" b="1" dirty="0">
                <a:solidFill>
                  <a:srgbClr val="92D050"/>
                </a:solidFill>
              </a:rPr>
              <a:t> </a:t>
            </a:r>
            <a:r>
              <a:rPr lang="en-US" sz="2000" b="1" dirty="0" err="1">
                <a:solidFill>
                  <a:srgbClr val="92D050"/>
                </a:solidFill>
              </a:rPr>
              <a:t>teks</a:t>
            </a:r>
            <a:r>
              <a:rPr lang="en-US" sz="2000" b="1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kelompok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terorganisir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menggunakan</a:t>
            </a:r>
            <a:r>
              <a:rPr lang="en-US" sz="2000" dirty="0">
                <a:solidFill>
                  <a:schemeClr val="tx1"/>
                </a:solidFill>
              </a:rPr>
              <a:t> Natural Language Processing (NLP), </a:t>
            </a:r>
            <a:r>
              <a:rPr lang="en-US" sz="2000" dirty="0" err="1">
                <a:solidFill>
                  <a:schemeClr val="tx1"/>
                </a:solidFill>
              </a:rPr>
              <a:t>pengklasifikasi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teks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secara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otomatis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menganalisis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teks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kemudian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menetapkan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sekumpulan</a:t>
            </a:r>
            <a:r>
              <a:rPr lang="en-US" sz="2000" dirty="0">
                <a:solidFill>
                  <a:schemeClr val="tx1"/>
                </a:solidFill>
              </a:rPr>
              <a:t> tag </a:t>
            </a:r>
            <a:r>
              <a:rPr lang="en-US" sz="2000" dirty="0" err="1">
                <a:solidFill>
                  <a:schemeClr val="tx1"/>
                </a:solidFill>
              </a:rPr>
              <a:t>atau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kategori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telah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ditentukan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sebelumnya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berdasarkan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kontennya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19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1900" b="1" dirty="0">
              <a:solidFill>
                <a:schemeClr val="tx1"/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900" b="1" dirty="0" smtClean="0">
              <a:solidFill>
                <a:schemeClr val="tx1"/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64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6654"/>
            <a:ext cx="3447473" cy="108498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Word Embedding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81396" y="877455"/>
            <a:ext cx="4031673" cy="5033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sz="1800" b="1" dirty="0">
                <a:solidFill>
                  <a:schemeClr val="tx1"/>
                </a:solidFill>
              </a:rPr>
              <a:t>Word embedding </a:t>
            </a:r>
            <a:r>
              <a:rPr lang="en-US" sz="1800" dirty="0" err="1" smtClean="0">
                <a:solidFill>
                  <a:schemeClr val="tx1"/>
                </a:solidFill>
              </a:rPr>
              <a:t>adalah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istilah</a:t>
            </a:r>
            <a:r>
              <a:rPr lang="en-US" sz="1800" dirty="0">
                <a:solidFill>
                  <a:schemeClr val="tx1"/>
                </a:solidFill>
              </a:rPr>
              <a:t> yang </a:t>
            </a:r>
            <a:r>
              <a:rPr lang="en-US" sz="1800" dirty="0" err="1">
                <a:solidFill>
                  <a:schemeClr val="tx1"/>
                </a:solidFill>
              </a:rPr>
              <a:t>digunakan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untuk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teknik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mengubah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sebuah</a:t>
            </a:r>
            <a:r>
              <a:rPr lang="en-US" sz="1800" b="1" dirty="0">
                <a:solidFill>
                  <a:srgbClr val="FF0000"/>
                </a:solidFill>
              </a:rPr>
              <a:t> kata </a:t>
            </a:r>
            <a:r>
              <a:rPr lang="en-US" sz="1800" b="1" dirty="0" err="1">
                <a:solidFill>
                  <a:srgbClr val="FF0000"/>
                </a:solidFill>
              </a:rPr>
              <a:t>menjadi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sebuah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vektor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atau</a:t>
            </a:r>
            <a:r>
              <a:rPr lang="en-US" sz="1800" b="1" dirty="0">
                <a:solidFill>
                  <a:srgbClr val="FF0000"/>
                </a:solidFill>
              </a:rPr>
              <a:t> array </a:t>
            </a:r>
            <a:r>
              <a:rPr lang="en-US" sz="1800" dirty="0">
                <a:solidFill>
                  <a:schemeClr val="tx1"/>
                </a:solidFill>
              </a:rPr>
              <a:t>yang </a:t>
            </a:r>
            <a:r>
              <a:rPr lang="en-US" sz="1800" dirty="0" err="1">
                <a:solidFill>
                  <a:schemeClr val="tx1"/>
                </a:solidFill>
              </a:rPr>
              <a:t>terdiri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dari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rgbClr val="00B050"/>
                </a:solidFill>
              </a:rPr>
              <a:t>kumpulan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800" b="1" dirty="0" err="1">
                <a:solidFill>
                  <a:srgbClr val="00B050"/>
                </a:solidFill>
              </a:rPr>
              <a:t>angka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Word2Vec (CBOW)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CBOW </a:t>
            </a:r>
            <a:r>
              <a:rPr lang="en-US" sz="1600" dirty="0" err="1">
                <a:solidFill>
                  <a:schemeClr val="tx1"/>
                </a:solidFill>
              </a:rPr>
              <a:t>merupakan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arsitektur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untuk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memprediksi</a:t>
            </a:r>
            <a:r>
              <a:rPr lang="en-US" sz="1600" dirty="0">
                <a:solidFill>
                  <a:schemeClr val="tx1"/>
                </a:solidFill>
              </a:rPr>
              <a:t> </a:t>
            </a:r>
            <a:r>
              <a:rPr lang="en-US" sz="1600" i="1" dirty="0">
                <a:solidFill>
                  <a:schemeClr val="tx1"/>
                </a:solidFill>
              </a:rPr>
              <a:t>current word </a:t>
            </a:r>
            <a:r>
              <a:rPr lang="en-US" sz="1600" dirty="0">
                <a:solidFill>
                  <a:schemeClr val="tx1"/>
                </a:solidFill>
              </a:rPr>
              <a:t>yang </a:t>
            </a:r>
            <a:r>
              <a:rPr lang="en-US" sz="1600" dirty="0" err="1">
                <a:solidFill>
                  <a:schemeClr val="tx1"/>
                </a:solidFill>
              </a:rPr>
              <a:t>berperan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sebagai</a:t>
            </a:r>
            <a:r>
              <a:rPr lang="en-US" sz="1600" dirty="0">
                <a:solidFill>
                  <a:schemeClr val="tx1"/>
                </a:solidFill>
              </a:rPr>
              <a:t> target </a:t>
            </a:r>
            <a:r>
              <a:rPr lang="en-US" sz="1600" dirty="0" err="1">
                <a:solidFill>
                  <a:schemeClr val="tx1"/>
                </a:solidFill>
              </a:rPr>
              <a:t>dari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konteks</a:t>
            </a:r>
            <a:r>
              <a:rPr lang="en-US" sz="1600" dirty="0">
                <a:solidFill>
                  <a:schemeClr val="tx1"/>
                </a:solidFill>
              </a:rPr>
              <a:t> yang </a:t>
            </a:r>
            <a:r>
              <a:rPr lang="en-US" sz="1600" dirty="0" err="1">
                <a:solidFill>
                  <a:schemeClr val="tx1"/>
                </a:solidFill>
              </a:rPr>
              <a:t>berperan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sebagai</a:t>
            </a:r>
            <a:r>
              <a:rPr lang="en-US" sz="1600" dirty="0">
                <a:solidFill>
                  <a:schemeClr val="tx1"/>
                </a:solidFill>
              </a:rPr>
              <a:t> input </a:t>
            </a:r>
            <a:r>
              <a:rPr lang="en-US" sz="1600" dirty="0" err="1">
                <a:solidFill>
                  <a:schemeClr val="tx1"/>
                </a:solidFill>
              </a:rPr>
              <a:t>terhadap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sekitarnya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19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1900" b="1" dirty="0">
              <a:solidFill>
                <a:schemeClr val="tx1"/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900" b="1" dirty="0" smtClean="0">
              <a:solidFill>
                <a:schemeClr val="tx1"/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319" y="640843"/>
            <a:ext cx="3320822" cy="41528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560" y="5153890"/>
            <a:ext cx="8031019" cy="7573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5369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6654"/>
            <a:ext cx="3447473" cy="108498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Bidirectional LSMT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97564" y="591128"/>
            <a:ext cx="8132619" cy="1773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000" b="1" dirty="0" err="1" smtClean="0">
                <a:solidFill>
                  <a:srgbClr val="FF0000"/>
                </a:solidFill>
              </a:rPr>
              <a:t>Arsitekur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bidirectional </a:t>
            </a:r>
            <a:r>
              <a:rPr lang="en-US" sz="2000" b="1" i="1" dirty="0" err="1">
                <a:solidFill>
                  <a:srgbClr val="FF0000"/>
                </a:solidFill>
              </a:rPr>
              <a:t>lstm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tersusun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dari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gabungan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arsitektur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rgbClr val="7030A0"/>
                </a:solidFill>
              </a:rPr>
              <a:t>long short term memory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rgbClr val="00B050"/>
                </a:solidFill>
              </a:rPr>
              <a:t>bidirectional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Selain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itu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 err="1">
                <a:solidFill>
                  <a:schemeClr val="tx1"/>
                </a:solidFill>
              </a:rPr>
              <a:t>lstm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memiliki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memory cell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menyimpan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informasi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memori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jangka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waktu</a:t>
            </a:r>
            <a:r>
              <a:rPr lang="en-US" sz="2000" dirty="0">
                <a:solidFill>
                  <a:schemeClr val="tx1"/>
                </a:solidFill>
              </a:rPr>
              <a:t> yang lama </a:t>
            </a:r>
            <a:r>
              <a:rPr lang="en-US" sz="2000" dirty="0" err="1">
                <a:solidFill>
                  <a:schemeClr val="tx1"/>
                </a:solidFill>
              </a:rPr>
              <a:t>dan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tiga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gates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yaitu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rgbClr val="00B050"/>
                </a:solidFill>
              </a:rPr>
              <a:t>forget gate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b="1" i="1" dirty="0">
                <a:solidFill>
                  <a:srgbClr val="FF0000"/>
                </a:solidFill>
              </a:rPr>
              <a:t>input gate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output gate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endParaRPr lang="en-US" sz="2000" b="1" dirty="0" smtClean="0">
              <a:solidFill>
                <a:schemeClr val="tx1"/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0909" r="33131"/>
          <a:stretch/>
        </p:blipFill>
        <p:spPr bwMode="auto">
          <a:xfrm>
            <a:off x="3849075" y="2637600"/>
            <a:ext cx="2558474" cy="2668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151" y="3198392"/>
            <a:ext cx="4366850" cy="18305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3049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6654"/>
            <a:ext cx="3447473" cy="1084982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Desain</a:t>
            </a:r>
            <a:endParaRPr lang="en-US" sz="3400" b="1" dirty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69854" y="840510"/>
            <a:ext cx="8132619" cy="516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Desain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Umum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Sistem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&amp;</a:t>
            </a:r>
            <a:endParaRPr lang="en-US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Desain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Prapemrosesan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Data</a:t>
            </a:r>
          </a:p>
        </p:txBody>
      </p:sp>
    </p:spTree>
    <p:extLst>
      <p:ext uri="{BB962C8B-B14F-4D97-AF65-F5344CB8AC3E}">
        <p14:creationId xmlns="" xmlns:p14="http://schemas.microsoft.com/office/powerpoint/2010/main" val="42712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6654"/>
            <a:ext cx="3447473" cy="108498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err="1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Desain</a:t>
            </a:r>
            <a:r>
              <a:rPr lang="en-US" sz="2800" b="1" dirty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Umum</a:t>
            </a:r>
            <a:r>
              <a:rPr lang="en-US" sz="2800" b="1" dirty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Sistem</a:t>
            </a:r>
            <a:endParaRPr lang="en-US" sz="2800" b="1" dirty="0">
              <a:solidFill>
                <a:schemeClr val="bg1"/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0272"/>
          <a:stretch/>
        </p:blipFill>
        <p:spPr>
          <a:xfrm>
            <a:off x="4444222" y="651164"/>
            <a:ext cx="5854324" cy="55418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329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72C32AF-5278-4AE8-90F6-638C53B9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6654"/>
            <a:ext cx="3447473" cy="108498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err="1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Desain</a:t>
            </a:r>
            <a:r>
              <a:rPr lang="en-US" sz="2800" b="1" dirty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Umum</a:t>
            </a:r>
            <a:r>
              <a:rPr lang="en-US" sz="2800" b="1" dirty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Sistem</a:t>
            </a:r>
            <a:endParaRPr lang="en-US" sz="2800" b="1" dirty="0">
              <a:solidFill>
                <a:schemeClr val="bg1"/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E09E221-AE7F-404E-B488-8CA0E391D6E5}"/>
              </a:ext>
            </a:extLst>
          </p:cNvPr>
          <p:cNvSpPr txBox="1"/>
          <p:nvPr/>
        </p:nvSpPr>
        <p:spPr>
          <a:xfrm>
            <a:off x="3447473" y="152159"/>
            <a:ext cx="7637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Adapun proses yang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gambaran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64E28B7-96C4-4AF1-ADC2-66B2F8B2770B}"/>
              </a:ext>
            </a:extLst>
          </p:cNvPr>
          <p:cNvSpPr txBox="1"/>
          <p:nvPr/>
        </p:nvSpPr>
        <p:spPr>
          <a:xfrm>
            <a:off x="3447473" y="882905"/>
            <a:ext cx="80238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Data</a:t>
            </a:r>
          </a:p>
          <a:p>
            <a:pPr algn="just"/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data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membagi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data.Data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berita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dikumpulkan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dibagi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data dan test data.</a:t>
            </a:r>
          </a:p>
          <a:p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9F75C63-BFC7-45E9-A87F-2F0FE56A7DD9}"/>
              </a:ext>
            </a:extLst>
          </p:cNvPr>
          <p:cNvSpPr txBox="1"/>
          <p:nvPr/>
        </p:nvSpPr>
        <p:spPr>
          <a:xfrm>
            <a:off x="3447472" y="1946335"/>
            <a:ext cx="69995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D" sz="20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D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membersihkan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melatih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pengklasifikasian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7A288DE-22BA-45DE-938E-1BFA5886FB24}"/>
              </a:ext>
            </a:extLst>
          </p:cNvPr>
          <p:cNvSpPr txBox="1"/>
          <p:nvPr/>
        </p:nvSpPr>
        <p:spPr>
          <a:xfrm>
            <a:off x="3447472" y="3321788"/>
            <a:ext cx="802386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Processing </a:t>
            </a:r>
          </a:p>
          <a:p>
            <a:pPr algn="just"/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Processing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mempersiapkan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berita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siap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diolah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processing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punctuation removal, lemmatization, tokenization,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FC4F0EF-C7F1-4E0A-B4C4-9AAD168C061B}"/>
              </a:ext>
            </a:extLst>
          </p:cNvPr>
          <p:cNvSpPr txBox="1"/>
          <p:nvPr/>
        </p:nvSpPr>
        <p:spPr>
          <a:xfrm>
            <a:off x="3447472" y="5087080"/>
            <a:ext cx="80238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 </a:t>
            </a:r>
          </a:p>
          <a:p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konversi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070676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E8E7FDC2-969A-4911-84B4-C4FFD31AC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6654"/>
            <a:ext cx="3447473" cy="108498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err="1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Desain</a:t>
            </a:r>
            <a:r>
              <a:rPr lang="en-US" sz="2800" b="1" dirty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Umum</a:t>
            </a:r>
            <a:r>
              <a:rPr lang="en-US" sz="2800" b="1" dirty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Sistem</a:t>
            </a:r>
            <a:endParaRPr lang="en-US" sz="2800" b="1" dirty="0">
              <a:solidFill>
                <a:schemeClr val="bg1"/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AD7F01F-B108-496E-8F1C-7AB25B60F3E2}"/>
              </a:ext>
            </a:extLst>
          </p:cNvPr>
          <p:cNvSpPr txBox="1"/>
          <p:nvPr/>
        </p:nvSpPr>
        <p:spPr>
          <a:xfrm>
            <a:off x="3813232" y="1320076"/>
            <a:ext cx="70909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Mengklasifikasikan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ketentuan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0C5097F-5BDF-425E-B0C8-64850967AC94}"/>
              </a:ext>
            </a:extLst>
          </p:cNvPr>
          <p:cNvSpPr txBox="1"/>
          <p:nvPr/>
        </p:nvSpPr>
        <p:spPr>
          <a:xfrm>
            <a:off x="3813232" y="3094473"/>
            <a:ext cx="709098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 algn="just"/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eksperimen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pendeteksi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berita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palsu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(fake news).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Mengukur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menggambarkan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seberapa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mengklasifikasikan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xmlns="" val="2905218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6654"/>
            <a:ext cx="3447473" cy="108498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err="1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Desain</a:t>
            </a:r>
            <a:r>
              <a:rPr lang="en-US" sz="2800" b="1" dirty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Pra-pemrosesan</a:t>
            </a:r>
            <a:r>
              <a:rPr lang="en-US" sz="2800" b="1" dirty="0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data</a:t>
            </a:r>
            <a:endParaRPr lang="en-US" sz="2800" b="1" dirty="0">
              <a:solidFill>
                <a:schemeClr val="bg1"/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69854" y="840510"/>
            <a:ext cx="8132619" cy="516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sz="2800" b="1" dirty="0">
              <a:solidFill>
                <a:schemeClr val="accent1">
                  <a:lumMod val="75000"/>
                </a:schemeClr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812" y="2474480"/>
            <a:ext cx="7659861" cy="22914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008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B432785F-583B-4DEA-AC48-5778F00E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4" y="986790"/>
            <a:ext cx="2947987" cy="460057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err="1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Desain</a:t>
            </a:r>
            <a:r>
              <a:rPr lang="en-US" sz="2800" b="1" dirty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Pra-pemrosesan</a:t>
            </a:r>
            <a:r>
              <a:rPr lang="en-US" sz="2800" b="1" dirty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B2FDDD4-AB91-4404-A8EA-EB898A80BCDE}"/>
              </a:ext>
            </a:extLst>
          </p:cNvPr>
          <p:cNvSpPr txBox="1"/>
          <p:nvPr/>
        </p:nvSpPr>
        <p:spPr>
          <a:xfrm>
            <a:off x="3461656" y="1290501"/>
            <a:ext cx="8730343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Cleaning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memeriksa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missing</a:t>
            </a:r>
          </a:p>
          <a:p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value pada dataset. </a:t>
            </a:r>
          </a:p>
          <a:p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Transformation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menormalisasi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</a:t>
            </a:r>
          </a:p>
          <a:p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encoding categorical value. </a:t>
            </a:r>
          </a:p>
          <a:p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Reduction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data.</a:t>
            </a:r>
          </a:p>
          <a:p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Punctuation Removal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baca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 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endParaRPr lang="en-ID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pada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dataset.</a:t>
            </a:r>
          </a:p>
          <a:p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Tokenization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memecah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token, agar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endParaRPr lang="en-ID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proses di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removal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menghilangkan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pada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</a:t>
            </a:r>
          </a:p>
          <a:p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penghubung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Lemmatization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pada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</a:t>
            </a:r>
          </a:p>
          <a:p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dataset,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terbentuk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gramatikal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Kata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diubah</a:t>
            </a:r>
            <a:endParaRPr lang="en-ID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dasarnya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makna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879CE4-B7C7-440F-95BC-4E3A6D6A9E7D}"/>
              </a:ext>
            </a:extLst>
          </p:cNvPr>
          <p:cNvSpPr txBox="1"/>
          <p:nvPr/>
        </p:nvSpPr>
        <p:spPr>
          <a:xfrm>
            <a:off x="3447474" y="278904"/>
            <a:ext cx="7637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Adapun proses yang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data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xmlns="" val="378062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273" y="1173019"/>
            <a:ext cx="7712363" cy="1089891"/>
          </a:xfrm>
        </p:spPr>
        <p:txBody>
          <a:bodyPr>
            <a:normAutofit/>
          </a:bodyPr>
          <a:lstStyle/>
          <a:p>
            <a:r>
              <a:rPr lang="en-US" b="1" dirty="0" smtClean="0"/>
              <a:t>Blissful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273" y="2890983"/>
            <a:ext cx="7712363" cy="2539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bg1"/>
                </a:solidFill>
              </a:rPr>
              <a:t>Silvany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Lumbangaol</a:t>
            </a:r>
            <a:r>
              <a:rPr lang="en-US" sz="2400" dirty="0" smtClean="0">
                <a:solidFill>
                  <a:schemeClr val="bg1"/>
                </a:solidFill>
              </a:rPr>
              <a:t>		(12s17029)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bg1"/>
                </a:solidFill>
              </a:rPr>
              <a:t>Yeni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Chintya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Panjaitan</a:t>
            </a:r>
            <a:r>
              <a:rPr lang="en-US" sz="2400" dirty="0" smtClean="0">
                <a:solidFill>
                  <a:schemeClr val="bg1"/>
                </a:solidFill>
              </a:rPr>
              <a:t> 		(12s17040)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bg1"/>
                </a:solidFill>
              </a:rPr>
              <a:t>Juanda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Pakpahan</a:t>
            </a:r>
            <a:r>
              <a:rPr lang="en-US" sz="2400" dirty="0" smtClean="0">
                <a:solidFill>
                  <a:schemeClr val="bg1"/>
                </a:solidFill>
              </a:rPr>
              <a:t> 		(12s17058)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bg1"/>
                </a:solidFill>
              </a:rPr>
              <a:t>Melani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Pakpahan</a:t>
            </a:r>
            <a:r>
              <a:rPr lang="en-US" sz="2400" dirty="0" smtClean="0">
                <a:solidFill>
                  <a:schemeClr val="bg1"/>
                </a:solidFill>
              </a:rPr>
              <a:t>		(12s17064)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50614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82" y="1123837"/>
            <a:ext cx="3260435" cy="4601183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Implementasi</a:t>
            </a:r>
            <a:r>
              <a:rPr lang="en-US" b="1" dirty="0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Proses load </a:t>
            </a:r>
            <a:r>
              <a:rPr lang="en-US" b="1" dirty="0" err="1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baca</a:t>
            </a:r>
            <a:r>
              <a:rPr lang="en-US" b="1" dirty="0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26971" y="2359805"/>
            <a:ext cx="8229599" cy="2129246"/>
          </a:xfrm>
        </p:spPr>
      </p:pic>
    </p:spTree>
    <p:extLst>
      <p:ext uri="{BB962C8B-B14F-4D97-AF65-F5344CB8AC3E}">
        <p14:creationId xmlns:p14="http://schemas.microsoft.com/office/powerpoint/2010/main" xmlns="" val="16274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82" y="1123837"/>
            <a:ext cx="3260435" cy="4601183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Implementasi</a:t>
            </a:r>
            <a:r>
              <a:rPr lang="en-US" b="1" dirty="0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Data Cleaning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11982" y="792531"/>
            <a:ext cx="7959723" cy="5320886"/>
          </a:xfrm>
        </p:spPr>
      </p:pic>
    </p:spTree>
    <p:extLst>
      <p:ext uri="{BB962C8B-B14F-4D97-AF65-F5344CB8AC3E}">
        <p14:creationId xmlns:p14="http://schemas.microsoft.com/office/powerpoint/2010/main" xmlns="" val="319658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83" y="1123837"/>
            <a:ext cx="3170184" cy="460118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Implementasi</a:t>
            </a:r>
            <a:r>
              <a:rPr lang="en-US" sz="2800" b="1" dirty="0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Data Transformation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33607" y="683239"/>
            <a:ext cx="8114778" cy="5430177"/>
          </a:xfrm>
        </p:spPr>
      </p:pic>
    </p:spTree>
    <p:extLst>
      <p:ext uri="{BB962C8B-B14F-4D97-AF65-F5344CB8AC3E}">
        <p14:creationId xmlns:p14="http://schemas.microsoft.com/office/powerpoint/2010/main" xmlns="" val="346776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82" y="1123837"/>
            <a:ext cx="3260435" cy="4601183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Implementasi</a:t>
            </a:r>
            <a:r>
              <a:rPr lang="en-US" b="1" dirty="0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EDA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33606" y="706345"/>
            <a:ext cx="8099043" cy="5629141"/>
          </a:xfrm>
        </p:spPr>
      </p:pic>
    </p:spTree>
    <p:extLst>
      <p:ext uri="{BB962C8B-B14F-4D97-AF65-F5344CB8AC3E}">
        <p14:creationId xmlns:p14="http://schemas.microsoft.com/office/powerpoint/2010/main" xmlns="" val="21259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82" y="1123837"/>
            <a:ext cx="3260435" cy="4601183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Implementasi</a:t>
            </a:r>
            <a:r>
              <a:rPr lang="en-US" b="1" dirty="0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Data Reduction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9731" y="743512"/>
            <a:ext cx="8096169" cy="5409094"/>
          </a:xfrm>
        </p:spPr>
      </p:pic>
    </p:spTree>
    <p:extLst>
      <p:ext uri="{BB962C8B-B14F-4D97-AF65-F5344CB8AC3E}">
        <p14:creationId xmlns:p14="http://schemas.microsoft.com/office/powerpoint/2010/main" xmlns="" val="177879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82" y="1123837"/>
            <a:ext cx="3260435" cy="4601183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Implementasi</a:t>
            </a:r>
            <a:r>
              <a:rPr lang="en-US" b="1" dirty="0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Punctuation Removal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2166" y="706789"/>
            <a:ext cx="8240155" cy="5406628"/>
          </a:xfrm>
        </p:spPr>
      </p:pic>
    </p:spTree>
    <p:extLst>
      <p:ext uri="{BB962C8B-B14F-4D97-AF65-F5344CB8AC3E}">
        <p14:creationId xmlns:p14="http://schemas.microsoft.com/office/powerpoint/2010/main" xmlns="" val="30647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82" y="1123837"/>
            <a:ext cx="3260435" cy="4601183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Implementasi</a:t>
            </a:r>
            <a:r>
              <a:rPr lang="en-US" b="1" dirty="0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Tokenization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55229" y="695378"/>
            <a:ext cx="8217085" cy="5431102"/>
          </a:xfrm>
        </p:spPr>
      </p:pic>
    </p:spTree>
    <p:extLst>
      <p:ext uri="{BB962C8B-B14F-4D97-AF65-F5344CB8AC3E}">
        <p14:creationId xmlns:p14="http://schemas.microsoft.com/office/powerpoint/2010/main" xmlns="" val="21621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82" y="1123837"/>
            <a:ext cx="3260435" cy="4601183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Implementasi</a:t>
            </a:r>
            <a:r>
              <a:rPr lang="en-US" b="1" dirty="0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</a:br>
            <a:r>
              <a:rPr lang="en-US" b="1" dirty="0" err="1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Stopword</a:t>
            </a:r>
            <a:r>
              <a:rPr lang="en-US" b="1" dirty="0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Removal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68292" y="716419"/>
            <a:ext cx="8108846" cy="5357809"/>
          </a:xfrm>
        </p:spPr>
      </p:pic>
    </p:spTree>
    <p:extLst>
      <p:ext uri="{BB962C8B-B14F-4D97-AF65-F5344CB8AC3E}">
        <p14:creationId xmlns:p14="http://schemas.microsoft.com/office/powerpoint/2010/main" xmlns="" val="272048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50516"/>
            <a:ext cx="3620543" cy="4601183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Implementasi</a:t>
            </a:r>
            <a:r>
              <a:rPr lang="en-US" b="1" dirty="0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Lemmatization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20543" y="627987"/>
            <a:ext cx="8032079" cy="5446242"/>
          </a:xfrm>
        </p:spPr>
      </p:pic>
    </p:spTree>
    <p:extLst>
      <p:ext uri="{BB962C8B-B14F-4D97-AF65-F5344CB8AC3E}">
        <p14:creationId xmlns:p14="http://schemas.microsoft.com/office/powerpoint/2010/main" xmlns="" val="407195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1DB0208-5552-4F08-89A0-229CD4A753C0}"/>
              </a:ext>
            </a:extLst>
          </p:cNvPr>
          <p:cNvSpPr txBox="1"/>
          <p:nvPr/>
        </p:nvSpPr>
        <p:spPr>
          <a:xfrm>
            <a:off x="285750" y="2261354"/>
            <a:ext cx="2731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Evaluasi</a:t>
            </a:r>
            <a:endParaRPr lang="en-ID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BAB32FE-2C9F-45B4-A74D-33DD58DA6E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30090" y="3850957"/>
            <a:ext cx="6338398" cy="22983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3E6C11-5F45-4DC5-BD32-8B13C14543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08351" y="1516350"/>
            <a:ext cx="6860137" cy="14906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0D82E35-1EBE-4D2E-97FA-0F7EA105904D}"/>
              </a:ext>
            </a:extLst>
          </p:cNvPr>
          <p:cNvSpPr txBox="1"/>
          <p:nvPr/>
        </p:nvSpPr>
        <p:spPr>
          <a:xfrm>
            <a:off x="4530090" y="937260"/>
            <a:ext cx="6338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6"/>
                </a:solidFill>
              </a:rPr>
              <a:t>Evaluasi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</a:rPr>
              <a:t>menggunakan</a:t>
            </a:r>
            <a:r>
              <a:rPr lang="en-US" sz="2400" b="1" dirty="0">
                <a:solidFill>
                  <a:schemeClr val="accent6"/>
                </a:solidFill>
              </a:rPr>
              <a:t> confusion matrix</a:t>
            </a:r>
            <a:endParaRPr lang="en-ID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834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6654"/>
            <a:ext cx="3447473" cy="1084982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Latar</a:t>
            </a:r>
            <a:r>
              <a:rPr lang="en-US" sz="3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Belakang</a:t>
            </a:r>
            <a:endParaRPr lang="en-US" sz="3400" b="1" dirty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69854" y="840510"/>
            <a:ext cx="8132619" cy="516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600" dirty="0" err="1">
                <a:solidFill>
                  <a:schemeClr val="tx1"/>
                </a:solidFill>
              </a:rPr>
              <a:t>B</a:t>
            </a:r>
            <a:r>
              <a:rPr lang="en-US" sz="2600" dirty="0" err="1" smtClean="0">
                <a:solidFill>
                  <a:schemeClr val="tx1"/>
                </a:solidFill>
              </a:rPr>
              <a:t>eberapa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informasi</a:t>
            </a:r>
            <a:r>
              <a:rPr lang="en-US" sz="2600" dirty="0">
                <a:solidFill>
                  <a:schemeClr val="tx1"/>
                </a:solidFill>
              </a:rPr>
              <a:t> yang </a:t>
            </a:r>
            <a:r>
              <a:rPr lang="en-US" sz="2600" dirty="0" err="1">
                <a:solidFill>
                  <a:schemeClr val="tx1"/>
                </a:solidFill>
              </a:rPr>
              <a:t>disebarkan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secara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rgbClr val="00B050"/>
                </a:solidFill>
              </a:rPr>
              <a:t>individu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atau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berkelompok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tersebut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tidak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dapat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dipertanggungjawabkan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b="1" dirty="0" err="1">
                <a:solidFill>
                  <a:schemeClr val="tx1"/>
                </a:solidFill>
              </a:rPr>
              <a:t>kebenaran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atau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b="1" dirty="0" err="1">
                <a:solidFill>
                  <a:srgbClr val="7030A0"/>
                </a:solidFill>
              </a:rPr>
              <a:t>terindikasi</a:t>
            </a:r>
            <a:r>
              <a:rPr lang="en-US" sz="2600" b="1" dirty="0">
                <a:solidFill>
                  <a:srgbClr val="7030A0"/>
                </a:solidFill>
              </a:rPr>
              <a:t> </a:t>
            </a:r>
            <a:r>
              <a:rPr lang="en-US" sz="2600" b="1" dirty="0" err="1">
                <a:solidFill>
                  <a:srgbClr val="7030A0"/>
                </a:solidFill>
              </a:rPr>
              <a:t>berita</a:t>
            </a:r>
            <a:r>
              <a:rPr lang="en-US" sz="2600" b="1" dirty="0">
                <a:solidFill>
                  <a:srgbClr val="7030A0"/>
                </a:solidFill>
              </a:rPr>
              <a:t> </a:t>
            </a:r>
            <a:r>
              <a:rPr lang="en-US" sz="2600" b="1" dirty="0" err="1">
                <a:solidFill>
                  <a:srgbClr val="7030A0"/>
                </a:solidFill>
              </a:rPr>
              <a:t>palsu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menjangkau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ribuan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pengguna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r>
              <a:rPr lang="en-US" sz="2600" b="1" dirty="0" err="1">
                <a:solidFill>
                  <a:srgbClr val="FF0000"/>
                </a:solidFill>
              </a:rPr>
              <a:t>Berita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en-US" sz="2600" b="1" dirty="0" err="1">
                <a:solidFill>
                  <a:srgbClr val="FF0000"/>
                </a:solidFill>
              </a:rPr>
              <a:t>palsu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merupakan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informasi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atau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berita</a:t>
            </a:r>
            <a:r>
              <a:rPr lang="en-US" sz="2600" dirty="0">
                <a:solidFill>
                  <a:schemeClr val="tx1"/>
                </a:solidFill>
              </a:rPr>
              <a:t> yang </a:t>
            </a:r>
            <a:r>
              <a:rPr lang="en-US" sz="2600" dirty="0" err="1">
                <a:solidFill>
                  <a:schemeClr val="tx1"/>
                </a:solidFill>
              </a:rPr>
              <a:t>berisi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hal-hal</a:t>
            </a:r>
            <a:r>
              <a:rPr lang="en-US" sz="2600" dirty="0">
                <a:solidFill>
                  <a:schemeClr val="tx1"/>
                </a:solidFill>
              </a:rPr>
              <a:t> yang </a:t>
            </a:r>
            <a:r>
              <a:rPr lang="en-US" sz="2600" dirty="0" err="1">
                <a:solidFill>
                  <a:schemeClr val="tx1"/>
                </a:solidFill>
              </a:rPr>
              <a:t>tidak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diketahui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kebenarannya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atau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belum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pasti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  <a:endParaRPr lang="en-US" sz="2600" b="1" dirty="0">
              <a:solidFill>
                <a:schemeClr val="tx1"/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25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dobe Caslon Pro Bold" pitchFamily="18" charset="0"/>
                <a:cs typeface="Adobe Arabic" pitchFamily="18" charset="-78"/>
              </a:rPr>
              <a:t>Thank You ..</a:t>
            </a:r>
            <a:endParaRPr lang="en-US" dirty="0">
              <a:latin typeface="Adobe Caslon Pro Bold" pitchFamily="18" charset="0"/>
              <a:cs typeface="Adobe Arabic" pitchFamily="18" charset="-7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6654"/>
            <a:ext cx="3447473" cy="1084982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Tujuan</a:t>
            </a:r>
            <a:endParaRPr lang="en-US" sz="3400" b="1" dirty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6782" y="1431638"/>
            <a:ext cx="8100291" cy="4229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n-US" sz="2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US" sz="2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US" sz="2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US" sz="2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US" sz="2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26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Bidirectional LSTM</a:t>
            </a:r>
            <a:r>
              <a:rPr lang="en-US" sz="26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CBOW </a:t>
            </a:r>
            <a:r>
              <a:rPr lang="en-US" sz="2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2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b="1" i="1" dirty="0" smtClean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 embedding</a:t>
            </a:r>
            <a:r>
              <a:rPr lang="en-US" sz="2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mengidentifikasi</a:t>
            </a:r>
            <a:r>
              <a:rPr lang="en-US" sz="2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berita</a:t>
            </a:r>
            <a:r>
              <a:rPr lang="en-US" sz="2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palsu</a:t>
            </a:r>
            <a:r>
              <a:rPr lang="en-US" sz="2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n-US" sz="2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mengukur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seberapa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US" sz="2600" b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600" b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r>
              <a:rPr lang="en-US" sz="2600" b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Bidirectional LSTM</a:t>
            </a:r>
            <a:r>
              <a:rPr lang="en-US" sz="2600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CBOW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 embedding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mendeteksi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berita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palsu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698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6654"/>
            <a:ext cx="3447473" cy="1084982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Ruang</a:t>
            </a:r>
            <a:r>
              <a:rPr lang="en-US" sz="3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Lingkup</a:t>
            </a:r>
            <a:endParaRPr lang="en-US" sz="3400" b="1" dirty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06619" y="1200169"/>
            <a:ext cx="81372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Variabel</a:t>
            </a:r>
            <a:r>
              <a:rPr lang="en-US" sz="24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400" b="1" dirty="0" err="1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US" sz="24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24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pada</a:t>
            </a:r>
            <a:r>
              <a:rPr lang="en-US" sz="24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proyek</a:t>
            </a:r>
            <a:r>
              <a:rPr lang="en-US" sz="24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US" sz="24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pertimbangan</a:t>
            </a:r>
            <a:r>
              <a:rPr lang="en-US" sz="24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24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melakukan</a:t>
            </a:r>
            <a:r>
              <a:rPr lang="en-US" sz="24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mengidentifikasi</a:t>
            </a:r>
            <a:r>
              <a:rPr lang="en-US" sz="24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berita</a:t>
            </a:r>
            <a:r>
              <a:rPr lang="en-US" sz="24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palsu</a:t>
            </a:r>
            <a:r>
              <a:rPr lang="en-US" sz="24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24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title </a:t>
            </a:r>
            <a:r>
              <a:rPr lang="en-US" sz="2400" b="1" dirty="0" err="1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US" sz="24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judul</a:t>
            </a:r>
            <a:r>
              <a:rPr lang="en-US" sz="24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24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berita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742950" lvl="1" indent="-285750" algn="just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 yang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berisi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fake news </a:t>
            </a:r>
            <a:r>
              <a:rPr lang="en-US" sz="24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</a:t>
            </a:r>
            <a:r>
              <a:rPr lang="en-US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real news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diperoleh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rentang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waktu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en-US" sz="2400" b="1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tahun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terakhir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bersumber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i="1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 </a:t>
            </a:r>
            <a:r>
              <a:rPr lang="en-US" sz="2400" b="1" i="1" dirty="0" err="1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Dataport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Dimana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file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dokumen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berekstensi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.csv yang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mengandung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teks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judul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berita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unik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setiap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barisnya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59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6654"/>
            <a:ext cx="3447473" cy="1084982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Analisis</a:t>
            </a:r>
            <a:endParaRPr lang="en-US" sz="3400" b="1" dirty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69854" y="840510"/>
            <a:ext cx="8132619" cy="516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800" b="1" dirty="0" err="1" smtClean="0">
                <a:solidFill>
                  <a:srgbClr val="00B050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Bentuk</a:t>
            </a:r>
            <a:r>
              <a:rPr lang="en-US" sz="2800" b="1" dirty="0" smtClean="0">
                <a:solidFill>
                  <a:srgbClr val="00B050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Data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&amp;</a:t>
            </a:r>
            <a:endParaRPr lang="en-US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 err="1" smtClean="0">
                <a:solidFill>
                  <a:srgbClr val="FFC000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Pra-pemrosesan</a:t>
            </a:r>
            <a:r>
              <a:rPr lang="en-US" sz="2800" b="1" dirty="0" smtClean="0">
                <a:solidFill>
                  <a:srgbClr val="FFC000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data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&amp;</a:t>
            </a:r>
            <a:endParaRPr lang="en-US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 err="1" smtClean="0">
                <a:solidFill>
                  <a:srgbClr val="00B0F0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Metode</a:t>
            </a:r>
            <a:endParaRPr lang="en-US" sz="2800" b="1" dirty="0">
              <a:solidFill>
                <a:srgbClr val="00B0F0"/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696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6654"/>
            <a:ext cx="3447473" cy="1084982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Analisis</a:t>
            </a:r>
            <a:r>
              <a:rPr lang="en-US" sz="3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/>
            </a:r>
            <a:br>
              <a:rPr lang="en-US" sz="3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</a:br>
            <a:r>
              <a:rPr lang="en-US" sz="3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Bentuk</a:t>
            </a:r>
            <a:r>
              <a:rPr lang="en-US" sz="3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Data</a:t>
            </a:r>
            <a:endParaRPr lang="en-US" sz="3400" b="1" dirty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69854" y="840510"/>
            <a:ext cx="8132619" cy="516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sz="2800" b="1" dirty="0">
              <a:solidFill>
                <a:srgbClr val="00B0F0"/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85806" y="1365796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ANALISIS SUMBER DATA</a:t>
            </a:r>
          </a:p>
          <a:p>
            <a:endParaRPr lang="en-US" sz="20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Analisis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terhadap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sumber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data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dilakukan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untuk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mengetahui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atribut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data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relevan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yang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akan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digunakan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dalam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mendeteksi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berita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palsu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.</a:t>
            </a:r>
          </a:p>
          <a:p>
            <a:endParaRPr lang="en-US" sz="20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endParaRPr lang="en-US" sz="20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ANALISIS BENTUK DATA</a:t>
            </a:r>
          </a:p>
          <a:p>
            <a:endParaRPr lang="en-US" sz="20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Analisis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terhadap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bentuk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data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dilakukan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untuk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mengetahui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karakteristik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dataset yang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akan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digunakan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dalam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melakukan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penelitian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.</a:t>
            </a:r>
            <a:endParaRPr lang="en-US" sz="2000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696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6654"/>
            <a:ext cx="3447473" cy="10849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Analisis</a:t>
            </a:r>
            <a:r>
              <a:rPr lang="en-US" sz="3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/>
            </a:r>
            <a:br>
              <a:rPr lang="en-US" sz="3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</a:br>
            <a:r>
              <a:rPr lang="en-US" sz="3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Pra-pemrosesan</a:t>
            </a:r>
            <a:r>
              <a:rPr lang="en-US" sz="3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 data</a:t>
            </a:r>
            <a:endParaRPr lang="en-US" sz="3400" b="1" dirty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69854" y="840510"/>
            <a:ext cx="8132619" cy="516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sz="2800" b="1" dirty="0">
              <a:solidFill>
                <a:srgbClr val="00B0F0"/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36720" y="1332412"/>
            <a:ext cx="6096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Tahapan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pra-pemrosesan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data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dilakukan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sebelum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melatih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data yang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akan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dimodelkan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.</a:t>
            </a:r>
            <a:b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</a:b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teknik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yang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dilakukan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pada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tahapan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pra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pemrosesan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data,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meliputi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: </a:t>
            </a:r>
          </a:p>
          <a:p>
            <a:endParaRPr lang="en-US" sz="20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data cleaning,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data transformation,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data reduction,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punctuation removal,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tokenization,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stopword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removal,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dan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lematization</a:t>
            </a:r>
            <a:endParaRPr lang="en-US" sz="2000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696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6654"/>
            <a:ext cx="3447473" cy="1084982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Analisis</a:t>
            </a:r>
            <a:r>
              <a:rPr lang="en-US" sz="3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/>
            </a:r>
            <a:br>
              <a:rPr lang="en-US" sz="3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</a:br>
            <a:r>
              <a:rPr lang="en-US" sz="3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Metode</a:t>
            </a:r>
            <a:endParaRPr lang="en-US" sz="3400" b="1" dirty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69854" y="840510"/>
            <a:ext cx="8132619" cy="516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sz="2800" b="1" dirty="0">
              <a:solidFill>
                <a:srgbClr val="00B0F0"/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499" y="1071154"/>
            <a:ext cx="7575369" cy="466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696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714</Words>
  <Application>Microsoft Office PowerPoint</Application>
  <PresentationFormat>Custom</PresentationFormat>
  <Paragraphs>107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Frame</vt:lpstr>
      <vt:lpstr>Fake News Detection Using Bidirectional LSTM</vt:lpstr>
      <vt:lpstr>Blissful</vt:lpstr>
      <vt:lpstr>Latar Belakang</vt:lpstr>
      <vt:lpstr>Tujuan</vt:lpstr>
      <vt:lpstr>Ruang Lingkup</vt:lpstr>
      <vt:lpstr>Analisis</vt:lpstr>
      <vt:lpstr>Analisis Bentuk Data</vt:lpstr>
      <vt:lpstr>Analisis Pra-pemrosesan data</vt:lpstr>
      <vt:lpstr>Analisis Metode</vt:lpstr>
      <vt:lpstr>Analisis</vt:lpstr>
      <vt:lpstr>Klasifikasi Teks</vt:lpstr>
      <vt:lpstr>Word Embedding</vt:lpstr>
      <vt:lpstr>Bidirectional LSMT</vt:lpstr>
      <vt:lpstr>Desain</vt:lpstr>
      <vt:lpstr>Desain Umum Sistem</vt:lpstr>
      <vt:lpstr>Desain Umum Sistem</vt:lpstr>
      <vt:lpstr>Desain Umum Sistem</vt:lpstr>
      <vt:lpstr>Desain Pra-pemrosesan data</vt:lpstr>
      <vt:lpstr>Desain Pra-pemrosesan data</vt:lpstr>
      <vt:lpstr>Implementasi Proses load dan baca data</vt:lpstr>
      <vt:lpstr>Implementasi Data Cleaning</vt:lpstr>
      <vt:lpstr>Implementasi Data Transformation</vt:lpstr>
      <vt:lpstr>Implementasi EDA </vt:lpstr>
      <vt:lpstr>Implementasi Data Reduction</vt:lpstr>
      <vt:lpstr>Implementasi Punctuation Removal</vt:lpstr>
      <vt:lpstr>Implementasi Tokenization</vt:lpstr>
      <vt:lpstr>Implementasi Stopword Removal</vt:lpstr>
      <vt:lpstr>Implementasi Lemmatization</vt:lpstr>
      <vt:lpstr>Slide 29</vt:lpstr>
      <vt:lpstr>Thank You ..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Using Bidirectional LSTM</dc:title>
  <dc:creator>Junpa</dc:creator>
  <cp:lastModifiedBy>lenovo</cp:lastModifiedBy>
  <cp:revision>23</cp:revision>
  <dcterms:created xsi:type="dcterms:W3CDTF">2021-01-07T07:33:42Z</dcterms:created>
  <dcterms:modified xsi:type="dcterms:W3CDTF">2021-01-09T05:11:33Z</dcterms:modified>
</cp:coreProperties>
</file>