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693002-3E2C-4FB5-936F-62C8C7BBF6B1}">
  <a:tblStyle styleId="{2D693002-3E2C-4FB5-936F-62C8C7BBF6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07bb8a43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07bb8a4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43f628d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43f628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One way to see this challenge is as a sorting problem. Then why not to check the general rank of usage of the five target products? </a:t>
            </a:r>
            <a:endParaRPr/>
          </a:p>
          <a:p>
            <a:pPr indent="0" lvl="0" marL="0" rtl="0" algn="l">
              <a:spcBef>
                <a:spcPts val="0"/>
              </a:spcBef>
              <a:spcAft>
                <a:spcPts val="0"/>
              </a:spcAft>
              <a:buNone/>
            </a:pPr>
            <a:r>
              <a:rPr lang="es-419"/>
              <a:t>This </a:t>
            </a:r>
            <a:r>
              <a:rPr lang="es-419"/>
              <a:t>bar plot</a:t>
            </a:r>
            <a:r>
              <a:rPr lang="es-419"/>
              <a:t> shows the </a:t>
            </a:r>
            <a:r>
              <a:rPr lang="es-419"/>
              <a:t>percentage</a:t>
            </a:r>
            <a:r>
              <a:rPr lang="es-419"/>
              <a:t> of </a:t>
            </a:r>
            <a:r>
              <a:rPr lang="es-419"/>
              <a:t>clients</a:t>
            </a:r>
            <a:r>
              <a:rPr lang="es-419"/>
              <a:t> using at least once one of the five products during the first two quarters of 2020. Each color represents a different product.</a:t>
            </a:r>
            <a:endParaRPr/>
          </a:p>
          <a:p>
            <a:pPr indent="0" lvl="0" marL="0" rtl="0" algn="l">
              <a:spcBef>
                <a:spcPts val="0"/>
              </a:spcBef>
              <a:spcAft>
                <a:spcPts val="0"/>
              </a:spcAft>
              <a:buNone/>
            </a:pPr>
            <a:r>
              <a:rPr lang="es-419"/>
              <a:t>Here is important to note that a client may use more than one product at the same period.</a:t>
            </a:r>
            <a:endParaRPr/>
          </a:p>
          <a:p>
            <a:pPr indent="0" lvl="0" marL="0" rtl="0" algn="l">
              <a:spcBef>
                <a:spcPts val="0"/>
              </a:spcBef>
              <a:spcAft>
                <a:spcPts val="0"/>
              </a:spcAft>
              <a:buNone/>
            </a:pPr>
            <a:r>
              <a:rPr lang="es-419"/>
              <a:t>From this visualization we could rank the products D-E and C-D at the first and second place because the chances of use them seems to be larger, on the hand A-A should go to the last place. It is a little harder to say something about B-B and E-E as they present differences between quarters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143f628d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143f628d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rPr>
              <a:t>By now </a:t>
            </a:r>
            <a:r>
              <a:rPr lang="es-419">
                <a:solidFill>
                  <a:schemeClr val="dk1"/>
                </a:solidFill>
              </a:rPr>
              <a:t>but let’s rank B-B over E-E as it was more popular on the first quarter. We will use this rank later.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43f628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143f628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rPr>
              <a:t>Now we wanted to check if the proportions of clients using the products changes or not for the clients targeted with the campaign. (This is kind of computing probabilities conditioning on a given factor in this case if there was campaign or not)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To illustrate what I mean, let’s consider the following bars plot for the product C-D, it is presenting the % clients using the product in the first two quarters of 2020 discriminated by if they recieve or not a campaign ( for red they received, blue they don’t). For example, the first red bar indicates that during the first quarter of 2020 the percentage of clients using the product given they were targeted by at least one campaign in this quarter was about 65%. On the other hand less than 10% of the not targeted clients used the product!</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Here we need to be very careful. Because we cannot conclude this effect is caused by the campaign itself. The bank could target with the campaign clients with previous usage of the product and this could be one of the reasons explaining the differences  between these proportions.</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Something that I forgot mentioning was that the y_error bar on top of each bar represents the 99% confidence interval of the estimation of the proportion, obtained from the central limit theorem.</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We did similar analysis to determine if some other categorical variables, like range of income, sex or age, are important factors for the usage proportions.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43f628d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43f628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Take Aways are two:</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419"/>
              <a:t>First, the rank of products from more to less usage is [D-E, C-D, B-B, A-A]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419"/>
              <a:t>Second, The campaigns count seems to be relevant to determine if a client buy a product.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143f628d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143f628d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a:t>Now let’s move to the modeling stage</a:t>
            </a:r>
            <a:endParaRPr/>
          </a:p>
          <a:p>
            <a:pPr indent="-298450" lvl="0" marL="457200" rtl="0" algn="l">
              <a:spcBef>
                <a:spcPts val="0"/>
              </a:spcBef>
              <a:spcAft>
                <a:spcPts val="0"/>
              </a:spcAft>
              <a:buSzPts val="1100"/>
              <a:buChar char="●"/>
            </a:pPr>
            <a:r>
              <a:rPr lang="es-419"/>
              <a:t>Initially we proposed a simple model that will work as baseline for the future models. This was based on the rank of usage from more to less popular that we obtained before. The performance over the test set (it means from august to october 2020) was 35.92%. We will expect that any of our models performs at least as well as this simple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143f628d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143f628d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For each of the five classifiers we first take care of the balance of the classes by using oversampling of the positive class, otherwise the model also learns about the class unbalance and the output probabilities are not comparable between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We train in two stages: first a competitions between Logistic Regression, Random Forest, XGBoost and LightGBM models using 10 folds cross validation.</a:t>
            </a:r>
            <a:endParaRPr/>
          </a:p>
          <a:p>
            <a:pPr indent="0" lvl="0" marL="0" rtl="0" algn="l">
              <a:spcBef>
                <a:spcPts val="0"/>
              </a:spcBef>
              <a:spcAft>
                <a:spcPts val="0"/>
              </a:spcAft>
              <a:buNone/>
            </a:pPr>
            <a:r>
              <a:rPr lang="es-419"/>
              <a:t>then we use </a:t>
            </a:r>
            <a:r>
              <a:rPr lang="es-419">
                <a:solidFill>
                  <a:schemeClr val="dk1"/>
                </a:solidFill>
              </a:rPr>
              <a:t> 3 folds </a:t>
            </a:r>
            <a:r>
              <a:rPr lang="es-419"/>
              <a:t>Cross validation GridSearch to fine tune the best model, which </a:t>
            </a:r>
            <a:r>
              <a:rPr lang="es-419">
                <a:solidFill>
                  <a:schemeClr val="dk1"/>
                </a:solidFill>
              </a:rPr>
              <a:t>was LightGBM</a:t>
            </a:r>
            <a:r>
              <a:rPr lang="es-419"/>
              <a:t> most of the times.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143f628d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143f628d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419"/>
              <a:t>We trained Five classifiers (one per product) and use the models outcome as an score to be ranked in the final list.</a:t>
            </a:r>
            <a:endParaRPr/>
          </a:p>
          <a:p>
            <a:pPr indent="-298450" lvl="0" marL="457200" rtl="0" algn="l">
              <a:spcBef>
                <a:spcPts val="0"/>
              </a:spcBef>
              <a:spcAft>
                <a:spcPts val="0"/>
              </a:spcAft>
              <a:buSzPts val="1100"/>
              <a:buChar char="●"/>
            </a:pPr>
            <a:r>
              <a:rPr lang="es-419"/>
              <a:t>After a couple of iterations we obtained a multioutput classification model using as features the last year transactions history aggregated by months and quarters, some </a:t>
            </a:r>
            <a:r>
              <a:rPr lang="es-419">
                <a:solidFill>
                  <a:schemeClr val="dk1"/>
                </a:solidFill>
              </a:rPr>
              <a:t>demographics </a:t>
            </a:r>
            <a:r>
              <a:rPr lang="es-419"/>
              <a:t>attributes of the customer like the income range, customer age and the principality (which is a measure of fidelity of a client), and the campaigns history in the last quarter.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143f628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143f628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STOP! I will skip this slide about the ordering strategy. I will just mention that we order based on an estimation of the model certainty and its outcome. And that our best mAP on the test set using this strategy was 50.36.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As the order in the final list is important we proposed a ranking approach based on the certainty of the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The graph on the right shows normalized histograms of the model predictions by actual outcome on the test set. </a:t>
            </a:r>
            <a:endParaRPr/>
          </a:p>
          <a:p>
            <a:pPr indent="0" lvl="0" marL="0" rtl="0" algn="l">
              <a:spcBef>
                <a:spcPts val="0"/>
              </a:spcBef>
              <a:spcAft>
                <a:spcPts val="0"/>
              </a:spcAft>
              <a:buNone/>
            </a:pPr>
            <a:r>
              <a:rPr lang="es-419"/>
              <a:t>For example to get this one (in upper left corner) we </a:t>
            </a:r>
            <a:r>
              <a:rPr lang="es-419"/>
              <a:t>filtered</a:t>
            </a:r>
            <a:r>
              <a:rPr lang="es-419"/>
              <a:t> the the individuals in the test set that </a:t>
            </a:r>
            <a:r>
              <a:rPr lang="es-419"/>
              <a:t>bought</a:t>
            </a:r>
            <a:r>
              <a:rPr lang="es-419"/>
              <a:t> at least once the product C-D in the quarter 2020-apr to 2020-jun. only those, and then we got the normalized histogram of the model outputs. </a:t>
            </a:r>
            <a:endParaRPr/>
          </a:p>
          <a:p>
            <a:pPr indent="0" lvl="0" marL="0" rtl="0" algn="l">
              <a:spcBef>
                <a:spcPts val="0"/>
              </a:spcBef>
              <a:spcAft>
                <a:spcPts val="0"/>
              </a:spcAft>
              <a:buNone/>
            </a:pPr>
            <a:r>
              <a:rPr lang="es-419"/>
              <a:t>We can see the model doesn’t always output high probabilities for the filtered individuals, there are some low probabilities that will be false negatives. </a:t>
            </a:r>
            <a:r>
              <a:rPr lang="es-419"/>
              <a:t>That</a:t>
            </a:r>
            <a:r>
              <a:rPr lang="es-419"/>
              <a:t> is an issue but more </a:t>
            </a:r>
            <a:r>
              <a:rPr lang="es-419"/>
              <a:t>dangerous</a:t>
            </a:r>
            <a:r>
              <a:rPr lang="es-419"/>
              <a:t> is the fact that some clients that do not use the product B-B are getting high scores</a:t>
            </a:r>
            <a:endParaRPr/>
          </a:p>
          <a:p>
            <a:pPr indent="0" lvl="0" marL="0" rtl="0" algn="l">
              <a:spcBef>
                <a:spcPts val="0"/>
              </a:spcBef>
              <a:spcAft>
                <a:spcPts val="0"/>
              </a:spcAft>
              <a:buNone/>
            </a:pPr>
            <a:r>
              <a:rPr lang="es-419"/>
              <a:t>That is why we decide to include a measure of the certainty of the model outcomes. This was defined in terms of the entropy of a given interval of predictions </a:t>
            </a:r>
            <a:r>
              <a:rPr lang="es-419"/>
              <a:t>(which is just a measure of the purity of the values in a given interval)</a:t>
            </a:r>
            <a:r>
              <a:rPr lang="es-419"/>
              <a:t>. For example, if we consider the interval 0.7 to 1 on product B-B there is not certainty about if the outcome of the model represents or not a product usage. But this is more clear for the product C-D.</a:t>
            </a:r>
            <a:endParaRPr/>
          </a:p>
          <a:p>
            <a:pPr indent="0" lvl="0" marL="0" rtl="0" algn="l">
              <a:spcBef>
                <a:spcPts val="0"/>
              </a:spcBef>
              <a:spcAft>
                <a:spcPts val="0"/>
              </a:spcAft>
              <a:buNone/>
            </a:pPr>
            <a:r>
              <a:rPr lang="es-419"/>
              <a:t>You can see in the last row this measure of certainty as o function of model outcome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The ordering rules go as describe in the table, high model output and</a:t>
            </a:r>
            <a:r>
              <a:rPr lang="es-419"/>
              <a:t> high </a:t>
            </a:r>
            <a:r>
              <a:rPr lang="es-419"/>
              <a:t>certainty imply higher final score, any fail on </a:t>
            </a:r>
            <a:r>
              <a:rPr lang="es-419"/>
              <a:t>satisfying</a:t>
            </a:r>
            <a:r>
              <a:rPr lang="es-419"/>
              <a:t> this two conditions will produce a low score. In particular, high output with low certainty should product a low final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Our final model has mean average precision of 50.36% on the test set.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7bb8a43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7bb8a43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a:t>Now let’s move to the final stage, the model interpretability</a:t>
            </a:r>
            <a:endParaRPr/>
          </a:p>
          <a:p>
            <a:pPr indent="-298450" lvl="0" marL="457200" rtl="0" algn="l">
              <a:spcBef>
                <a:spcPts val="0"/>
              </a:spcBef>
              <a:spcAft>
                <a:spcPts val="0"/>
              </a:spcAft>
              <a:buSzPts val="1100"/>
              <a:buChar char="●"/>
            </a:pPr>
            <a:r>
              <a:rPr lang="es-419"/>
              <a:t>It was when I was reading this job description that I discovered about shap values (</a:t>
            </a:r>
            <a:r>
              <a:rPr lang="es-419">
                <a:solidFill>
                  <a:schemeClr val="dk1"/>
                </a:solidFill>
              </a:rPr>
              <a:t>I haven’t heard about them  before) </a:t>
            </a:r>
            <a:r>
              <a:rPr lang="es-419"/>
              <a:t>and I realized it is a powerful tool for model interpretability. So I decided to apply it to the trained models and see if I could </a:t>
            </a:r>
            <a:r>
              <a:rPr lang="es-419">
                <a:solidFill>
                  <a:schemeClr val="dk1"/>
                </a:solidFill>
              </a:rPr>
              <a:t>get</a:t>
            </a:r>
            <a:r>
              <a:rPr lang="es-419">
                <a:solidFill>
                  <a:schemeClr val="dk1"/>
                </a:solidFill>
              </a:rPr>
              <a:t> some insights</a:t>
            </a:r>
            <a:r>
              <a:rPr lang="es-419"/>
              <a:t>. For time reasons I will show this analysis only for product C-D.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419"/>
              <a:t>This shap summary plot is made for a subsample of the validation set for product C-D. and It </a:t>
            </a:r>
            <a:r>
              <a:rPr lang="es-419"/>
              <a:t>demonstrates</a:t>
            </a:r>
            <a:r>
              <a:rPr lang="es-419"/>
              <a:t> some interesting facts:</a:t>
            </a:r>
            <a:endParaRPr/>
          </a:p>
          <a:p>
            <a:pPr indent="-298450" lvl="1" marL="914400" rtl="0" algn="l">
              <a:spcBef>
                <a:spcPts val="0"/>
              </a:spcBef>
              <a:spcAft>
                <a:spcPts val="0"/>
              </a:spcAft>
              <a:buSzPts val="1100"/>
              <a:buChar char="○"/>
            </a:pPr>
            <a:r>
              <a:rPr lang="es-419"/>
              <a:t>First, the variables are ranked by feature importance in </a:t>
            </a:r>
            <a:r>
              <a:rPr lang="es-419"/>
              <a:t>descending</a:t>
            </a:r>
            <a:r>
              <a:rPr lang="es-419"/>
              <a:t> order. And the variables related to C/D product previous history,  the client principality and C-D campaign seem to have the larger impacts on the model output.</a:t>
            </a:r>
            <a:endParaRPr/>
          </a:p>
          <a:p>
            <a:pPr indent="-298450" lvl="1" marL="914400" rtl="0" algn="l">
              <a:spcBef>
                <a:spcPts val="0"/>
              </a:spcBef>
              <a:spcAft>
                <a:spcPts val="0"/>
              </a:spcAft>
              <a:buSzPts val="1100"/>
              <a:buChar char="○"/>
            </a:pPr>
            <a:r>
              <a:rPr lang="es-419"/>
              <a:t>For a given observation, or dot, the color shows whether the feature value is high (in red) or low (in blue). So, for example o</a:t>
            </a:r>
            <a:r>
              <a:rPr lang="es-419"/>
              <a:t>ne can notice that when the variables related to previous </a:t>
            </a:r>
            <a:r>
              <a:rPr lang="es-419">
                <a:solidFill>
                  <a:schemeClr val="dk1"/>
                </a:solidFill>
              </a:rPr>
              <a:t>C-D </a:t>
            </a:r>
            <a:r>
              <a:rPr lang="es-419"/>
              <a:t>usage are high it impacts positively the model outcome, it means that if the client used the product before then they are more likely to use it again.</a:t>
            </a:r>
            <a:endParaRPr/>
          </a:p>
          <a:p>
            <a:pPr indent="-298450" lvl="1" marL="914400" rtl="0" algn="l">
              <a:spcBef>
                <a:spcPts val="0"/>
              </a:spcBef>
              <a:spcAft>
                <a:spcPts val="0"/>
              </a:spcAft>
              <a:buSzPts val="1100"/>
              <a:buChar char="○"/>
            </a:pPr>
            <a:r>
              <a:rPr lang="es-419"/>
              <a:t>We can also see that Clients targeted with C-D campaign are more likely to use the product (as </a:t>
            </a:r>
            <a:r>
              <a:rPr lang="es-419"/>
              <a:t>expected</a:t>
            </a:r>
            <a:r>
              <a:rPr lang="es-419"/>
              <a:t>) [Here we need to be careful, because correlation doesn’t mean causality!]</a:t>
            </a:r>
            <a:endParaRPr/>
          </a:p>
          <a:p>
            <a:pPr indent="-298450" lvl="1" marL="914400" rtl="0" algn="l">
              <a:spcBef>
                <a:spcPts val="0"/>
              </a:spcBef>
              <a:spcAft>
                <a:spcPts val="0"/>
              </a:spcAft>
              <a:buSzPts val="1100"/>
              <a:buChar char="○"/>
            </a:pPr>
            <a:r>
              <a:rPr lang="es-419"/>
              <a:t>On the other hand, Although the impact is minor, the variables related to product B-B seems to be negatively correlated with the model outcome, it means that a client using the product B-B </a:t>
            </a:r>
            <a:r>
              <a:rPr lang="es-419">
                <a:solidFill>
                  <a:schemeClr val="dk1"/>
                </a:solidFill>
              </a:rPr>
              <a:t>in the past </a:t>
            </a:r>
            <a:r>
              <a:rPr lang="es-419"/>
              <a:t>is less prone to use C-D in the future. This may make sense because B-B is an banking outcome product (maybe a savings product) and C-D is banking income product (may be a credit). we know it because of the positive or negative sign of the transactions amount related to this products.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07bb8a4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07bb8a4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419"/>
              <a:t>In this last slide I just restate this conclusions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s-419">
                <a:solidFill>
                  <a:schemeClr val="dk1"/>
                </a:solidFill>
              </a:rPr>
              <a:t>Choosing a problem to present was not something easy, </a:t>
            </a:r>
            <a:r>
              <a:rPr lang="es-419">
                <a:solidFill>
                  <a:schemeClr val="dk1"/>
                </a:solidFill>
              </a:rPr>
              <a:t>because</a:t>
            </a:r>
            <a:r>
              <a:rPr lang="es-419">
                <a:solidFill>
                  <a:schemeClr val="dk1"/>
                </a:solidFill>
              </a:rPr>
              <a:t> many options came to my mind. Like the time when as part of my job I use null hypothesis testing to detect land mines based on backpropagation of thermal neutrons data. Or the time when we wanted to </a:t>
            </a:r>
            <a:r>
              <a:rPr lang="es-419">
                <a:solidFill>
                  <a:schemeClr val="dk1"/>
                </a:solidFill>
              </a:rPr>
              <a:t>determine</a:t>
            </a:r>
            <a:r>
              <a:rPr lang="es-419">
                <a:solidFill>
                  <a:schemeClr val="dk1"/>
                </a:solidFill>
              </a:rPr>
              <a:t> the credit risk in a factoring operation based on the historic commercial relationship between two companies. However, at the moment I got the email for preparing this short talk I was working in a data competition and I </a:t>
            </a:r>
            <a:r>
              <a:rPr lang="es-419">
                <a:solidFill>
                  <a:schemeClr val="dk1"/>
                </a:solidFill>
              </a:rPr>
              <a:t>thought</a:t>
            </a:r>
            <a:r>
              <a:rPr lang="es-419">
                <a:solidFill>
                  <a:schemeClr val="dk1"/>
                </a:solidFill>
              </a:rPr>
              <a:t> why not this one?</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This competition was about prediction of banking products usage and was released by Itau bank,</a:t>
            </a:r>
            <a:r>
              <a:rPr lang="es-419">
                <a:solidFill>
                  <a:schemeClr val="dk1"/>
                </a:solidFill>
              </a:rPr>
              <a:t> a former brazilian bank with operations mainly in latin american and with almost a hundred thousand employees.</a:t>
            </a:r>
            <a:endParaRPr>
              <a:solidFill>
                <a:schemeClr val="dk1"/>
              </a:solidFill>
            </a:endParaRPr>
          </a:p>
          <a:p>
            <a:pPr indent="-298450" lvl="0" marL="457200" rtl="0" algn="l">
              <a:spcBef>
                <a:spcPts val="0"/>
              </a:spcBef>
              <a:spcAft>
                <a:spcPts val="0"/>
              </a:spcAft>
              <a:buClr>
                <a:schemeClr val="dk1"/>
              </a:buClr>
              <a:buSzPts val="1100"/>
              <a:buChar char="●"/>
            </a:pPr>
            <a:r>
              <a:rPr lang="es-419">
                <a:solidFill>
                  <a:schemeClr val="dk1"/>
                </a:solidFill>
              </a:rPr>
              <a:t>I have to mention that I knew late about this competition and I had the chance to work just one week on it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7bb8a43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7bb8a4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 will start by introducing the challenge</a:t>
            </a:r>
            <a:endParaRPr/>
          </a:p>
          <a:p>
            <a:pPr indent="0" lvl="0" marL="0" rtl="0" algn="l">
              <a:spcBef>
                <a:spcPts val="0"/>
              </a:spcBef>
              <a:spcAft>
                <a:spcPts val="0"/>
              </a:spcAft>
              <a:buNone/>
            </a:pPr>
            <a:r>
              <a:rPr lang="es-419"/>
              <a:t>Then I will </a:t>
            </a:r>
            <a:r>
              <a:rPr lang="es-419"/>
              <a:t>describe</a:t>
            </a:r>
            <a:r>
              <a:rPr lang="es-419"/>
              <a:t> our approach, including the Exploratory data analysis, the modeling process and I will finish showing some Insights about the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07bb8a4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07bb8a4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419"/>
              <a:t>The challenge was to o</a:t>
            </a:r>
            <a:r>
              <a:rPr lang="es-419"/>
              <a:t>btain predictive models that allow know the purchase intentions of a client for 5 out of 16 Itau banking products. </a:t>
            </a:r>
            <a:endParaRPr/>
          </a:p>
          <a:p>
            <a:pPr indent="-298450" lvl="0" marL="457200" rtl="0" algn="l">
              <a:spcBef>
                <a:spcPts val="0"/>
              </a:spcBef>
              <a:spcAft>
                <a:spcPts val="0"/>
              </a:spcAft>
              <a:buSzPts val="1100"/>
              <a:buChar char="●"/>
            </a:pPr>
            <a:r>
              <a:rPr lang="es-419"/>
              <a:t>Why is it important? or better what were the challenger intentions? They expect that having such models will help them to better guide future campaigns for these five products.</a:t>
            </a:r>
            <a:endParaRPr/>
          </a:p>
          <a:p>
            <a:pPr indent="-298450" lvl="0" marL="457200" rtl="0" algn="l">
              <a:spcBef>
                <a:spcPts val="0"/>
              </a:spcBef>
              <a:spcAft>
                <a:spcPts val="0"/>
              </a:spcAft>
              <a:buSzPts val="1100"/>
              <a:buChar char="●"/>
            </a:pPr>
            <a:r>
              <a:rPr lang="es-419"/>
              <a:t>The data includes </a:t>
            </a:r>
            <a:r>
              <a:rPr lang="es-419">
                <a:solidFill>
                  <a:schemeClr val="dk1"/>
                </a:solidFill>
              </a:rPr>
              <a:t>client demographic information, </a:t>
            </a:r>
            <a:r>
              <a:rPr lang="es-419"/>
              <a:t>historic information about transactions, campaigns and communications between the bank and the customers going from january 2019 to july 2020 (this is the given data).</a:t>
            </a:r>
            <a:endParaRPr/>
          </a:p>
          <a:p>
            <a:pPr indent="-298450" lvl="0" marL="457200" rtl="0" algn="l">
              <a:spcBef>
                <a:spcPts val="0"/>
              </a:spcBef>
              <a:spcAft>
                <a:spcPts val="0"/>
              </a:spcAft>
              <a:buSzPts val="1100"/>
              <a:buChar char="●"/>
            </a:pPr>
            <a:r>
              <a:rPr lang="es-419"/>
              <a:t>The outcome of the model should be a list of products to be used by a given client in the quarter august to october 2020. (This information was not given.)</a:t>
            </a:r>
            <a:endParaRPr/>
          </a:p>
          <a:p>
            <a:pPr indent="-298450" lvl="0" marL="457200" rtl="0" algn="l">
              <a:spcBef>
                <a:spcPts val="0"/>
              </a:spcBef>
              <a:spcAft>
                <a:spcPts val="0"/>
              </a:spcAft>
              <a:buSzPts val="1100"/>
              <a:buChar char="●"/>
            </a:pPr>
            <a:r>
              <a:rPr lang="es-419"/>
              <a:t>The proposed metric for the challenge was the mAP at level 5 from information retrieval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07bb8a43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07bb8a4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Let’s talk about this metric first </a:t>
            </a:r>
            <a:endParaRPr/>
          </a:p>
          <a:p>
            <a:pPr indent="0" lvl="0" marL="0" rtl="0" algn="l">
              <a:spcBef>
                <a:spcPts val="0"/>
              </a:spcBef>
              <a:spcAft>
                <a:spcPts val="0"/>
              </a:spcAft>
              <a:buNone/>
            </a:pPr>
            <a:r>
              <a:rPr lang="es-419"/>
              <a:t>The mAP in just the mean of the average precisions (AP’s) over all the clients.</a:t>
            </a:r>
            <a:endParaRPr/>
          </a:p>
          <a:p>
            <a:pPr indent="0" lvl="0" marL="0" rtl="0" algn="l">
              <a:spcBef>
                <a:spcPts val="0"/>
              </a:spcBef>
              <a:spcAft>
                <a:spcPts val="0"/>
              </a:spcAft>
              <a:buNone/>
            </a:pPr>
            <a:r>
              <a:rPr lang="es-419"/>
              <a:t>Now the average precision is </a:t>
            </a:r>
            <a:r>
              <a:rPr lang="es-419"/>
              <a:t>described</a:t>
            </a:r>
            <a:r>
              <a:rPr lang="es-419"/>
              <a:t> by this little and </a:t>
            </a:r>
            <a:r>
              <a:rPr lang="es-419"/>
              <a:t>confusing</a:t>
            </a:r>
            <a:r>
              <a:rPr lang="es-419"/>
              <a:t> summation but let’s better go with an example</a:t>
            </a:r>
            <a:endParaRPr/>
          </a:p>
          <a:p>
            <a:pPr indent="0" lvl="0" marL="0" rtl="0" algn="l">
              <a:spcBef>
                <a:spcPts val="0"/>
              </a:spcBef>
              <a:spcAft>
                <a:spcPts val="0"/>
              </a:spcAft>
              <a:buNone/>
            </a:pPr>
            <a:r>
              <a:rPr lang="es-419"/>
              <a:t>Suppose we have three different products A, B and C, and we have to predict which of these three products the client will use the next period.</a:t>
            </a:r>
            <a:endParaRPr/>
          </a:p>
          <a:p>
            <a:pPr indent="-298450" lvl="0" marL="457200" rtl="0" algn="l">
              <a:spcBef>
                <a:spcPts val="0"/>
              </a:spcBef>
              <a:spcAft>
                <a:spcPts val="0"/>
              </a:spcAft>
              <a:buSzPts val="1100"/>
              <a:buChar char="●"/>
            </a:pPr>
            <a:r>
              <a:rPr lang="es-419"/>
              <a:t>First suppose that the client buys A and C, and we predict the list A, B and C. The average </a:t>
            </a:r>
            <a:r>
              <a:rPr lang="es-419"/>
              <a:t>precision</a:t>
            </a:r>
            <a:r>
              <a:rPr lang="es-419"/>
              <a:t> at level 3 will be the sum of three thing: at the first level (the one in blue) we got 1 out of one, </a:t>
            </a:r>
            <a:r>
              <a:rPr lang="es-419"/>
              <a:t>because</a:t>
            </a:r>
            <a:r>
              <a:rPr lang="es-419"/>
              <a:t> A is in the actual list. At the second level (the one in red) we have one out of two times zero this is because A is in the list but B is not. (here the relevance is zero because B is not in the list). Finally, we add 2 over 3 </a:t>
            </a:r>
            <a:r>
              <a:rPr lang="es-419"/>
              <a:t>because</a:t>
            </a:r>
            <a:r>
              <a:rPr lang="es-419"/>
              <a:t> we hit two out of three items at the third level and the relevance is one because C is in the list. Finally we divide by two which is the number of actual products. In conclusion making a mistake in the second position our score is 0.83</a:t>
            </a:r>
            <a:endParaRPr/>
          </a:p>
          <a:p>
            <a:pPr indent="-298450" lvl="0" marL="457200" rtl="0" algn="l">
              <a:spcBef>
                <a:spcPts val="0"/>
              </a:spcBef>
              <a:spcAft>
                <a:spcPts val="0"/>
              </a:spcAft>
              <a:buSzPts val="1100"/>
              <a:buChar char="●"/>
            </a:pPr>
            <a:r>
              <a:rPr lang="es-419"/>
              <a:t>Now if we make the mistake at the first position rather than in the second one the score is harmed seriously. going from 0.83 to 0.58</a:t>
            </a:r>
            <a:endParaRPr/>
          </a:p>
          <a:p>
            <a:pPr indent="-298450" lvl="0" marL="457200" rtl="0" algn="l">
              <a:spcBef>
                <a:spcPts val="0"/>
              </a:spcBef>
              <a:spcAft>
                <a:spcPts val="0"/>
              </a:spcAft>
              <a:buSzPts val="1100"/>
              <a:buChar char="●"/>
            </a:pPr>
            <a:r>
              <a:rPr lang="es-419"/>
              <a:t>The perfect score is one, no matter if we add extra elements at the end.</a:t>
            </a:r>
            <a:endParaRPr/>
          </a:p>
          <a:p>
            <a:pPr indent="-298450" lvl="0" marL="457200" rtl="0" algn="l">
              <a:spcBef>
                <a:spcPts val="0"/>
              </a:spcBef>
              <a:spcAft>
                <a:spcPts val="0"/>
              </a:spcAft>
              <a:buSzPts val="1100"/>
              <a:buChar char="●"/>
            </a:pPr>
            <a:r>
              <a:rPr lang="es-419"/>
              <a:t>For this competition if the actual set is empty the precision is zero. This will imply that the maximum mAP is the percentage of clients using at least one product during the specified quarter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7bb8a43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7bb8a43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take aways are two:</a:t>
            </a:r>
            <a:endParaRPr/>
          </a:p>
          <a:p>
            <a:pPr indent="-298450" lvl="0" marL="457200" rtl="0" algn="l">
              <a:spcBef>
                <a:spcPts val="0"/>
              </a:spcBef>
              <a:spcAft>
                <a:spcPts val="0"/>
              </a:spcAft>
              <a:buSzPts val="1100"/>
              <a:buChar char="●"/>
            </a:pPr>
            <a:r>
              <a:rPr lang="es-419"/>
              <a:t>First, </a:t>
            </a:r>
            <a:r>
              <a:rPr lang="es-419"/>
              <a:t>The Order Matters! Bad predictions at the beginning harm a lot!</a:t>
            </a:r>
            <a:endParaRPr/>
          </a:p>
          <a:p>
            <a:pPr indent="-298450" lvl="0" marL="457200" rtl="0" algn="l">
              <a:spcBef>
                <a:spcPts val="0"/>
              </a:spcBef>
              <a:spcAft>
                <a:spcPts val="0"/>
              </a:spcAft>
              <a:buSzPts val="1100"/>
              <a:buChar char="●"/>
            </a:pPr>
            <a:r>
              <a:rPr lang="es-419"/>
              <a:t>And Second, The maximum posible score is the proportion of clients using products in a given period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7bb8a4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7bb8a4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stages on our approach when tackling this problem were Exploratory data analysis, the modeling and evaluation process and the model Interpretability. But instead of being a linear process we iterate a </a:t>
            </a:r>
            <a:r>
              <a:rPr lang="es-419"/>
              <a:t>couple</a:t>
            </a:r>
            <a:r>
              <a:rPr lang="es-419"/>
              <a:t> of times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07bb8a4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07bb8a4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Getting something more like this. I will go </a:t>
            </a:r>
            <a:r>
              <a:rPr lang="es-419"/>
              <a:t>through</a:t>
            </a:r>
            <a:r>
              <a:rPr lang="es-419"/>
              <a:t> each of the stages only once but it was not how it worked for 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7bb8a43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7bb8a43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first step on our exploratory data analysis was to check data types and ingest the data. We used pandas and pyspark dataframes for data transformations, aggregation and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The data was fully </a:t>
            </a:r>
            <a:r>
              <a:rPr lang="es-419"/>
              <a:t>anonymized, so we don't know about the name of the clients or even what are the products we are working with.</a:t>
            </a:r>
            <a:endParaRPr/>
          </a:p>
          <a:p>
            <a:pPr indent="0" lvl="0" marL="0" rtl="0" algn="l">
              <a:spcBef>
                <a:spcPts val="0"/>
              </a:spcBef>
              <a:spcAft>
                <a:spcPts val="0"/>
              </a:spcAft>
              <a:buNone/>
            </a:pPr>
            <a:r>
              <a:rPr lang="es-419"/>
              <a:t>The released database included the following tables</a:t>
            </a:r>
            <a:endParaRPr/>
          </a:p>
          <a:p>
            <a:pPr indent="-298450" lvl="0" marL="457200" rtl="0" algn="l">
              <a:spcBef>
                <a:spcPts val="0"/>
              </a:spcBef>
              <a:spcAft>
                <a:spcPts val="0"/>
              </a:spcAft>
              <a:buSzPts val="1100"/>
              <a:buChar char="●"/>
            </a:pPr>
            <a:r>
              <a:rPr lang="es-419"/>
              <a:t>a transactions table: which includes details about the client identificator, the product-type, the amount and date of transactions among others. </a:t>
            </a:r>
            <a:endParaRPr/>
          </a:p>
          <a:p>
            <a:pPr indent="0" lvl="0" marL="457200" rtl="0" algn="l">
              <a:spcBef>
                <a:spcPts val="0"/>
              </a:spcBef>
              <a:spcAft>
                <a:spcPts val="0"/>
              </a:spcAft>
              <a:buNone/>
            </a:pPr>
            <a:r>
              <a:rPr lang="es-419"/>
              <a:t>By the way, the five products of interest are labeled as A-A, B-B, C-D, D-E and E-E</a:t>
            </a:r>
            <a:endParaRPr/>
          </a:p>
          <a:p>
            <a:pPr indent="-298450" lvl="0" marL="457200" rtl="0" algn="l">
              <a:spcBef>
                <a:spcPts val="0"/>
              </a:spcBef>
              <a:spcAft>
                <a:spcPts val="0"/>
              </a:spcAft>
              <a:buSzPts val="1100"/>
              <a:buChar char="●"/>
            </a:pPr>
            <a:r>
              <a:rPr lang="es-419"/>
              <a:t>Now, The client demographics table reports the client attributes like: The age-rank, the sex, income range (etc) adcedera for almost 80 thousand clients</a:t>
            </a:r>
            <a:endParaRPr/>
          </a:p>
          <a:p>
            <a:pPr indent="-298450" lvl="0" marL="457200" rtl="0" algn="l">
              <a:spcBef>
                <a:spcPts val="0"/>
              </a:spcBef>
              <a:spcAft>
                <a:spcPts val="0"/>
              </a:spcAft>
              <a:buSzPts val="1100"/>
              <a:buChar char="●"/>
            </a:pPr>
            <a:r>
              <a:rPr lang="es-419"/>
              <a:t>The campaigns table has information regarding the 2020 </a:t>
            </a:r>
            <a:r>
              <a:rPr lang="es-419"/>
              <a:t>campaigns such as the product type, the dates and the type of campaign</a:t>
            </a:r>
            <a:r>
              <a:rPr lang="es-419"/>
              <a:t> for four of the five target products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rgbClr val="222222"/>
                </a:solidFill>
                <a:highlight>
                  <a:srgbClr val="FFFFFF"/>
                </a:highlight>
              </a:rPr>
              <a:t>We ask that you prepare to tell us about a time when you used data to</a:t>
            </a:r>
            <a:r>
              <a:rPr lang="es-419" sz="1100">
                <a:solidFill>
                  <a:srgbClr val="222222"/>
                </a:solidFill>
                <a:highlight>
                  <a:srgbClr val="FF0000"/>
                </a:highlight>
              </a:rPr>
              <a:t> tell a story.</a:t>
            </a:r>
            <a:r>
              <a:rPr lang="es-419" sz="1100">
                <a:solidFill>
                  <a:srgbClr val="222222"/>
                </a:solidFill>
                <a:highlight>
                  <a:srgbClr val="FFFFFF"/>
                </a:highlight>
              </a:rPr>
              <a:t> </a:t>
            </a:r>
            <a:endParaRPr sz="1100">
              <a:solidFill>
                <a:srgbClr val="222222"/>
              </a:solidFill>
              <a:highlight>
                <a:srgbClr val="FFFFFF"/>
              </a:highlight>
            </a:endParaRPr>
          </a:p>
          <a:p>
            <a:pPr indent="0" lvl="0" marL="0" rtl="0" algn="l">
              <a:spcBef>
                <a:spcPts val="1600"/>
              </a:spcBef>
              <a:spcAft>
                <a:spcPts val="0"/>
              </a:spcAft>
              <a:buNone/>
            </a:pPr>
            <a:r>
              <a:rPr lang="es-419" sz="1100">
                <a:solidFill>
                  <a:srgbClr val="222222"/>
                </a:solidFill>
                <a:highlight>
                  <a:srgbClr val="FFFFFF"/>
                </a:highlight>
              </a:rPr>
              <a:t>It can be a work project, a passion project, a university assignment or a Kaggle competition, as long as you had to process the data and draw </a:t>
            </a:r>
            <a:r>
              <a:rPr lang="es-419" sz="1100">
                <a:solidFill>
                  <a:srgbClr val="222222"/>
                </a:solidFill>
                <a:highlight>
                  <a:srgbClr val="FF0000"/>
                </a:highlight>
              </a:rPr>
              <a:t>insights</a:t>
            </a:r>
            <a:r>
              <a:rPr lang="es-419" sz="1100">
                <a:solidFill>
                  <a:srgbClr val="222222"/>
                </a:solidFill>
                <a:highlight>
                  <a:srgbClr val="FFFFFF"/>
                </a:highlight>
              </a:rPr>
              <a:t> from it. </a:t>
            </a:r>
            <a:endParaRPr sz="1100">
              <a:solidFill>
                <a:srgbClr val="222222"/>
              </a:solidFill>
              <a:highlight>
                <a:srgbClr val="FFFFFF"/>
              </a:highlight>
            </a:endParaRPr>
          </a:p>
          <a:p>
            <a:pPr indent="0" lvl="0" marL="0" rtl="0" algn="l">
              <a:spcBef>
                <a:spcPts val="1600"/>
              </a:spcBef>
              <a:spcAft>
                <a:spcPts val="0"/>
              </a:spcAft>
              <a:buNone/>
            </a:pPr>
            <a:r>
              <a:rPr lang="es-419" sz="1100">
                <a:solidFill>
                  <a:srgbClr val="222222"/>
                </a:solidFill>
                <a:highlight>
                  <a:srgbClr val="FFFFFF"/>
                </a:highlight>
              </a:rPr>
              <a:t>We want you to describe the problem you were tackling, why it was important,</a:t>
            </a:r>
            <a:endParaRPr sz="1100">
              <a:solidFill>
                <a:srgbClr val="222222"/>
              </a:solidFill>
              <a:highlight>
                <a:srgbClr val="FFFFFF"/>
              </a:highlight>
            </a:endParaRPr>
          </a:p>
          <a:p>
            <a:pPr indent="0" lvl="0" marL="0" rtl="0" algn="l">
              <a:spcBef>
                <a:spcPts val="1600"/>
              </a:spcBef>
              <a:spcAft>
                <a:spcPts val="0"/>
              </a:spcAft>
              <a:buNone/>
            </a:pPr>
            <a:r>
              <a:rPr lang="es-419" sz="1100">
                <a:solidFill>
                  <a:srgbClr val="222222"/>
                </a:solidFill>
                <a:highlight>
                  <a:srgbClr val="FFFFFF"/>
                </a:highlight>
              </a:rPr>
              <a:t>how you approached it </a:t>
            </a:r>
            <a:endParaRPr sz="1100">
              <a:solidFill>
                <a:srgbClr val="222222"/>
              </a:solidFill>
              <a:highlight>
                <a:srgbClr val="FFFFFF"/>
              </a:highlight>
            </a:endParaRPr>
          </a:p>
          <a:p>
            <a:pPr indent="0" lvl="0" marL="0" rtl="0" algn="l">
              <a:spcBef>
                <a:spcPts val="1600"/>
              </a:spcBef>
              <a:spcAft>
                <a:spcPts val="1600"/>
              </a:spcAft>
              <a:buClr>
                <a:schemeClr val="dk1"/>
              </a:buClr>
              <a:buSzPts val="1100"/>
              <a:buFont typeface="Arial"/>
              <a:buNone/>
            </a:pPr>
            <a:r>
              <a:rPr lang="es-419" sz="1100">
                <a:solidFill>
                  <a:srgbClr val="222222"/>
                </a:solidFill>
                <a:highlight>
                  <a:srgbClr val="FFFFFF"/>
                </a:highlight>
              </a:rPr>
              <a:t>what you discovered along the way.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481475" y="1401900"/>
            <a:ext cx="7988151" cy="3638175"/>
          </a:xfrm>
          <a:prstGeom prst="rect">
            <a:avLst/>
          </a:prstGeom>
          <a:noFill/>
          <a:ln>
            <a:noFill/>
          </a:ln>
        </p:spPr>
      </p:pic>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a:t>
            </a:r>
            <a:endParaRPr/>
          </a:p>
        </p:txBody>
      </p:sp>
      <p:sp>
        <p:nvSpPr>
          <p:cNvPr id="137" name="Google Shape;13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s-419"/>
              <a:t>Checking usage proportions</a:t>
            </a:r>
            <a:endParaRPr/>
          </a:p>
          <a:p>
            <a:pPr indent="0" lvl="0" marL="457200" rtl="0" algn="l">
              <a:spcBef>
                <a:spcPts val="1600"/>
              </a:spcBef>
              <a:spcAft>
                <a:spcPts val="1600"/>
              </a:spcAft>
              <a:buNone/>
            </a:pPr>
            <a:r>
              <a:t/>
            </a:r>
            <a:endParaRPr/>
          </a:p>
        </p:txBody>
      </p:sp>
      <p:grpSp>
        <p:nvGrpSpPr>
          <p:cNvPr id="138" name="Google Shape;138;p22"/>
          <p:cNvGrpSpPr/>
          <p:nvPr/>
        </p:nvGrpSpPr>
        <p:grpSpPr>
          <a:xfrm>
            <a:off x="6940724" y="240450"/>
            <a:ext cx="1891574" cy="1354280"/>
            <a:chOff x="6940724" y="240450"/>
            <a:chExt cx="1891574" cy="1354280"/>
          </a:xfrm>
        </p:grpSpPr>
        <p:sp>
          <p:nvSpPr>
            <p:cNvPr id="139" name="Google Shape;139;p22"/>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0" name="Google Shape;140;p22"/>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1" name="Google Shape;141;p22"/>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2" name="Google Shape;142;p22"/>
            <p:cNvSpPr/>
            <p:nvPr/>
          </p:nvSpPr>
          <p:spPr>
            <a:xfrm>
              <a:off x="6940724" y="675037"/>
              <a:ext cx="829200" cy="480300"/>
            </a:xfrm>
            <a:prstGeom prst="roundRect">
              <a:avLst>
                <a:gd fmla="val 4279" name="adj"/>
              </a:avLst>
            </a:prstGeom>
            <a:solidFill>
              <a:srgbClr val="9FC5E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143" name="Google Shape;143;p22"/>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144" name="Google Shape;144;p22"/>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917875" y="1704775"/>
            <a:ext cx="7323149" cy="3335300"/>
          </a:xfrm>
          <a:prstGeom prst="rect">
            <a:avLst/>
          </a:prstGeom>
          <a:noFill/>
          <a:ln>
            <a:noFill/>
          </a:ln>
        </p:spPr>
      </p:pic>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s-419"/>
              <a:t>Checking usage proportions</a:t>
            </a:r>
            <a:endParaRPr/>
          </a:p>
          <a:p>
            <a:pPr indent="0" lvl="0" marL="457200" rtl="0" algn="l">
              <a:spcBef>
                <a:spcPts val="1600"/>
              </a:spcBef>
              <a:spcAft>
                <a:spcPts val="1600"/>
              </a:spcAft>
              <a:buNone/>
            </a:pPr>
            <a:r>
              <a:t/>
            </a:r>
            <a:endParaRPr/>
          </a:p>
        </p:txBody>
      </p:sp>
      <p:grpSp>
        <p:nvGrpSpPr>
          <p:cNvPr id="152" name="Google Shape;152;p23"/>
          <p:cNvGrpSpPr/>
          <p:nvPr/>
        </p:nvGrpSpPr>
        <p:grpSpPr>
          <a:xfrm>
            <a:off x="6940724" y="240450"/>
            <a:ext cx="1891574" cy="1354280"/>
            <a:chOff x="6940724" y="240450"/>
            <a:chExt cx="1891574" cy="1354280"/>
          </a:xfrm>
        </p:grpSpPr>
        <p:sp>
          <p:nvSpPr>
            <p:cNvPr id="153" name="Google Shape;153;p23"/>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54" name="Google Shape;154;p23"/>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55" name="Google Shape;155;p23"/>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56" name="Google Shape;156;p23"/>
            <p:cNvSpPr/>
            <p:nvPr/>
          </p:nvSpPr>
          <p:spPr>
            <a:xfrm>
              <a:off x="6940724" y="675037"/>
              <a:ext cx="829200" cy="480300"/>
            </a:xfrm>
            <a:prstGeom prst="roundRect">
              <a:avLst>
                <a:gd fmla="val 4279" name="adj"/>
              </a:avLst>
            </a:prstGeom>
            <a:solidFill>
              <a:srgbClr val="9FC5E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157" name="Google Shape;157;p23"/>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158" name="Google Shape;158;p23"/>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sp>
        <p:nvSpPr>
          <p:cNvPr id="159" name="Google Shape;159;p23"/>
          <p:cNvSpPr/>
          <p:nvPr/>
        </p:nvSpPr>
        <p:spPr>
          <a:xfrm>
            <a:off x="6807850" y="3432125"/>
            <a:ext cx="1891500" cy="413700"/>
          </a:xfrm>
          <a:prstGeom prst="roundRect">
            <a:avLst>
              <a:gd fmla="val 16667" name="adj"/>
            </a:avLst>
          </a:prstGeom>
          <a:solidFill>
            <a:srgbClr val="FFFFFF"/>
          </a:solidFill>
          <a:ln cap="flat" cmpd="sng" w="2857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6760834" y="3461216"/>
            <a:ext cx="1965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t>[D-E, C-D, B-B, E-E, A-A]</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389425" y="1555318"/>
            <a:ext cx="8169351" cy="3521049"/>
          </a:xfrm>
          <a:prstGeom prst="rect">
            <a:avLst/>
          </a:prstGeom>
          <a:noFill/>
          <a:ln>
            <a:noFill/>
          </a:ln>
        </p:spPr>
      </p:pic>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a:t>
            </a:r>
            <a:endParaRPr/>
          </a:p>
        </p:txBody>
      </p:sp>
      <p:sp>
        <p:nvSpPr>
          <p:cNvPr id="167" name="Google Shape;16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s-419"/>
              <a:t>Checking usage proportions using the campaigns as a factor</a:t>
            </a:r>
            <a:endParaRPr/>
          </a:p>
          <a:p>
            <a:pPr indent="0" lvl="0" marL="0" rtl="0" algn="l">
              <a:spcBef>
                <a:spcPts val="1600"/>
              </a:spcBef>
              <a:spcAft>
                <a:spcPts val="1600"/>
              </a:spcAft>
              <a:buNone/>
            </a:pPr>
            <a:r>
              <a:t/>
            </a:r>
            <a:endParaRPr/>
          </a:p>
        </p:txBody>
      </p:sp>
      <p:grpSp>
        <p:nvGrpSpPr>
          <p:cNvPr id="168" name="Google Shape;168;p24"/>
          <p:cNvGrpSpPr/>
          <p:nvPr/>
        </p:nvGrpSpPr>
        <p:grpSpPr>
          <a:xfrm>
            <a:off x="6940724" y="240450"/>
            <a:ext cx="1891574" cy="1354280"/>
            <a:chOff x="6940724" y="240450"/>
            <a:chExt cx="1891574" cy="1354280"/>
          </a:xfrm>
        </p:grpSpPr>
        <p:sp>
          <p:nvSpPr>
            <p:cNvPr id="169" name="Google Shape;169;p24"/>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0" name="Google Shape;170;p24"/>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1" name="Google Shape;171;p24"/>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2" name="Google Shape;172;p24"/>
            <p:cNvSpPr/>
            <p:nvPr/>
          </p:nvSpPr>
          <p:spPr>
            <a:xfrm>
              <a:off x="6940724" y="675037"/>
              <a:ext cx="829200" cy="480300"/>
            </a:xfrm>
            <a:prstGeom prst="roundRect">
              <a:avLst>
                <a:gd fmla="val 4279" name="adj"/>
              </a:avLst>
            </a:prstGeom>
            <a:solidFill>
              <a:srgbClr val="9FC5E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173" name="Google Shape;173;p24"/>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174" name="Google Shape;174;p24"/>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389425" y="1554443"/>
            <a:ext cx="8169351" cy="3521049"/>
          </a:xfrm>
          <a:prstGeom prst="rect">
            <a:avLst/>
          </a:prstGeom>
          <a:noFill/>
          <a:ln>
            <a:noFill/>
          </a:ln>
        </p:spPr>
      </p:pic>
      <p:sp>
        <p:nvSpPr>
          <p:cNvPr id="180" name="Google Shape;18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a:t>
            </a:r>
            <a:endParaRPr/>
          </a:p>
        </p:txBody>
      </p:sp>
      <p:sp>
        <p:nvSpPr>
          <p:cNvPr id="181" name="Google Shape;18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s-419"/>
              <a:t>Checking usage proportions using the campaigns as a factor</a:t>
            </a:r>
            <a:endParaRPr/>
          </a:p>
          <a:p>
            <a:pPr indent="0" lvl="0" marL="0" rtl="0" algn="l">
              <a:spcBef>
                <a:spcPts val="1600"/>
              </a:spcBef>
              <a:spcAft>
                <a:spcPts val="1600"/>
              </a:spcAft>
              <a:buNone/>
            </a:pPr>
            <a:r>
              <a:t/>
            </a:r>
            <a:endParaRPr/>
          </a:p>
        </p:txBody>
      </p:sp>
      <p:grpSp>
        <p:nvGrpSpPr>
          <p:cNvPr id="182" name="Google Shape;182;p25"/>
          <p:cNvGrpSpPr/>
          <p:nvPr/>
        </p:nvGrpSpPr>
        <p:grpSpPr>
          <a:xfrm>
            <a:off x="6940724" y="240450"/>
            <a:ext cx="1891574" cy="1354280"/>
            <a:chOff x="6940724" y="240450"/>
            <a:chExt cx="1891574" cy="1354280"/>
          </a:xfrm>
        </p:grpSpPr>
        <p:sp>
          <p:nvSpPr>
            <p:cNvPr id="183" name="Google Shape;183;p25"/>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4" name="Google Shape;184;p25"/>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5" name="Google Shape;185;p25"/>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6" name="Google Shape;186;p25"/>
            <p:cNvSpPr/>
            <p:nvPr/>
          </p:nvSpPr>
          <p:spPr>
            <a:xfrm>
              <a:off x="6940724" y="675037"/>
              <a:ext cx="829200" cy="480300"/>
            </a:xfrm>
            <a:prstGeom prst="roundRect">
              <a:avLst>
                <a:gd fmla="val 4279" name="adj"/>
              </a:avLst>
            </a:prstGeom>
            <a:solidFill>
              <a:srgbClr val="9FC5E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187" name="Google Shape;187;p25"/>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188" name="Google Shape;188;p25"/>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sp>
        <p:nvSpPr>
          <p:cNvPr id="189" name="Google Shape;189;p25"/>
          <p:cNvSpPr/>
          <p:nvPr/>
        </p:nvSpPr>
        <p:spPr>
          <a:xfrm>
            <a:off x="1481250" y="1241550"/>
            <a:ext cx="6181500" cy="2660400"/>
          </a:xfrm>
          <a:prstGeom prst="roundRect">
            <a:avLst>
              <a:gd fmla="val 4478" name="adj"/>
            </a:avLst>
          </a:prstGeom>
          <a:solidFill>
            <a:srgbClr val="B6D7A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419" sz="2000"/>
              <a:t>The Take Aways:</a:t>
            </a:r>
            <a:endParaRPr sz="20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s-419" sz="1500"/>
              <a:t>The rank of products fro</a:t>
            </a:r>
            <a:r>
              <a:rPr lang="es-419"/>
              <a:t>m more to less usage is: </a:t>
            </a:r>
            <a:endParaRPr/>
          </a:p>
          <a:p>
            <a:pPr indent="0" lvl="0" marL="0" rtl="0" algn="ctr">
              <a:spcBef>
                <a:spcPts val="0"/>
              </a:spcBef>
              <a:spcAft>
                <a:spcPts val="0"/>
              </a:spcAft>
              <a:buNone/>
            </a:pPr>
            <a:r>
              <a:rPr lang="es-419"/>
              <a:t>[D-E, C-D, B-B, E-E, A-A]</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s-419" sz="1500"/>
              <a:t>The campaigns count seems to be relevant to determine if a client buy a product.</a:t>
            </a:r>
            <a:endParaRPr sz="15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 type="body"/>
          </p:nvPr>
        </p:nvSpPr>
        <p:spPr>
          <a:xfrm>
            <a:off x="235500" y="1152475"/>
            <a:ext cx="8520600" cy="345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a:t>Baseline model: [D-E, C-D, B-B, A-A]</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Modeling</a:t>
            </a:r>
            <a:endParaRPr/>
          </a:p>
        </p:txBody>
      </p:sp>
      <p:sp>
        <p:nvSpPr>
          <p:cNvPr id="196" name="Google Shape;196;p26"/>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7" name="Google Shape;197;p26"/>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8" name="Google Shape;198;p26"/>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9" name="Google Shape;199;p26"/>
          <p:cNvSpPr/>
          <p:nvPr/>
        </p:nvSpPr>
        <p:spPr>
          <a:xfrm>
            <a:off x="6940724" y="675037"/>
            <a:ext cx="829200" cy="4803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200" name="Google Shape;200;p26"/>
          <p:cNvSpPr/>
          <p:nvPr/>
        </p:nvSpPr>
        <p:spPr>
          <a:xfrm>
            <a:off x="7941251" y="240450"/>
            <a:ext cx="829200" cy="480300"/>
          </a:xfrm>
          <a:prstGeom prst="roundRect">
            <a:avLst>
              <a:gd fmla="val 4279" name="adj"/>
            </a:avLst>
          </a:prstGeom>
          <a:solidFill>
            <a:srgbClr val="B6D7A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201" name="Google Shape;201;p26"/>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nvGrpSpPr>
          <p:cNvPr id="202" name="Google Shape;202;p26"/>
          <p:cNvGrpSpPr/>
          <p:nvPr/>
        </p:nvGrpSpPr>
        <p:grpSpPr>
          <a:xfrm>
            <a:off x="2312950" y="1723975"/>
            <a:ext cx="4518100" cy="480300"/>
            <a:chOff x="2657675" y="1767525"/>
            <a:chExt cx="4518100" cy="480300"/>
          </a:xfrm>
        </p:grpSpPr>
        <p:sp>
          <p:nvSpPr>
            <p:cNvPr id="203" name="Google Shape;203;p26"/>
            <p:cNvSpPr/>
            <p:nvPr/>
          </p:nvSpPr>
          <p:spPr>
            <a:xfrm>
              <a:off x="3559876" y="1767525"/>
              <a:ext cx="829200" cy="480300"/>
            </a:xfrm>
            <a:prstGeom prst="roundRect">
              <a:avLst>
                <a:gd fmla="val 4279" name="adj"/>
              </a:avLst>
            </a:prstGeom>
            <a:solidFill>
              <a:srgbClr val="B6D7A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t>Model</a:t>
              </a:r>
              <a:endParaRPr sz="1300"/>
            </a:p>
          </p:txBody>
        </p:sp>
        <p:cxnSp>
          <p:nvCxnSpPr>
            <p:cNvPr id="204" name="Google Shape;204;p26"/>
            <p:cNvCxnSpPr>
              <a:endCxn id="203" idx="1"/>
            </p:cNvCxnSpPr>
            <p:nvPr/>
          </p:nvCxnSpPr>
          <p:spPr>
            <a:xfrm>
              <a:off x="2970376" y="2007675"/>
              <a:ext cx="589500" cy="0"/>
            </a:xfrm>
            <a:prstGeom prst="straightConnector1">
              <a:avLst/>
            </a:prstGeom>
            <a:noFill/>
            <a:ln cap="flat" cmpd="sng" w="28575">
              <a:solidFill>
                <a:schemeClr val="dk2"/>
              </a:solidFill>
              <a:prstDash val="solid"/>
              <a:round/>
              <a:headEnd len="med" w="med" type="none"/>
              <a:tailEnd len="med" w="med" type="triangle"/>
            </a:ln>
          </p:spPr>
        </p:cxnSp>
        <p:sp>
          <p:nvSpPr>
            <p:cNvPr id="205" name="Google Shape;205;p26"/>
            <p:cNvSpPr txBox="1"/>
            <p:nvPr/>
          </p:nvSpPr>
          <p:spPr>
            <a:xfrm>
              <a:off x="2657675" y="1809675"/>
              <a:ext cx="312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cxnSp>
          <p:nvCxnSpPr>
            <p:cNvPr id="206" name="Google Shape;206;p26"/>
            <p:cNvCxnSpPr/>
            <p:nvPr/>
          </p:nvCxnSpPr>
          <p:spPr>
            <a:xfrm>
              <a:off x="4389076" y="2007675"/>
              <a:ext cx="589500" cy="0"/>
            </a:xfrm>
            <a:prstGeom prst="straightConnector1">
              <a:avLst/>
            </a:prstGeom>
            <a:noFill/>
            <a:ln cap="flat" cmpd="sng" w="28575">
              <a:solidFill>
                <a:schemeClr val="dk2"/>
              </a:solidFill>
              <a:prstDash val="solid"/>
              <a:round/>
              <a:headEnd len="med" w="med" type="none"/>
              <a:tailEnd len="med" w="med" type="triangle"/>
            </a:ln>
          </p:spPr>
        </p:cxnSp>
        <p:sp>
          <p:nvSpPr>
            <p:cNvPr id="207" name="Google Shape;207;p26"/>
            <p:cNvSpPr txBox="1"/>
            <p:nvPr/>
          </p:nvSpPr>
          <p:spPr>
            <a:xfrm>
              <a:off x="4978575" y="1809675"/>
              <a:ext cx="2197200" cy="3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dk1"/>
                  </a:solidFill>
                </a:rPr>
                <a:t>[D-E, C-D, B-B, A-A]</a:t>
              </a:r>
              <a:endParaRPr/>
            </a:p>
          </p:txBody>
        </p:sp>
      </p:grpSp>
      <p:sp>
        <p:nvSpPr>
          <p:cNvPr id="208" name="Google Shape;208;p26"/>
          <p:cNvSpPr/>
          <p:nvPr/>
        </p:nvSpPr>
        <p:spPr>
          <a:xfrm>
            <a:off x="4461850" y="2204275"/>
            <a:ext cx="2778300" cy="4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419" sz="1800"/>
              <a:t>mAP@5 test = 35.92%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311700" y="1473600"/>
            <a:ext cx="8520600" cy="219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s-419"/>
              <a:t>Best</a:t>
            </a:r>
            <a:r>
              <a:rPr lang="es-419"/>
              <a:t> Model (5 classifiers / 1 per prod)</a:t>
            </a:r>
            <a:endParaRPr/>
          </a:p>
          <a:p>
            <a:pPr indent="-342900" lvl="0" marL="914400" rtl="0" algn="l">
              <a:spcBef>
                <a:spcPts val="1600"/>
              </a:spcBef>
              <a:spcAft>
                <a:spcPts val="0"/>
              </a:spcAft>
              <a:buSzPts val="1800"/>
              <a:buChar char="●"/>
            </a:pPr>
            <a:r>
              <a:rPr lang="es-419"/>
              <a:t>The classes are unbalanced (Over sampling) </a:t>
            </a:r>
            <a:endParaRPr/>
          </a:p>
          <a:p>
            <a:pPr indent="-342900" lvl="0" marL="914400" rtl="0" algn="l">
              <a:spcBef>
                <a:spcPts val="1600"/>
              </a:spcBef>
              <a:spcAft>
                <a:spcPts val="0"/>
              </a:spcAft>
              <a:buSzPts val="1800"/>
              <a:buChar char="●"/>
            </a:pPr>
            <a:r>
              <a:rPr lang="es-419"/>
              <a:t>1st: First, Models competition CV (Random Forest, XGBoost, LightGBM)</a:t>
            </a:r>
            <a:endParaRPr/>
          </a:p>
          <a:p>
            <a:pPr indent="-342900" lvl="0" marL="914400" rtl="0" algn="l">
              <a:spcBef>
                <a:spcPts val="1600"/>
              </a:spcBef>
              <a:spcAft>
                <a:spcPts val="0"/>
              </a:spcAft>
              <a:buSzPts val="1800"/>
              <a:buChar char="●"/>
            </a:pPr>
            <a:r>
              <a:rPr lang="es-419"/>
              <a:t>2nd:Then GridSearchCV to fine tuning (most of the times LightGBM)</a:t>
            </a:r>
            <a:endParaRPr/>
          </a:p>
          <a:p>
            <a:pPr indent="0" lvl="0" marL="0" rtl="0" algn="l">
              <a:spcBef>
                <a:spcPts val="1600"/>
              </a:spcBef>
              <a:spcAft>
                <a:spcPts val="1600"/>
              </a:spcAft>
              <a:buNone/>
            </a:pPr>
            <a:r>
              <a:t/>
            </a:r>
            <a:endParaRPr/>
          </a:p>
        </p:txBody>
      </p:sp>
      <p:sp>
        <p:nvSpPr>
          <p:cNvPr id="214" name="Google Shape;2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Modeling</a:t>
            </a:r>
            <a:endParaRPr/>
          </a:p>
        </p:txBody>
      </p:sp>
      <p:sp>
        <p:nvSpPr>
          <p:cNvPr id="215" name="Google Shape;215;p27"/>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16" name="Google Shape;216;p27"/>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17" name="Google Shape;217;p27"/>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18" name="Google Shape;218;p27"/>
          <p:cNvSpPr/>
          <p:nvPr/>
        </p:nvSpPr>
        <p:spPr>
          <a:xfrm>
            <a:off x="6940724" y="675037"/>
            <a:ext cx="829200" cy="4803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219" name="Google Shape;219;p27"/>
          <p:cNvSpPr/>
          <p:nvPr/>
        </p:nvSpPr>
        <p:spPr>
          <a:xfrm>
            <a:off x="7941251" y="240450"/>
            <a:ext cx="829200" cy="480300"/>
          </a:xfrm>
          <a:prstGeom prst="roundRect">
            <a:avLst>
              <a:gd fmla="val 4279" name="adj"/>
            </a:avLst>
          </a:prstGeom>
          <a:solidFill>
            <a:srgbClr val="B6D7A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220" name="Google Shape;220;p27"/>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idx="1" type="body"/>
          </p:nvPr>
        </p:nvSpPr>
        <p:spPr>
          <a:xfrm>
            <a:off x="235500" y="1152475"/>
            <a:ext cx="8520600" cy="345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a:t>Baseline model: [D-E, C-D, B-B, A-A]</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sz="500"/>
          </a:p>
          <a:p>
            <a:pPr indent="-342900" lvl="0" marL="457200" rtl="0" algn="l">
              <a:spcBef>
                <a:spcPts val="1600"/>
              </a:spcBef>
              <a:spcAft>
                <a:spcPts val="0"/>
              </a:spcAft>
              <a:buSzPts val="1800"/>
              <a:buAutoNum type="arabicPeriod"/>
            </a:pPr>
            <a:r>
              <a:rPr lang="es-419"/>
              <a:t>Best</a:t>
            </a:r>
            <a:r>
              <a:rPr lang="es-419"/>
              <a:t> Model (5 classifiers, 1 per prod)</a:t>
            </a:r>
            <a:endParaRPr/>
          </a:p>
          <a:p>
            <a:pPr indent="-317500" lvl="1" marL="914400" rtl="0" algn="l">
              <a:spcBef>
                <a:spcPts val="0"/>
              </a:spcBef>
              <a:spcAft>
                <a:spcPts val="0"/>
              </a:spcAft>
              <a:buSzPts val="1400"/>
              <a:buChar char="○"/>
            </a:pPr>
            <a:r>
              <a:rPr lang="es-419"/>
              <a:t>Features: </a:t>
            </a:r>
            <a:endParaRPr/>
          </a:p>
          <a:p>
            <a:pPr indent="-317500" lvl="2" marL="1080000" rtl="0" algn="l">
              <a:spcBef>
                <a:spcPts val="0"/>
              </a:spcBef>
              <a:spcAft>
                <a:spcPts val="0"/>
              </a:spcAft>
              <a:buSzPts val="1400"/>
              <a:buChar char="■"/>
            </a:pPr>
            <a:r>
              <a:rPr lang="es-419"/>
              <a:t>Transactions: Last 12 months (agg Month, Quarter)</a:t>
            </a:r>
            <a:endParaRPr/>
          </a:p>
          <a:p>
            <a:pPr indent="-317500" lvl="2" marL="1080000" rtl="0" algn="l">
              <a:spcBef>
                <a:spcPts val="0"/>
              </a:spcBef>
              <a:spcAft>
                <a:spcPts val="0"/>
              </a:spcAft>
              <a:buSzPts val="1400"/>
              <a:buChar char="■"/>
            </a:pPr>
            <a:r>
              <a:rPr lang="es-419"/>
              <a:t>Demographic: (Income, Age, City, Principality ...)</a:t>
            </a:r>
            <a:endParaRPr/>
          </a:p>
          <a:p>
            <a:pPr indent="-317500" lvl="2" marL="1080000" rtl="0" algn="l">
              <a:spcBef>
                <a:spcPts val="0"/>
              </a:spcBef>
              <a:spcAft>
                <a:spcPts val="0"/>
              </a:spcAft>
              <a:buSzPts val="1400"/>
              <a:buChar char="■"/>
            </a:pPr>
            <a:r>
              <a:rPr lang="es-419"/>
              <a:t>Campaigns: Last 3 months Campaigns</a:t>
            </a:r>
            <a:endParaRPr/>
          </a:p>
        </p:txBody>
      </p:sp>
      <p:sp>
        <p:nvSpPr>
          <p:cNvPr id="226" name="Google Shape;2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Modeling</a:t>
            </a:r>
            <a:endParaRPr/>
          </a:p>
        </p:txBody>
      </p:sp>
      <p:sp>
        <p:nvSpPr>
          <p:cNvPr id="227" name="Google Shape;227;p28"/>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28" name="Google Shape;228;p28"/>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29" name="Google Shape;229;p28"/>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30" name="Google Shape;230;p28"/>
          <p:cNvSpPr/>
          <p:nvPr/>
        </p:nvSpPr>
        <p:spPr>
          <a:xfrm>
            <a:off x="6940724" y="675037"/>
            <a:ext cx="829200" cy="4803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231" name="Google Shape;231;p28"/>
          <p:cNvSpPr/>
          <p:nvPr/>
        </p:nvSpPr>
        <p:spPr>
          <a:xfrm>
            <a:off x="7941251" y="240450"/>
            <a:ext cx="829200" cy="480300"/>
          </a:xfrm>
          <a:prstGeom prst="roundRect">
            <a:avLst>
              <a:gd fmla="val 4279" name="adj"/>
            </a:avLst>
          </a:prstGeom>
          <a:solidFill>
            <a:srgbClr val="B6D7A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232" name="Google Shape;232;p28"/>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nvGrpSpPr>
          <p:cNvPr id="233" name="Google Shape;233;p28"/>
          <p:cNvGrpSpPr/>
          <p:nvPr/>
        </p:nvGrpSpPr>
        <p:grpSpPr>
          <a:xfrm>
            <a:off x="2312950" y="1723975"/>
            <a:ext cx="4518100" cy="480300"/>
            <a:chOff x="2657675" y="1767525"/>
            <a:chExt cx="4518100" cy="480300"/>
          </a:xfrm>
        </p:grpSpPr>
        <p:sp>
          <p:nvSpPr>
            <p:cNvPr id="234" name="Google Shape;234;p28"/>
            <p:cNvSpPr/>
            <p:nvPr/>
          </p:nvSpPr>
          <p:spPr>
            <a:xfrm>
              <a:off x="3559876" y="1767525"/>
              <a:ext cx="829200" cy="480300"/>
            </a:xfrm>
            <a:prstGeom prst="roundRect">
              <a:avLst>
                <a:gd fmla="val 4279" name="adj"/>
              </a:avLst>
            </a:prstGeom>
            <a:solidFill>
              <a:srgbClr val="B6D7A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t>Model</a:t>
              </a:r>
              <a:endParaRPr sz="1300"/>
            </a:p>
          </p:txBody>
        </p:sp>
        <p:cxnSp>
          <p:nvCxnSpPr>
            <p:cNvPr id="235" name="Google Shape;235;p28"/>
            <p:cNvCxnSpPr>
              <a:endCxn id="234" idx="1"/>
            </p:cNvCxnSpPr>
            <p:nvPr/>
          </p:nvCxnSpPr>
          <p:spPr>
            <a:xfrm>
              <a:off x="2970376" y="2007675"/>
              <a:ext cx="589500" cy="0"/>
            </a:xfrm>
            <a:prstGeom prst="straightConnector1">
              <a:avLst/>
            </a:prstGeom>
            <a:noFill/>
            <a:ln cap="flat" cmpd="sng" w="28575">
              <a:solidFill>
                <a:schemeClr val="dk2"/>
              </a:solidFill>
              <a:prstDash val="solid"/>
              <a:round/>
              <a:headEnd len="med" w="med" type="none"/>
              <a:tailEnd len="med" w="med" type="triangle"/>
            </a:ln>
          </p:spPr>
        </p:cxnSp>
        <p:sp>
          <p:nvSpPr>
            <p:cNvPr id="236" name="Google Shape;236;p28"/>
            <p:cNvSpPr txBox="1"/>
            <p:nvPr/>
          </p:nvSpPr>
          <p:spPr>
            <a:xfrm>
              <a:off x="2657675" y="1809675"/>
              <a:ext cx="312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cxnSp>
          <p:nvCxnSpPr>
            <p:cNvPr id="237" name="Google Shape;237;p28"/>
            <p:cNvCxnSpPr/>
            <p:nvPr/>
          </p:nvCxnSpPr>
          <p:spPr>
            <a:xfrm>
              <a:off x="4389076" y="2007675"/>
              <a:ext cx="589500" cy="0"/>
            </a:xfrm>
            <a:prstGeom prst="straightConnector1">
              <a:avLst/>
            </a:prstGeom>
            <a:noFill/>
            <a:ln cap="flat" cmpd="sng" w="28575">
              <a:solidFill>
                <a:schemeClr val="dk2"/>
              </a:solidFill>
              <a:prstDash val="solid"/>
              <a:round/>
              <a:headEnd len="med" w="med" type="none"/>
              <a:tailEnd len="med" w="med" type="triangle"/>
            </a:ln>
          </p:spPr>
        </p:cxnSp>
        <p:sp>
          <p:nvSpPr>
            <p:cNvPr id="238" name="Google Shape;238;p28"/>
            <p:cNvSpPr txBox="1"/>
            <p:nvPr/>
          </p:nvSpPr>
          <p:spPr>
            <a:xfrm>
              <a:off x="4978575" y="1809675"/>
              <a:ext cx="2197200" cy="3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dk1"/>
                  </a:solidFill>
                </a:rPr>
                <a:t>[D-E, C-D, B-B, A-A]</a:t>
              </a:r>
              <a:endParaRPr/>
            </a:p>
          </p:txBody>
        </p:sp>
      </p:grpSp>
      <p:sp>
        <p:nvSpPr>
          <p:cNvPr id="239" name="Google Shape;239;p28"/>
          <p:cNvSpPr/>
          <p:nvPr/>
        </p:nvSpPr>
        <p:spPr>
          <a:xfrm>
            <a:off x="4461850" y="2204275"/>
            <a:ext cx="2778300" cy="4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419" sz="1800"/>
              <a:t>mAP@5 test = 35.92%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Modeling: Ordering Products</a:t>
            </a:r>
            <a:endParaRPr/>
          </a:p>
        </p:txBody>
      </p:sp>
      <p:sp>
        <p:nvSpPr>
          <p:cNvPr id="245" name="Google Shape;245;p29"/>
          <p:cNvSpPr txBox="1"/>
          <p:nvPr>
            <p:ph idx="1" type="body"/>
          </p:nvPr>
        </p:nvSpPr>
        <p:spPr>
          <a:xfrm>
            <a:off x="311700" y="1152475"/>
            <a:ext cx="3805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Order by model outcome</a:t>
            </a:r>
            <a:endParaRPr/>
          </a:p>
          <a:p>
            <a:pPr indent="-342900" lvl="0" marL="457200" rtl="0" algn="l">
              <a:spcBef>
                <a:spcPts val="0"/>
              </a:spcBef>
              <a:spcAft>
                <a:spcPts val="0"/>
              </a:spcAft>
              <a:buSzPts val="1800"/>
              <a:buChar char="●"/>
            </a:pPr>
            <a:r>
              <a:rPr lang="es-419"/>
              <a:t>Normalized Histograms and certainty.</a:t>
            </a:r>
            <a:endParaRPr/>
          </a:p>
          <a:p>
            <a:pPr indent="-342900" lvl="0" marL="457200" rtl="0" algn="l">
              <a:spcBef>
                <a:spcPts val="0"/>
              </a:spcBef>
              <a:spcAft>
                <a:spcPts val="0"/>
              </a:spcAft>
              <a:buSzPts val="1800"/>
              <a:buChar char="●"/>
            </a:pPr>
            <a:r>
              <a:rPr lang="es-419"/>
              <a:t>Ordering Rules:</a:t>
            </a:r>
            <a:endParaRPr/>
          </a:p>
          <a:p>
            <a:pPr indent="0" lvl="0" marL="457200" rtl="0" algn="l">
              <a:spcBef>
                <a:spcPts val="1600"/>
              </a:spcBef>
              <a:spcAft>
                <a:spcPts val="1600"/>
              </a:spcAft>
              <a:buNone/>
            </a:pPr>
            <a:r>
              <a:t/>
            </a:r>
            <a:endParaRPr/>
          </a:p>
        </p:txBody>
      </p:sp>
      <p:pic>
        <p:nvPicPr>
          <p:cNvPr id="246" name="Google Shape;246;p29"/>
          <p:cNvPicPr preferRelativeResize="0"/>
          <p:nvPr/>
        </p:nvPicPr>
        <p:blipFill>
          <a:blip r:embed="rId3">
            <a:alphaModFix/>
          </a:blip>
          <a:stretch>
            <a:fillRect/>
          </a:stretch>
        </p:blipFill>
        <p:spPr>
          <a:xfrm>
            <a:off x="4316830" y="1324600"/>
            <a:ext cx="2358700" cy="2967225"/>
          </a:xfrm>
          <a:prstGeom prst="rect">
            <a:avLst/>
          </a:prstGeom>
          <a:noFill/>
          <a:ln>
            <a:noFill/>
          </a:ln>
        </p:spPr>
      </p:pic>
      <p:sp>
        <p:nvSpPr>
          <p:cNvPr id="247" name="Google Shape;247;p29"/>
          <p:cNvSpPr txBox="1"/>
          <p:nvPr/>
        </p:nvSpPr>
        <p:spPr>
          <a:xfrm>
            <a:off x="4909831" y="4142376"/>
            <a:ext cx="1172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900"/>
              <a:t>model pred</a:t>
            </a:r>
            <a:endParaRPr sz="900"/>
          </a:p>
        </p:txBody>
      </p:sp>
      <p:pic>
        <p:nvPicPr>
          <p:cNvPr id="248" name="Google Shape;248;p29"/>
          <p:cNvPicPr preferRelativeResize="0"/>
          <p:nvPr/>
        </p:nvPicPr>
        <p:blipFill>
          <a:blip r:embed="rId4">
            <a:alphaModFix/>
          </a:blip>
          <a:stretch>
            <a:fillRect/>
          </a:stretch>
        </p:blipFill>
        <p:spPr>
          <a:xfrm>
            <a:off x="6495128" y="1337926"/>
            <a:ext cx="2300078" cy="2967225"/>
          </a:xfrm>
          <a:prstGeom prst="rect">
            <a:avLst/>
          </a:prstGeom>
          <a:noFill/>
          <a:ln>
            <a:noFill/>
          </a:ln>
        </p:spPr>
      </p:pic>
      <p:sp>
        <p:nvSpPr>
          <p:cNvPr id="249" name="Google Shape;249;p29"/>
          <p:cNvSpPr txBox="1"/>
          <p:nvPr/>
        </p:nvSpPr>
        <p:spPr>
          <a:xfrm rot="-5400000">
            <a:off x="3723369" y="3559993"/>
            <a:ext cx="1172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900"/>
              <a:t>certainty</a:t>
            </a:r>
            <a:endParaRPr sz="900"/>
          </a:p>
        </p:txBody>
      </p:sp>
      <p:sp>
        <p:nvSpPr>
          <p:cNvPr id="250" name="Google Shape;250;p29"/>
          <p:cNvSpPr txBox="1"/>
          <p:nvPr/>
        </p:nvSpPr>
        <p:spPr>
          <a:xfrm rot="-5400000">
            <a:off x="3723369" y="2702068"/>
            <a:ext cx="1172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900"/>
              <a:t>approx. density</a:t>
            </a:r>
            <a:endParaRPr sz="900"/>
          </a:p>
        </p:txBody>
      </p:sp>
      <p:sp>
        <p:nvSpPr>
          <p:cNvPr id="251" name="Google Shape;251;p29"/>
          <p:cNvSpPr txBox="1"/>
          <p:nvPr/>
        </p:nvSpPr>
        <p:spPr>
          <a:xfrm rot="-5400000">
            <a:off x="3723371" y="1792496"/>
            <a:ext cx="1172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sz="900">
                <a:solidFill>
                  <a:schemeClr val="dk1"/>
                </a:solidFill>
              </a:rPr>
              <a:t>approx. density</a:t>
            </a:r>
            <a:endParaRPr sz="900">
              <a:solidFill>
                <a:schemeClr val="dk1"/>
              </a:solidFill>
            </a:endParaRPr>
          </a:p>
          <a:p>
            <a:pPr indent="0" lvl="0" marL="0" rtl="0" algn="ctr">
              <a:spcBef>
                <a:spcPts val="0"/>
              </a:spcBef>
              <a:spcAft>
                <a:spcPts val="0"/>
              </a:spcAft>
              <a:buNone/>
            </a:pPr>
            <a:r>
              <a:t/>
            </a:r>
            <a:endParaRPr sz="900"/>
          </a:p>
        </p:txBody>
      </p:sp>
      <p:sp>
        <p:nvSpPr>
          <p:cNvPr id="252" name="Google Shape;252;p29"/>
          <p:cNvSpPr txBox="1"/>
          <p:nvPr/>
        </p:nvSpPr>
        <p:spPr>
          <a:xfrm>
            <a:off x="4438364" y="1434047"/>
            <a:ext cx="7515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t>y</a:t>
            </a:r>
            <a:r>
              <a:rPr lang="es-419" sz="700"/>
              <a:t>test</a:t>
            </a:r>
            <a:r>
              <a:rPr lang="es-419" sz="1200"/>
              <a:t>=1</a:t>
            </a:r>
            <a:endParaRPr sz="1200"/>
          </a:p>
        </p:txBody>
      </p:sp>
      <p:sp>
        <p:nvSpPr>
          <p:cNvPr id="253" name="Google Shape;253;p29"/>
          <p:cNvSpPr txBox="1"/>
          <p:nvPr/>
        </p:nvSpPr>
        <p:spPr>
          <a:xfrm>
            <a:off x="6627110" y="1450181"/>
            <a:ext cx="7515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t>y</a:t>
            </a:r>
            <a:r>
              <a:rPr lang="es-419" sz="700"/>
              <a:t>test</a:t>
            </a:r>
            <a:r>
              <a:rPr lang="es-419" sz="1200"/>
              <a:t>=1</a:t>
            </a:r>
            <a:endParaRPr sz="1200"/>
          </a:p>
        </p:txBody>
      </p:sp>
      <p:sp>
        <p:nvSpPr>
          <p:cNvPr id="254" name="Google Shape;254;p29"/>
          <p:cNvSpPr txBox="1"/>
          <p:nvPr/>
        </p:nvSpPr>
        <p:spPr>
          <a:xfrm>
            <a:off x="5809964" y="2348447"/>
            <a:ext cx="7515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t>y</a:t>
            </a:r>
            <a:r>
              <a:rPr lang="es-419" sz="700"/>
              <a:t>test</a:t>
            </a:r>
            <a:r>
              <a:rPr lang="es-419" sz="1200"/>
              <a:t>=0</a:t>
            </a:r>
            <a:endParaRPr sz="1200"/>
          </a:p>
        </p:txBody>
      </p:sp>
      <p:sp>
        <p:nvSpPr>
          <p:cNvPr id="255" name="Google Shape;255;p29"/>
          <p:cNvSpPr txBox="1"/>
          <p:nvPr/>
        </p:nvSpPr>
        <p:spPr>
          <a:xfrm>
            <a:off x="7998710" y="2364581"/>
            <a:ext cx="7515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t>y</a:t>
            </a:r>
            <a:r>
              <a:rPr lang="es-419" sz="700"/>
              <a:t>test</a:t>
            </a:r>
            <a:r>
              <a:rPr lang="es-419" sz="1200"/>
              <a:t>=0</a:t>
            </a:r>
            <a:endParaRPr sz="1200"/>
          </a:p>
        </p:txBody>
      </p:sp>
      <p:graphicFrame>
        <p:nvGraphicFramePr>
          <p:cNvPr id="256" name="Google Shape;256;p29"/>
          <p:cNvGraphicFramePr/>
          <p:nvPr/>
        </p:nvGraphicFramePr>
        <p:xfrm>
          <a:off x="1152775" y="2915685"/>
          <a:ext cx="3000000" cy="3000000"/>
        </p:xfrm>
        <a:graphic>
          <a:graphicData uri="http://schemas.openxmlformats.org/drawingml/2006/table">
            <a:tbl>
              <a:tblPr>
                <a:noFill/>
                <a:tableStyleId>{2D693002-3E2C-4FB5-936F-62C8C7BBF6B1}</a:tableStyleId>
              </a:tblPr>
              <a:tblGrid>
                <a:gridCol w="786225"/>
                <a:gridCol w="786225"/>
                <a:gridCol w="786225"/>
              </a:tblGrid>
              <a:tr h="253850">
                <a:tc>
                  <a:txBody>
                    <a:bodyPr/>
                    <a:lstStyle/>
                    <a:p>
                      <a:pPr indent="0" lvl="0" marL="0" rtl="0" algn="ctr">
                        <a:spcBef>
                          <a:spcPts val="0"/>
                        </a:spcBef>
                        <a:spcAft>
                          <a:spcPts val="0"/>
                        </a:spcAft>
                        <a:buNone/>
                      </a:pPr>
                      <a:r>
                        <a:rPr b="1" lang="es-419" sz="1000">
                          <a:solidFill>
                            <a:srgbClr val="FFFFFF"/>
                          </a:solidFill>
                        </a:rPr>
                        <a:t>Model output</a:t>
                      </a:r>
                      <a:endParaRPr b="1" sz="1000">
                        <a:solidFill>
                          <a:srgbClr val="FFFFFF"/>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b="1" lang="es-419" sz="1000">
                          <a:solidFill>
                            <a:srgbClr val="FFFFFF"/>
                          </a:solidFill>
                        </a:rPr>
                        <a:t>Certainty</a:t>
                      </a:r>
                      <a:endParaRPr b="1" sz="1000">
                        <a:solidFill>
                          <a:srgbClr val="FFFFFF"/>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b="1" lang="es-419" sz="1000">
                          <a:solidFill>
                            <a:srgbClr val="FFFFFF"/>
                          </a:solidFill>
                        </a:rPr>
                        <a:t>Final Score</a:t>
                      </a:r>
                      <a:endParaRPr b="1" sz="1000">
                        <a:solidFill>
                          <a:srgbClr val="FFFFFF"/>
                        </a:solidFill>
                      </a:endParaRPr>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6D9EEB"/>
                    </a:solidFill>
                  </a:tcPr>
                </a:tc>
              </a:tr>
              <a:tr h="406000">
                <a:tc>
                  <a:txBody>
                    <a:bodyPr/>
                    <a:lstStyle/>
                    <a:p>
                      <a:pPr indent="0" lvl="0" marL="0" rtl="0" algn="ctr">
                        <a:spcBef>
                          <a:spcPts val="0"/>
                        </a:spcBef>
                        <a:spcAft>
                          <a:spcPts val="0"/>
                        </a:spcAft>
                        <a:buNone/>
                      </a:pPr>
                      <a:r>
                        <a:rPr lang="es-419" sz="1000"/>
                        <a:t>High</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s-419" sz="1000"/>
                        <a:t>High</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s-419" sz="1000"/>
                        <a:t>High</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93C47D"/>
                    </a:solidFill>
                  </a:tcPr>
                </a:tc>
              </a:tr>
              <a:tr h="390400">
                <a:tc>
                  <a:txBody>
                    <a:bodyPr/>
                    <a:lstStyle/>
                    <a:p>
                      <a:pPr indent="0" lvl="0" marL="0" rtl="0" algn="ctr">
                        <a:spcBef>
                          <a:spcPts val="0"/>
                        </a:spcBef>
                        <a:spcAft>
                          <a:spcPts val="0"/>
                        </a:spcAft>
                        <a:buNone/>
                      </a:pPr>
                      <a:r>
                        <a:rPr lang="es-419" sz="1000"/>
                        <a:t>Low</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s-419" sz="1000"/>
                        <a:t>High/Low</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s-419" sz="1000"/>
                        <a:t>Low</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A9999"/>
                    </a:solidFill>
                  </a:tcPr>
                </a:tc>
              </a:tr>
              <a:tr h="390400">
                <a:tc>
                  <a:txBody>
                    <a:bodyPr/>
                    <a:lstStyle/>
                    <a:p>
                      <a:pPr indent="0" lvl="0" marL="0" marR="0" rtl="0" algn="ctr">
                        <a:lnSpc>
                          <a:spcPct val="100000"/>
                        </a:lnSpc>
                        <a:spcBef>
                          <a:spcPts val="0"/>
                        </a:spcBef>
                        <a:spcAft>
                          <a:spcPts val="0"/>
                        </a:spcAft>
                        <a:buNone/>
                      </a:pPr>
                      <a:r>
                        <a:rPr lang="es-419" sz="1000"/>
                        <a:t>High</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93C47D"/>
                    </a:solidFill>
                  </a:tcPr>
                </a:tc>
                <a:tc>
                  <a:txBody>
                    <a:bodyPr/>
                    <a:lstStyle/>
                    <a:p>
                      <a:pPr indent="0" lvl="0" marL="0" marR="0" rtl="0" algn="ctr">
                        <a:lnSpc>
                          <a:spcPct val="100000"/>
                        </a:lnSpc>
                        <a:spcBef>
                          <a:spcPts val="0"/>
                        </a:spcBef>
                        <a:spcAft>
                          <a:spcPts val="0"/>
                        </a:spcAft>
                        <a:buNone/>
                      </a:pPr>
                      <a:r>
                        <a:rPr lang="es-419" sz="1000"/>
                        <a:t>Low</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A9999"/>
                    </a:solidFill>
                  </a:tcPr>
                </a:tc>
                <a:tc>
                  <a:txBody>
                    <a:bodyPr/>
                    <a:lstStyle/>
                    <a:p>
                      <a:pPr indent="0" lvl="0" marL="0" marR="0" rtl="0" algn="ctr">
                        <a:lnSpc>
                          <a:spcPct val="100000"/>
                        </a:lnSpc>
                        <a:spcBef>
                          <a:spcPts val="0"/>
                        </a:spcBef>
                        <a:spcAft>
                          <a:spcPts val="0"/>
                        </a:spcAft>
                        <a:buNone/>
                      </a:pPr>
                      <a:r>
                        <a:rPr lang="es-419" sz="1000"/>
                        <a:t>Low</a:t>
                      </a:r>
                      <a:endParaRPr sz="1000"/>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A9999"/>
                    </a:solidFill>
                  </a:tcPr>
                </a:tc>
              </a:tr>
            </a:tbl>
          </a:graphicData>
        </a:graphic>
      </p:graphicFrame>
      <p:sp>
        <p:nvSpPr>
          <p:cNvPr id="257" name="Google Shape;257;p29"/>
          <p:cNvSpPr txBox="1"/>
          <p:nvPr/>
        </p:nvSpPr>
        <p:spPr>
          <a:xfrm>
            <a:off x="7058806" y="4142376"/>
            <a:ext cx="1172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900"/>
              <a:t>model pred</a:t>
            </a:r>
            <a:endParaRPr sz="900"/>
          </a:p>
        </p:txBody>
      </p:sp>
      <p:sp>
        <p:nvSpPr>
          <p:cNvPr id="258" name="Google Shape;258;p29"/>
          <p:cNvSpPr/>
          <p:nvPr/>
        </p:nvSpPr>
        <p:spPr>
          <a:xfrm>
            <a:off x="4316825" y="4455825"/>
            <a:ext cx="2778300" cy="48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419" sz="1800"/>
              <a:t>mAP@5 test = 50.36%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 type="body"/>
          </p:nvPr>
        </p:nvSpPr>
        <p:spPr>
          <a:xfrm>
            <a:off x="4648200" y="1536375"/>
            <a:ext cx="3560700" cy="317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A</a:t>
            </a:r>
            <a:r>
              <a:rPr lang="es-419" sz="1600"/>
              <a:t> newbie using Shap Values</a:t>
            </a:r>
            <a:endParaRPr sz="1600"/>
          </a:p>
          <a:p>
            <a:pPr indent="-330200" lvl="0" marL="457200" rtl="0" algn="l">
              <a:spcBef>
                <a:spcPts val="0"/>
              </a:spcBef>
              <a:spcAft>
                <a:spcPts val="0"/>
              </a:spcAft>
              <a:buSzPts val="1600"/>
              <a:buChar char="●"/>
            </a:pPr>
            <a:r>
              <a:rPr lang="es-419" sz="1600"/>
              <a:t>Variables ranked by feature importance</a:t>
            </a:r>
            <a:endParaRPr sz="1600"/>
          </a:p>
          <a:p>
            <a:pPr indent="-330200" lvl="0" marL="457200" rtl="0" algn="l">
              <a:spcBef>
                <a:spcPts val="0"/>
              </a:spcBef>
              <a:spcAft>
                <a:spcPts val="0"/>
              </a:spcAft>
              <a:buSzPts val="1600"/>
              <a:buChar char="●"/>
            </a:pPr>
            <a:r>
              <a:rPr lang="es-419" sz="1600"/>
              <a:t>Positive and Negative correlations on outcome impact</a:t>
            </a:r>
            <a:endParaRPr sz="1600"/>
          </a:p>
        </p:txBody>
      </p:sp>
      <p:sp>
        <p:nvSpPr>
          <p:cNvPr id="264" name="Google Shape;2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Interpretability</a:t>
            </a:r>
            <a:endParaRPr/>
          </a:p>
        </p:txBody>
      </p:sp>
      <p:sp>
        <p:nvSpPr>
          <p:cNvPr id="265" name="Google Shape;265;p30"/>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6" name="Google Shape;266;p30"/>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7" name="Google Shape;267;p30"/>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8" name="Google Shape;268;p30"/>
          <p:cNvSpPr/>
          <p:nvPr/>
        </p:nvSpPr>
        <p:spPr>
          <a:xfrm>
            <a:off x="6940724" y="675037"/>
            <a:ext cx="829200" cy="4803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269" name="Google Shape;269;p30"/>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270" name="Google Shape;270;p30"/>
          <p:cNvSpPr/>
          <p:nvPr/>
        </p:nvSpPr>
        <p:spPr>
          <a:xfrm>
            <a:off x="8003098" y="1114430"/>
            <a:ext cx="829200" cy="480300"/>
          </a:xfrm>
          <a:prstGeom prst="roundRect">
            <a:avLst>
              <a:gd fmla="val 4279" name="adj"/>
            </a:avLst>
          </a:prstGeom>
          <a:solidFill>
            <a:srgbClr val="F6B26B"/>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sp>
        <p:nvSpPr>
          <p:cNvPr id="271" name="Google Shape;271;p30"/>
          <p:cNvSpPr txBox="1"/>
          <p:nvPr/>
        </p:nvSpPr>
        <p:spPr>
          <a:xfrm>
            <a:off x="651284" y="1035373"/>
            <a:ext cx="36156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100"/>
              <a:t>Product C-D Model Shap Values (Validation Set)</a:t>
            </a:r>
            <a:endParaRPr sz="1100"/>
          </a:p>
        </p:txBody>
      </p:sp>
      <p:pic>
        <p:nvPicPr>
          <p:cNvPr id="272" name="Google Shape;272;p30"/>
          <p:cNvPicPr preferRelativeResize="0"/>
          <p:nvPr/>
        </p:nvPicPr>
        <p:blipFill>
          <a:blip r:embed="rId3">
            <a:alphaModFix/>
          </a:blip>
          <a:stretch>
            <a:fillRect/>
          </a:stretch>
        </p:blipFill>
        <p:spPr>
          <a:xfrm>
            <a:off x="261963" y="1427725"/>
            <a:ext cx="4394225" cy="3279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Some </a:t>
            </a:r>
            <a:r>
              <a:rPr lang="es-419"/>
              <a:t>Conclusions about C-D future usage</a:t>
            </a:r>
            <a:endParaRPr/>
          </a:p>
        </p:txBody>
      </p:sp>
      <p:sp>
        <p:nvSpPr>
          <p:cNvPr id="278" name="Google Shape;2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Clients using this product in the past are more likely to use this product in the future.</a:t>
            </a:r>
            <a:endParaRPr/>
          </a:p>
          <a:p>
            <a:pPr indent="-342900" lvl="0" marL="457200" rtl="0" algn="l">
              <a:spcBef>
                <a:spcPts val="1600"/>
              </a:spcBef>
              <a:spcAft>
                <a:spcPts val="0"/>
              </a:spcAft>
              <a:buSzPts val="1800"/>
              <a:buChar char="●"/>
            </a:pPr>
            <a:r>
              <a:rPr lang="es-419"/>
              <a:t>Fidelity matters</a:t>
            </a:r>
            <a:r>
              <a:rPr lang="es-419"/>
              <a:t> it is not clear the type of correlation as this a categorical variable was not ordered. (Requires further analysis)</a:t>
            </a:r>
            <a:endParaRPr/>
          </a:p>
          <a:p>
            <a:pPr indent="-342900" lvl="0" marL="457200" rtl="0" algn="l">
              <a:spcBef>
                <a:spcPts val="1600"/>
              </a:spcBef>
              <a:spcAft>
                <a:spcPts val="0"/>
              </a:spcAft>
              <a:buSzPts val="1800"/>
              <a:buChar char="●"/>
            </a:pPr>
            <a:r>
              <a:rPr lang="es-419"/>
              <a:t>Clients targeted with C-D campaigns are more likely to use this product in the future. </a:t>
            </a:r>
            <a:r>
              <a:rPr lang="es-419">
                <a:solidFill>
                  <a:srgbClr val="E69138"/>
                </a:solidFill>
              </a:rPr>
              <a:t>[Careful: correlation doesn’t mean causality!]</a:t>
            </a:r>
            <a:endParaRPr>
              <a:solidFill>
                <a:srgbClr val="E69138"/>
              </a:solidFill>
            </a:endParaRPr>
          </a:p>
          <a:p>
            <a:pPr indent="-342900" lvl="0" marL="457200" rtl="0" algn="l">
              <a:spcBef>
                <a:spcPts val="1000"/>
              </a:spcBef>
              <a:spcAft>
                <a:spcPts val="1600"/>
              </a:spcAft>
              <a:buSzPts val="1800"/>
              <a:buChar char="●"/>
            </a:pPr>
            <a:r>
              <a:rPr lang="es-419"/>
              <a:t>Clients using the product B-B in the past are less prone to use C-D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10718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Itaú: </a:t>
            </a:r>
            <a:r>
              <a:rPr lang="es-419"/>
              <a:t>Prediction of </a:t>
            </a:r>
            <a:r>
              <a:rPr lang="es-419"/>
              <a:t>Banking Products Usage</a:t>
            </a:r>
            <a:endParaRPr/>
          </a:p>
        </p:txBody>
      </p:sp>
      <p:sp>
        <p:nvSpPr>
          <p:cNvPr id="60" name="Google Shape;60;p14"/>
          <p:cNvSpPr txBox="1"/>
          <p:nvPr>
            <p:ph idx="1" type="subTitle"/>
          </p:nvPr>
        </p:nvSpPr>
        <p:spPr>
          <a:xfrm>
            <a:off x="311700" y="34513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Juan D. Chacon</a:t>
            </a:r>
            <a:endParaRPr/>
          </a:p>
          <a:p>
            <a:pPr indent="0" lvl="0" marL="0" rtl="0" algn="l">
              <a:spcBef>
                <a:spcPts val="0"/>
              </a:spcBef>
              <a:spcAft>
                <a:spcPts val="0"/>
              </a:spcAft>
              <a:buNone/>
            </a:pPr>
            <a:r>
              <a:rPr lang="es-419"/>
              <a:t>5th to 11th Dec 2020</a:t>
            </a:r>
            <a:endParaRPr/>
          </a:p>
        </p:txBody>
      </p:sp>
      <p:pic>
        <p:nvPicPr>
          <p:cNvPr id="61" name="Google Shape;61;p14"/>
          <p:cNvPicPr preferRelativeResize="0"/>
          <p:nvPr/>
        </p:nvPicPr>
        <p:blipFill>
          <a:blip r:embed="rId3">
            <a:alphaModFix/>
          </a:blip>
          <a:stretch>
            <a:fillRect/>
          </a:stretch>
        </p:blipFill>
        <p:spPr>
          <a:xfrm>
            <a:off x="311691" y="403641"/>
            <a:ext cx="894025" cy="89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Presentation Outline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419" sz="2200"/>
              <a:t>The Challenge</a:t>
            </a:r>
            <a:endParaRPr sz="2200"/>
          </a:p>
          <a:p>
            <a:pPr indent="-368300" lvl="0" marL="457200" rtl="0" algn="l">
              <a:spcBef>
                <a:spcPts val="0"/>
              </a:spcBef>
              <a:spcAft>
                <a:spcPts val="0"/>
              </a:spcAft>
              <a:buSzPts val="2200"/>
              <a:buChar char="●"/>
            </a:pPr>
            <a:r>
              <a:rPr lang="es-419" sz="2200"/>
              <a:t>Our approach</a:t>
            </a:r>
            <a:endParaRPr sz="2200"/>
          </a:p>
          <a:p>
            <a:pPr indent="-342900" lvl="1" marL="914400" rtl="0" algn="l">
              <a:spcBef>
                <a:spcPts val="0"/>
              </a:spcBef>
              <a:spcAft>
                <a:spcPts val="0"/>
              </a:spcAft>
              <a:buSzPts val="1800"/>
              <a:buChar char="○"/>
            </a:pPr>
            <a:r>
              <a:rPr lang="es-419" sz="1800"/>
              <a:t>Exploratory Data Analysis</a:t>
            </a:r>
            <a:endParaRPr sz="1800"/>
          </a:p>
          <a:p>
            <a:pPr indent="-342900" lvl="1" marL="914400" rtl="0" algn="l">
              <a:spcBef>
                <a:spcPts val="0"/>
              </a:spcBef>
              <a:spcAft>
                <a:spcPts val="0"/>
              </a:spcAft>
              <a:buSzPts val="1800"/>
              <a:buChar char="○"/>
            </a:pPr>
            <a:r>
              <a:rPr lang="es-419" sz="1800"/>
              <a:t>Modeling </a:t>
            </a:r>
            <a:endParaRPr sz="1800"/>
          </a:p>
          <a:p>
            <a:pPr indent="-342900" lvl="1" marL="914400" rtl="0" algn="l">
              <a:spcBef>
                <a:spcPts val="0"/>
              </a:spcBef>
              <a:spcAft>
                <a:spcPts val="0"/>
              </a:spcAft>
              <a:buSzPts val="1800"/>
              <a:buChar char="○"/>
            </a:pPr>
            <a:r>
              <a:rPr lang="es-419" sz="1800"/>
              <a:t>Getting Insights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2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Challenge</a:t>
            </a:r>
            <a:endParaRPr/>
          </a:p>
        </p:txBody>
      </p:sp>
      <p:sp>
        <p:nvSpPr>
          <p:cNvPr id="73" name="Google Shape;73;p16"/>
          <p:cNvSpPr txBox="1"/>
          <p:nvPr>
            <p:ph idx="1" type="body"/>
          </p:nvPr>
        </p:nvSpPr>
        <p:spPr>
          <a:xfrm>
            <a:off x="311700" y="825900"/>
            <a:ext cx="8520600" cy="3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Obtain predictive models that allow predicting the purchase of 5 banking products, to better guide future </a:t>
            </a:r>
            <a:r>
              <a:rPr lang="es-419"/>
              <a:t>campaigns</a:t>
            </a:r>
            <a:r>
              <a:rPr lang="es-419"/>
              <a:t>.</a:t>
            </a:r>
            <a:endParaRPr/>
          </a:p>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rPr lang="es-419"/>
              <a:t>Description:</a:t>
            </a:r>
            <a:endParaRPr/>
          </a:p>
          <a:p>
            <a:pPr indent="-342900" lvl="0" marL="457200" rtl="0" algn="l">
              <a:spcBef>
                <a:spcPts val="0"/>
              </a:spcBef>
              <a:spcAft>
                <a:spcPts val="0"/>
              </a:spcAft>
              <a:buSzPts val="1800"/>
              <a:buChar char="●"/>
            </a:pPr>
            <a:r>
              <a:rPr lang="es-419"/>
              <a:t>Data: Transactions + </a:t>
            </a:r>
            <a:r>
              <a:rPr lang="es-419"/>
              <a:t>Campaigns</a:t>
            </a:r>
            <a:r>
              <a:rPr lang="es-419"/>
              <a:t> + </a:t>
            </a:r>
            <a:r>
              <a:rPr lang="es-419"/>
              <a:t>Communications</a:t>
            </a:r>
            <a:r>
              <a:rPr lang="es-419"/>
              <a:t> (January 2019 to July 2020) </a:t>
            </a:r>
            <a:r>
              <a:rPr lang="es-419"/>
              <a:t>+ </a:t>
            </a:r>
            <a:r>
              <a:rPr lang="es-419"/>
              <a:t>Customers demographic information</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s-419"/>
              <a:t>The outcome: List of products to be used from August to October 2020</a:t>
            </a:r>
            <a:endParaRPr/>
          </a:p>
          <a:p>
            <a:pPr indent="-342900" lvl="0" marL="457200" rtl="0" algn="l">
              <a:spcBef>
                <a:spcPts val="0"/>
              </a:spcBef>
              <a:spcAft>
                <a:spcPts val="0"/>
              </a:spcAft>
              <a:buSzPts val="1800"/>
              <a:buChar char="●"/>
            </a:pPr>
            <a:r>
              <a:rPr lang="es-419"/>
              <a:t>Metric: (mean average precision) mAP@5 for information </a:t>
            </a:r>
            <a:r>
              <a:rPr lang="es-419"/>
              <a:t>retrieval</a:t>
            </a:r>
            <a:endParaRPr/>
          </a:p>
        </p:txBody>
      </p:sp>
      <p:pic>
        <p:nvPicPr>
          <p:cNvPr id="74" name="Google Shape;74;p16"/>
          <p:cNvPicPr preferRelativeResize="0"/>
          <p:nvPr/>
        </p:nvPicPr>
        <p:blipFill>
          <a:blip r:embed="rId3">
            <a:alphaModFix/>
          </a:blip>
          <a:stretch>
            <a:fillRect/>
          </a:stretch>
        </p:blipFill>
        <p:spPr>
          <a:xfrm>
            <a:off x="2824897" y="2714975"/>
            <a:ext cx="3494200" cy="106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mAP@N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Let’s suppose we have 3 different products A, B, and </a:t>
            </a:r>
            <a:r>
              <a:rPr lang="es-419"/>
              <a:t>C</a:t>
            </a:r>
            <a:r>
              <a:rPr lang="es-419"/>
              <a:t>.</a:t>
            </a:r>
            <a:endParaRPr/>
          </a:p>
          <a:p>
            <a:pPr indent="0" lvl="0" marL="0" rtl="0" algn="l">
              <a:spcBef>
                <a:spcPts val="1600"/>
              </a:spcBef>
              <a:spcAft>
                <a:spcPts val="0"/>
              </a:spcAft>
              <a:buNone/>
            </a:pPr>
            <a:r>
              <a:rPr lang="es-419"/>
              <a:t>We have to predict which of these 3 products the client will use next period</a:t>
            </a:r>
            <a:endParaRPr/>
          </a:p>
          <a:p>
            <a:pPr indent="0" lvl="0" marL="0" rtl="0" algn="l">
              <a:spcBef>
                <a:spcPts val="1600"/>
              </a:spcBef>
              <a:spcAft>
                <a:spcPts val="0"/>
              </a:spcAft>
              <a:buNone/>
            </a:pPr>
            <a:r>
              <a:rPr b="1" lang="es-419"/>
              <a:t>Example:</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lang="es-419"/>
              <a:t>	</a:t>
            </a:r>
            <a:endParaRPr/>
          </a:p>
        </p:txBody>
      </p:sp>
      <p:graphicFrame>
        <p:nvGraphicFramePr>
          <p:cNvPr id="81" name="Google Shape;81;p17"/>
          <p:cNvGraphicFramePr/>
          <p:nvPr/>
        </p:nvGraphicFramePr>
        <p:xfrm>
          <a:off x="802850" y="2572775"/>
          <a:ext cx="3000000" cy="3000000"/>
        </p:xfrm>
        <a:graphic>
          <a:graphicData uri="http://schemas.openxmlformats.org/drawingml/2006/table">
            <a:tbl>
              <a:tblPr>
                <a:noFill/>
                <a:tableStyleId>{2D693002-3E2C-4FB5-936F-62C8C7BBF6B1}</a:tableStyleId>
              </a:tblPr>
              <a:tblGrid>
                <a:gridCol w="1337525"/>
                <a:gridCol w="1524575"/>
                <a:gridCol w="4376900"/>
              </a:tblGrid>
              <a:tr h="381000">
                <a:tc>
                  <a:txBody>
                    <a:bodyPr/>
                    <a:lstStyle/>
                    <a:p>
                      <a:pPr indent="0" lvl="0" marL="0" rtl="0" algn="ctr">
                        <a:spcBef>
                          <a:spcPts val="0"/>
                        </a:spcBef>
                        <a:spcAft>
                          <a:spcPts val="0"/>
                        </a:spcAft>
                        <a:buClr>
                          <a:schemeClr val="dk1"/>
                        </a:buClr>
                        <a:buSzPts val="1100"/>
                        <a:buFont typeface="Arial"/>
                        <a:buNone/>
                      </a:pPr>
                      <a:r>
                        <a:rPr b="1" lang="es-419">
                          <a:solidFill>
                            <a:schemeClr val="dk1"/>
                          </a:solidFill>
                        </a:rPr>
                        <a:t>Actual</a:t>
                      </a:r>
                      <a:endParaRPr b="1"/>
                    </a:p>
                  </a:txBody>
                  <a:tcPr marT="91425" marB="91425" marR="91425" marL="91425"/>
                </a:tc>
                <a:tc>
                  <a:txBody>
                    <a:bodyPr/>
                    <a:lstStyle/>
                    <a:p>
                      <a:pPr indent="0" lvl="0" marL="0" rtl="0" algn="ctr">
                        <a:spcBef>
                          <a:spcPts val="0"/>
                        </a:spcBef>
                        <a:spcAft>
                          <a:spcPts val="0"/>
                        </a:spcAft>
                        <a:buNone/>
                      </a:pPr>
                      <a:r>
                        <a:rPr b="1" lang="es-419">
                          <a:solidFill>
                            <a:schemeClr val="dk1"/>
                          </a:solidFill>
                        </a:rPr>
                        <a:t>Our Prediction</a:t>
                      </a:r>
                      <a:endParaRPr b="1"/>
                    </a:p>
                  </a:txBody>
                  <a:tcPr marT="91425" marB="91425" marR="91425" marL="91425"/>
                </a:tc>
                <a:tc>
                  <a:txBody>
                    <a:bodyPr/>
                    <a:lstStyle/>
                    <a:p>
                      <a:pPr indent="0" lvl="0" marL="0" rtl="0" algn="ctr">
                        <a:spcBef>
                          <a:spcPts val="0"/>
                        </a:spcBef>
                        <a:spcAft>
                          <a:spcPts val="0"/>
                        </a:spcAft>
                        <a:buNone/>
                      </a:pPr>
                      <a:r>
                        <a:rPr b="1" lang="es-419"/>
                        <a:t>AP@3</a:t>
                      </a:r>
                      <a:endParaRPr b="1"/>
                    </a:p>
                  </a:txBody>
                  <a:tcPr marT="91425" marB="91425" marR="91425" marL="91425"/>
                </a:tc>
              </a:tr>
              <a:tr h="381000">
                <a:tc>
                  <a:txBody>
                    <a:bodyPr/>
                    <a:lstStyle/>
                    <a:p>
                      <a:pPr indent="0" lvl="0" marL="0" rtl="0" algn="ctr">
                        <a:spcBef>
                          <a:spcPts val="0"/>
                        </a:spcBef>
                        <a:spcAft>
                          <a:spcPts val="0"/>
                        </a:spcAft>
                        <a:buNone/>
                      </a:pPr>
                      <a:r>
                        <a:rPr lang="es-419"/>
                        <a:t>{A, </a:t>
                      </a:r>
                      <a:r>
                        <a:rPr lang="es-419"/>
                        <a:t>C</a:t>
                      </a:r>
                      <a:r>
                        <a:rPr lang="es-419"/>
                        <a:t>}</a:t>
                      </a:r>
                      <a:endParaRPr/>
                    </a:p>
                  </a:txBody>
                  <a:tcPr marT="91425" marB="91425" marR="91425" marL="91425"/>
                </a:tc>
                <a:tc>
                  <a:txBody>
                    <a:bodyPr/>
                    <a:lstStyle/>
                    <a:p>
                      <a:pPr indent="0" lvl="0" marL="0" rtl="0" algn="ctr">
                        <a:spcBef>
                          <a:spcPts val="0"/>
                        </a:spcBef>
                        <a:spcAft>
                          <a:spcPts val="0"/>
                        </a:spcAft>
                        <a:buNone/>
                      </a:pPr>
                      <a:r>
                        <a:rPr lang="es-419"/>
                        <a:t>[</a:t>
                      </a:r>
                      <a:r>
                        <a:rPr lang="es-419">
                          <a:solidFill>
                            <a:srgbClr val="4A86E8"/>
                          </a:solidFill>
                        </a:rPr>
                        <a:t>A</a:t>
                      </a:r>
                      <a:r>
                        <a:rPr lang="es-419"/>
                        <a:t>, B, C]</a:t>
                      </a:r>
                      <a:endParaRPr/>
                    </a:p>
                    <a:p>
                      <a:pPr indent="0" lvl="0" marL="0" rtl="0" algn="ctr">
                        <a:spcBef>
                          <a:spcPts val="0"/>
                        </a:spcBef>
                        <a:spcAft>
                          <a:spcPts val="0"/>
                        </a:spcAft>
                        <a:buNone/>
                      </a:pPr>
                      <a:r>
                        <a:rPr lang="es-419">
                          <a:solidFill>
                            <a:schemeClr val="dk1"/>
                          </a:solidFill>
                        </a:rPr>
                        <a:t>[</a:t>
                      </a:r>
                      <a:r>
                        <a:rPr lang="es-419">
                          <a:solidFill>
                            <a:srgbClr val="CC0000"/>
                          </a:solidFill>
                        </a:rPr>
                        <a:t>A, B</a:t>
                      </a:r>
                      <a:r>
                        <a:rPr lang="es-419">
                          <a:solidFill>
                            <a:schemeClr val="dk1"/>
                          </a:solidFill>
                        </a:rPr>
                        <a:t>, C]</a:t>
                      </a:r>
                      <a:endParaRPr>
                        <a:solidFill>
                          <a:schemeClr val="dk1"/>
                        </a:solidFill>
                      </a:endParaRPr>
                    </a:p>
                    <a:p>
                      <a:pPr indent="0" lvl="0" marL="0" rtl="0" algn="ctr">
                        <a:spcBef>
                          <a:spcPts val="0"/>
                        </a:spcBef>
                        <a:spcAft>
                          <a:spcPts val="0"/>
                        </a:spcAft>
                        <a:buClr>
                          <a:schemeClr val="dk1"/>
                        </a:buClr>
                        <a:buSzPts val="1100"/>
                        <a:buFont typeface="Arial"/>
                        <a:buNone/>
                      </a:pPr>
                      <a:r>
                        <a:rPr lang="es-419">
                          <a:solidFill>
                            <a:schemeClr val="dk1"/>
                          </a:solidFill>
                        </a:rPr>
                        <a:t>[</a:t>
                      </a:r>
                      <a:r>
                        <a:rPr lang="es-419">
                          <a:solidFill>
                            <a:srgbClr val="6AA84F"/>
                          </a:solidFill>
                        </a:rPr>
                        <a:t>A, B, C</a:t>
                      </a:r>
                      <a:r>
                        <a:rPr lang="es-419">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s-419"/>
                        <a:t>(</a:t>
                      </a:r>
                      <a:r>
                        <a:rPr lang="es-419">
                          <a:solidFill>
                            <a:srgbClr val="4A86E8"/>
                          </a:solidFill>
                        </a:rPr>
                        <a:t>1/1</a:t>
                      </a:r>
                      <a:r>
                        <a:rPr lang="es-419">
                          <a:solidFill>
                            <a:srgbClr val="4A86E8"/>
                          </a:solidFill>
                        </a:rPr>
                        <a:t>*</a:t>
                      </a:r>
                      <a:r>
                        <a:rPr lang="es-419">
                          <a:solidFill>
                            <a:srgbClr val="4A86E8"/>
                          </a:solidFill>
                        </a:rPr>
                        <a:t>(1)</a:t>
                      </a:r>
                      <a:r>
                        <a:rPr lang="es-419"/>
                        <a:t>+</a:t>
                      </a:r>
                      <a:r>
                        <a:rPr lang="es-419">
                          <a:solidFill>
                            <a:srgbClr val="CC0000"/>
                          </a:solidFill>
                        </a:rPr>
                        <a:t> </a:t>
                      </a:r>
                      <a:r>
                        <a:rPr lang="es-419">
                          <a:solidFill>
                            <a:srgbClr val="CC0000"/>
                          </a:solidFill>
                        </a:rPr>
                        <a:t>1/2</a:t>
                      </a:r>
                      <a:r>
                        <a:rPr lang="es-419">
                          <a:solidFill>
                            <a:srgbClr val="CC0000"/>
                          </a:solidFill>
                        </a:rPr>
                        <a:t>*(0)</a:t>
                      </a:r>
                      <a:r>
                        <a:rPr lang="es-419"/>
                        <a:t>+ </a:t>
                      </a:r>
                      <a:r>
                        <a:rPr lang="es-419">
                          <a:solidFill>
                            <a:srgbClr val="6AA84F"/>
                          </a:solidFill>
                        </a:rPr>
                        <a:t>2/3</a:t>
                      </a:r>
                      <a:r>
                        <a:rPr lang="es-419">
                          <a:solidFill>
                            <a:srgbClr val="6AA84F"/>
                          </a:solidFill>
                        </a:rPr>
                        <a:t>*(1)</a:t>
                      </a:r>
                      <a:r>
                        <a:rPr lang="es-419"/>
                        <a:t>) * (</a:t>
                      </a:r>
                      <a:r>
                        <a:rPr lang="es-419"/>
                        <a:t>1/2) = 0.83</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s-419">
                          <a:solidFill>
                            <a:schemeClr val="dk1"/>
                          </a:solidFill>
                        </a:rPr>
                        <a:t>{A, 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419">
                          <a:solidFill>
                            <a:schemeClr val="dk1"/>
                          </a:solidFill>
                        </a:rPr>
                        <a:t>[B, A, 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(0/1*(0)+ 1/2*(1)+ 2/3*(1)) * (1/2) = 0.58</a:t>
                      </a:r>
                      <a:endParaRPr/>
                    </a:p>
                  </a:txBody>
                  <a:tcPr marT="91425" marB="91425" marR="91425" marL="91425"/>
                </a:tc>
              </a:tr>
              <a:tr h="381000">
                <a:tc>
                  <a:txBody>
                    <a:bodyPr/>
                    <a:lstStyle/>
                    <a:p>
                      <a:pPr indent="0" lvl="0" marL="0" rtl="0" algn="ctr">
                        <a:spcBef>
                          <a:spcPts val="0"/>
                        </a:spcBef>
                        <a:spcAft>
                          <a:spcPts val="0"/>
                        </a:spcAft>
                        <a:buNone/>
                      </a:pPr>
                      <a:r>
                        <a:rPr lang="es-419">
                          <a:solidFill>
                            <a:schemeClr val="dk1"/>
                          </a:solidFill>
                        </a:rPr>
                        <a:t>{A, C}</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[C, A, 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(1/1*(0)+ 2/2 *(1)+ 2/3*(0)) * (1/2) = 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s-419">
                          <a:solidFill>
                            <a:schemeClr val="dk1"/>
                          </a:solidFill>
                        </a:rPr>
                        <a:t>{}</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419">
                          <a:solidFill>
                            <a:schemeClr val="dk1"/>
                          </a:solidFill>
                        </a:rPr>
                        <a:t>[A, B, C]</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419">
                          <a:solidFill>
                            <a:schemeClr val="dk1"/>
                          </a:solidFill>
                        </a:rPr>
                        <a:t>0</a:t>
                      </a:r>
                      <a:endParaRPr>
                        <a:solidFill>
                          <a:schemeClr val="dk1"/>
                        </a:solidFill>
                      </a:endParaRPr>
                    </a:p>
                  </a:txBody>
                  <a:tcPr marT="91425" marB="91425" marR="91425" marL="91425"/>
                </a:tc>
              </a:tr>
            </a:tbl>
          </a:graphicData>
        </a:graphic>
      </p:graphicFrame>
      <p:pic>
        <p:nvPicPr>
          <p:cNvPr id="82" name="Google Shape;82;p17"/>
          <p:cNvPicPr preferRelativeResize="0"/>
          <p:nvPr/>
        </p:nvPicPr>
        <p:blipFill>
          <a:blip r:embed="rId3">
            <a:alphaModFix/>
          </a:blip>
          <a:stretch>
            <a:fillRect/>
          </a:stretch>
        </p:blipFill>
        <p:spPr>
          <a:xfrm>
            <a:off x="5466325" y="363375"/>
            <a:ext cx="2430600" cy="736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The mAP@N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Let’s suppose we have 3 different products A, B, and C.</a:t>
            </a:r>
            <a:endParaRPr/>
          </a:p>
          <a:p>
            <a:pPr indent="0" lvl="0" marL="0" rtl="0" algn="l">
              <a:spcBef>
                <a:spcPts val="1600"/>
              </a:spcBef>
              <a:spcAft>
                <a:spcPts val="0"/>
              </a:spcAft>
              <a:buNone/>
            </a:pPr>
            <a:r>
              <a:rPr lang="es-419"/>
              <a:t>We have to predict what of these 3 products the client will use next period</a:t>
            </a:r>
            <a:endParaRPr/>
          </a:p>
          <a:p>
            <a:pPr indent="0" lvl="0" marL="0" rtl="0" algn="l">
              <a:spcBef>
                <a:spcPts val="1600"/>
              </a:spcBef>
              <a:spcAft>
                <a:spcPts val="0"/>
              </a:spcAft>
              <a:buNone/>
            </a:pPr>
            <a:r>
              <a:rPr b="1" lang="es-419"/>
              <a:t>Example:</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lang="es-419"/>
              <a:t>	</a:t>
            </a:r>
            <a:endParaRPr/>
          </a:p>
        </p:txBody>
      </p:sp>
      <p:graphicFrame>
        <p:nvGraphicFramePr>
          <p:cNvPr id="89" name="Google Shape;89;p18"/>
          <p:cNvGraphicFramePr/>
          <p:nvPr/>
        </p:nvGraphicFramePr>
        <p:xfrm>
          <a:off x="802850" y="2648975"/>
          <a:ext cx="3000000" cy="3000000"/>
        </p:xfrm>
        <a:graphic>
          <a:graphicData uri="http://schemas.openxmlformats.org/drawingml/2006/table">
            <a:tbl>
              <a:tblPr>
                <a:noFill/>
                <a:tableStyleId>{2D693002-3E2C-4FB5-936F-62C8C7BBF6B1}</a:tableStyleId>
              </a:tblPr>
              <a:tblGrid>
                <a:gridCol w="1337525"/>
                <a:gridCol w="1524575"/>
                <a:gridCol w="4376900"/>
              </a:tblGrid>
              <a:tr h="381000">
                <a:tc>
                  <a:txBody>
                    <a:bodyPr/>
                    <a:lstStyle/>
                    <a:p>
                      <a:pPr indent="0" lvl="0" marL="0" rtl="0" algn="ctr">
                        <a:spcBef>
                          <a:spcPts val="0"/>
                        </a:spcBef>
                        <a:spcAft>
                          <a:spcPts val="0"/>
                        </a:spcAft>
                        <a:buNone/>
                      </a:pPr>
                      <a:r>
                        <a:rPr b="1" lang="es-419">
                          <a:solidFill>
                            <a:schemeClr val="dk1"/>
                          </a:solidFill>
                        </a:rPr>
                        <a:t>Actual</a:t>
                      </a:r>
                      <a:endParaRPr b="1"/>
                    </a:p>
                  </a:txBody>
                  <a:tcPr marT="91425" marB="91425" marR="91425" marL="91425"/>
                </a:tc>
                <a:tc>
                  <a:txBody>
                    <a:bodyPr/>
                    <a:lstStyle/>
                    <a:p>
                      <a:pPr indent="0" lvl="0" marL="0" rtl="0" algn="ctr">
                        <a:spcBef>
                          <a:spcPts val="0"/>
                        </a:spcBef>
                        <a:spcAft>
                          <a:spcPts val="0"/>
                        </a:spcAft>
                        <a:buNone/>
                      </a:pPr>
                      <a:r>
                        <a:rPr b="1" lang="es-419">
                          <a:solidFill>
                            <a:schemeClr val="dk1"/>
                          </a:solidFill>
                        </a:rPr>
                        <a:t>Our Prediction</a:t>
                      </a:r>
                      <a:endParaRPr b="1"/>
                    </a:p>
                  </a:txBody>
                  <a:tcPr marT="91425" marB="91425" marR="91425" marL="91425"/>
                </a:tc>
                <a:tc>
                  <a:txBody>
                    <a:bodyPr/>
                    <a:lstStyle/>
                    <a:p>
                      <a:pPr indent="0" lvl="0" marL="0" rtl="0" algn="ctr">
                        <a:spcBef>
                          <a:spcPts val="0"/>
                        </a:spcBef>
                        <a:spcAft>
                          <a:spcPts val="0"/>
                        </a:spcAft>
                        <a:buNone/>
                      </a:pPr>
                      <a:r>
                        <a:rPr b="1" lang="es-419"/>
                        <a:t>AP@3</a:t>
                      </a:r>
                      <a:endParaRPr b="1"/>
                    </a:p>
                  </a:txBody>
                  <a:tcPr marT="91425" marB="91425" marR="91425" marL="91425"/>
                </a:tc>
              </a:tr>
              <a:tr h="381000">
                <a:tc>
                  <a:txBody>
                    <a:bodyPr/>
                    <a:lstStyle/>
                    <a:p>
                      <a:pPr indent="0" lvl="0" marL="0" rtl="0" algn="ctr">
                        <a:spcBef>
                          <a:spcPts val="0"/>
                        </a:spcBef>
                        <a:spcAft>
                          <a:spcPts val="0"/>
                        </a:spcAft>
                        <a:buNone/>
                      </a:pPr>
                      <a:r>
                        <a:rPr lang="es-419"/>
                        <a:t>{A, C}</a:t>
                      </a:r>
                      <a:endParaRPr/>
                    </a:p>
                  </a:txBody>
                  <a:tcPr marT="91425" marB="91425" marR="91425" marL="91425"/>
                </a:tc>
                <a:tc>
                  <a:txBody>
                    <a:bodyPr/>
                    <a:lstStyle/>
                    <a:p>
                      <a:pPr indent="0" lvl="0" marL="0" rtl="0" algn="ctr">
                        <a:spcBef>
                          <a:spcPts val="0"/>
                        </a:spcBef>
                        <a:spcAft>
                          <a:spcPts val="0"/>
                        </a:spcAft>
                        <a:buNone/>
                      </a:pPr>
                      <a:r>
                        <a:rPr lang="es-419"/>
                        <a:t>[A, B, C]</a:t>
                      </a:r>
                      <a:endParaRPr/>
                    </a:p>
                  </a:txBody>
                  <a:tcPr marT="91425" marB="91425" marR="91425" marL="91425"/>
                </a:tc>
                <a:tc>
                  <a:txBody>
                    <a:bodyPr/>
                    <a:lstStyle/>
                    <a:p>
                      <a:pPr indent="0" lvl="0" marL="0" rtl="0" algn="ctr">
                        <a:spcBef>
                          <a:spcPts val="0"/>
                        </a:spcBef>
                        <a:spcAft>
                          <a:spcPts val="0"/>
                        </a:spcAft>
                        <a:buNone/>
                      </a:pPr>
                      <a:r>
                        <a:rPr lang="es-419"/>
                        <a:t>(1/1*(1)+ 1/2*(0)+ 2/3*(1)) * (1/2) = 0.83</a:t>
                      </a:r>
                      <a:endParaRPr/>
                    </a:p>
                  </a:txBody>
                  <a:tcPr marT="91425" marB="91425" marR="91425" marL="91425"/>
                </a:tc>
              </a:tr>
              <a:tr h="381000">
                <a:tc>
                  <a:txBody>
                    <a:bodyPr/>
                    <a:lstStyle/>
                    <a:p>
                      <a:pPr indent="0" lvl="0" marL="0" rtl="0" algn="ctr">
                        <a:spcBef>
                          <a:spcPts val="0"/>
                        </a:spcBef>
                        <a:spcAft>
                          <a:spcPts val="0"/>
                        </a:spcAft>
                        <a:buNone/>
                      </a:pPr>
                      <a:r>
                        <a:rPr lang="es-419">
                          <a:solidFill>
                            <a:schemeClr val="dk1"/>
                          </a:solidFill>
                        </a:rPr>
                        <a:t>{A, 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[B, A, 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(0/1*(0)+ 1/2*(1)+ 2/3*(1)) * (1/2) = 0.583</a:t>
                      </a:r>
                      <a:endParaRPr/>
                    </a:p>
                  </a:txBody>
                  <a:tcPr marT="91425" marB="91425" marR="91425" marL="91425"/>
                </a:tc>
              </a:tr>
              <a:tr h="381000">
                <a:tc>
                  <a:txBody>
                    <a:bodyPr/>
                    <a:lstStyle/>
                    <a:p>
                      <a:pPr indent="0" lvl="0" marL="0" rtl="0" algn="ctr">
                        <a:spcBef>
                          <a:spcPts val="0"/>
                        </a:spcBef>
                        <a:spcAft>
                          <a:spcPts val="0"/>
                        </a:spcAft>
                        <a:buNone/>
                      </a:pPr>
                      <a:r>
                        <a:rPr lang="es-419">
                          <a:solidFill>
                            <a:schemeClr val="dk1"/>
                          </a:solidFill>
                        </a:rPr>
                        <a:t>{A, C}</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[C, A]</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419">
                          <a:solidFill>
                            <a:schemeClr val="dk1"/>
                          </a:solidFill>
                        </a:rPr>
                        <a:t>(1/1*(0)+ 2/2 *(1)+ 2/3*(0)) * (1/2) = 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s-419">
                          <a:solidFill>
                            <a:schemeClr val="dk1"/>
                          </a:solidFill>
                        </a:rPr>
                        <a:t>{}</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419">
                          <a:solidFill>
                            <a:schemeClr val="dk1"/>
                          </a:solidFill>
                        </a:rPr>
                        <a:t>[A, B, C]</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419">
                          <a:solidFill>
                            <a:schemeClr val="dk1"/>
                          </a:solidFill>
                        </a:rPr>
                        <a:t>0</a:t>
                      </a:r>
                      <a:endParaRPr>
                        <a:solidFill>
                          <a:schemeClr val="dk1"/>
                        </a:solidFill>
                      </a:endParaRPr>
                    </a:p>
                  </a:txBody>
                  <a:tcPr marT="91425" marB="91425" marR="91425" marL="91425"/>
                </a:tc>
              </a:tr>
            </a:tbl>
          </a:graphicData>
        </a:graphic>
      </p:graphicFrame>
      <p:pic>
        <p:nvPicPr>
          <p:cNvPr id="90" name="Google Shape;90;p18"/>
          <p:cNvPicPr preferRelativeResize="0"/>
          <p:nvPr/>
        </p:nvPicPr>
        <p:blipFill>
          <a:blip r:embed="rId3">
            <a:alphaModFix/>
          </a:blip>
          <a:stretch>
            <a:fillRect/>
          </a:stretch>
        </p:blipFill>
        <p:spPr>
          <a:xfrm>
            <a:off x="3107763" y="368825"/>
            <a:ext cx="5724525" cy="781050"/>
          </a:xfrm>
          <a:prstGeom prst="rect">
            <a:avLst/>
          </a:prstGeom>
          <a:noFill/>
          <a:ln>
            <a:noFill/>
          </a:ln>
          <a:effectLst>
            <a:outerShdw blurRad="57150" rotWithShape="0" algn="bl" dir="5400000" dist="19050">
              <a:srgbClr val="000000">
                <a:alpha val="50000"/>
              </a:srgbClr>
            </a:outerShdw>
          </a:effectLst>
        </p:spPr>
      </p:pic>
      <p:sp>
        <p:nvSpPr>
          <p:cNvPr id="91" name="Google Shape;91;p18"/>
          <p:cNvSpPr/>
          <p:nvPr/>
        </p:nvSpPr>
        <p:spPr>
          <a:xfrm>
            <a:off x="1481250" y="1241550"/>
            <a:ext cx="6181500" cy="2660400"/>
          </a:xfrm>
          <a:prstGeom prst="roundRect">
            <a:avLst>
              <a:gd fmla="val 4478" name="adj"/>
            </a:avLst>
          </a:prstGeom>
          <a:solidFill>
            <a:srgbClr val="B6D7A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419" sz="2000"/>
              <a:t>The Take Aways:</a:t>
            </a:r>
            <a:endParaRPr sz="20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s-419" sz="1500"/>
              <a:t>The Order Matters! Bad predictions at the </a:t>
            </a:r>
            <a:r>
              <a:rPr lang="es-419" sz="1500"/>
              <a:t>beginning</a:t>
            </a:r>
            <a:r>
              <a:rPr lang="es-419" sz="1500"/>
              <a:t> harm a lot!</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s-419" sz="1500"/>
              <a:t>The maximum score is the proportion of clients using products in a given period</a:t>
            </a:r>
            <a:endParaRPr sz="15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Our Approach</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8" name="Google Shape;98;p19"/>
          <p:cNvSpPr/>
          <p:nvPr/>
        </p:nvSpPr>
        <p:spPr>
          <a:xfrm>
            <a:off x="1493175" y="2253800"/>
            <a:ext cx="1776900" cy="10287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a:t>Exploratory</a:t>
            </a:r>
            <a:endParaRPr/>
          </a:p>
          <a:p>
            <a:pPr indent="0" lvl="0" marL="0" marR="0" rtl="0" algn="ctr">
              <a:lnSpc>
                <a:spcPct val="100000"/>
              </a:lnSpc>
              <a:spcBef>
                <a:spcPts val="0"/>
              </a:spcBef>
              <a:spcAft>
                <a:spcPts val="0"/>
              </a:spcAft>
              <a:buNone/>
            </a:pPr>
            <a:r>
              <a:rPr lang="es-419"/>
              <a:t>Data</a:t>
            </a:r>
            <a:endParaRPr/>
          </a:p>
          <a:p>
            <a:pPr indent="0" lvl="0" marL="0" marR="0" rtl="0" algn="ctr">
              <a:lnSpc>
                <a:spcPct val="100000"/>
              </a:lnSpc>
              <a:spcBef>
                <a:spcPts val="0"/>
              </a:spcBef>
              <a:spcAft>
                <a:spcPts val="0"/>
              </a:spcAft>
              <a:buNone/>
            </a:pPr>
            <a:r>
              <a:rPr lang="es-419"/>
              <a:t>Analysis</a:t>
            </a:r>
            <a:endParaRPr/>
          </a:p>
        </p:txBody>
      </p:sp>
      <p:sp>
        <p:nvSpPr>
          <p:cNvPr id="99" name="Google Shape;99;p19"/>
          <p:cNvSpPr/>
          <p:nvPr/>
        </p:nvSpPr>
        <p:spPr>
          <a:xfrm>
            <a:off x="3683550" y="2253800"/>
            <a:ext cx="1776900" cy="10287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a:solidFill>
                  <a:schemeClr val="dk1"/>
                </a:solidFill>
              </a:rPr>
              <a:t>Modeling</a:t>
            </a:r>
            <a:endParaRPr>
              <a:solidFill>
                <a:schemeClr val="dk1"/>
              </a:solidFill>
            </a:endParaRPr>
          </a:p>
          <a:p>
            <a:pPr indent="0" lvl="0" marL="0" rtl="0" algn="ctr">
              <a:spcBef>
                <a:spcPts val="0"/>
              </a:spcBef>
              <a:spcAft>
                <a:spcPts val="0"/>
              </a:spcAft>
              <a:buClr>
                <a:schemeClr val="dk1"/>
              </a:buClr>
              <a:buSzPts val="1100"/>
              <a:buFont typeface="Arial"/>
              <a:buNone/>
            </a:pPr>
            <a:r>
              <a:rPr lang="es-419">
                <a:solidFill>
                  <a:schemeClr val="dk1"/>
                </a:solidFill>
              </a:rPr>
              <a:t>&amp;</a:t>
            </a:r>
            <a:endParaRPr>
              <a:solidFill>
                <a:schemeClr val="dk1"/>
              </a:solidFill>
            </a:endParaRPr>
          </a:p>
          <a:p>
            <a:pPr indent="0" lvl="0" marL="0" rtl="0" algn="ctr">
              <a:spcBef>
                <a:spcPts val="0"/>
              </a:spcBef>
              <a:spcAft>
                <a:spcPts val="0"/>
              </a:spcAft>
              <a:buNone/>
            </a:pPr>
            <a:r>
              <a:rPr lang="es-419">
                <a:solidFill>
                  <a:schemeClr val="dk1"/>
                </a:solidFill>
              </a:rPr>
              <a:t>Evaluation</a:t>
            </a:r>
            <a:endParaRPr/>
          </a:p>
        </p:txBody>
      </p:sp>
      <p:sp>
        <p:nvSpPr>
          <p:cNvPr id="100" name="Google Shape;100;p19"/>
          <p:cNvSpPr/>
          <p:nvPr/>
        </p:nvSpPr>
        <p:spPr>
          <a:xfrm>
            <a:off x="5873925" y="2253800"/>
            <a:ext cx="1776900" cy="10287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Interpretability</a:t>
            </a:r>
            <a:endParaRPr/>
          </a:p>
        </p:txBody>
      </p:sp>
      <p:cxnSp>
        <p:nvCxnSpPr>
          <p:cNvPr id="101" name="Google Shape;101;p19"/>
          <p:cNvCxnSpPr>
            <a:stCxn id="98" idx="3"/>
            <a:endCxn id="99" idx="1"/>
          </p:cNvCxnSpPr>
          <p:nvPr/>
        </p:nvCxnSpPr>
        <p:spPr>
          <a:xfrm>
            <a:off x="3270075" y="2768150"/>
            <a:ext cx="413400" cy="0"/>
          </a:xfrm>
          <a:prstGeom prst="straightConnector1">
            <a:avLst/>
          </a:prstGeom>
          <a:noFill/>
          <a:ln cap="flat" cmpd="sng" w="28575">
            <a:solidFill>
              <a:schemeClr val="dk2"/>
            </a:solidFill>
            <a:prstDash val="solid"/>
            <a:round/>
            <a:headEnd len="med" w="med" type="none"/>
            <a:tailEnd len="med" w="med" type="triangle"/>
          </a:ln>
        </p:spPr>
      </p:cxnSp>
      <p:cxnSp>
        <p:nvCxnSpPr>
          <p:cNvPr id="102" name="Google Shape;102;p19"/>
          <p:cNvCxnSpPr>
            <a:stCxn id="99" idx="3"/>
            <a:endCxn id="100" idx="1"/>
          </p:cNvCxnSpPr>
          <p:nvPr/>
        </p:nvCxnSpPr>
        <p:spPr>
          <a:xfrm>
            <a:off x="5460450" y="2768150"/>
            <a:ext cx="4134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20"/>
          <p:cNvSpPr/>
          <p:nvPr/>
        </p:nvSpPr>
        <p:spPr>
          <a:xfrm>
            <a:off x="2900017" y="1773840"/>
            <a:ext cx="2460000" cy="24600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2900017" y="1773840"/>
            <a:ext cx="2460000" cy="24600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2892242" y="1758790"/>
            <a:ext cx="2460000" cy="24600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Our Approach</a:t>
            </a:r>
            <a:endParaRPr/>
          </a:p>
        </p:txBody>
      </p:sp>
      <p:sp>
        <p:nvSpPr>
          <p:cNvPr id="112" name="Google Shape;112;p20"/>
          <p:cNvSpPr/>
          <p:nvPr/>
        </p:nvSpPr>
        <p:spPr>
          <a:xfrm>
            <a:off x="1906650" y="2474450"/>
            <a:ext cx="1776900" cy="1028700"/>
          </a:xfrm>
          <a:prstGeom prst="roundRect">
            <a:avLst>
              <a:gd fmla="val 4279" name="adj"/>
            </a:avLst>
          </a:prstGeom>
          <a:solidFill>
            <a:srgbClr val="9FC5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Exploratory</a:t>
            </a:r>
            <a:endParaRPr/>
          </a:p>
          <a:p>
            <a:pPr indent="0" lvl="0" marL="0" rtl="0" algn="ctr">
              <a:spcBef>
                <a:spcPts val="0"/>
              </a:spcBef>
              <a:spcAft>
                <a:spcPts val="0"/>
              </a:spcAft>
              <a:buNone/>
            </a:pPr>
            <a:r>
              <a:rPr lang="es-419"/>
              <a:t>Data</a:t>
            </a:r>
            <a:endParaRPr/>
          </a:p>
          <a:p>
            <a:pPr indent="0" lvl="0" marL="0" rtl="0" algn="ctr">
              <a:spcBef>
                <a:spcPts val="0"/>
              </a:spcBef>
              <a:spcAft>
                <a:spcPts val="0"/>
              </a:spcAft>
              <a:buNone/>
            </a:pPr>
            <a:r>
              <a:rPr lang="es-419"/>
              <a:t>Analysis</a:t>
            </a:r>
            <a:endParaRPr/>
          </a:p>
        </p:txBody>
      </p:sp>
      <p:sp>
        <p:nvSpPr>
          <p:cNvPr id="113" name="Google Shape;113;p20"/>
          <p:cNvSpPr/>
          <p:nvPr/>
        </p:nvSpPr>
        <p:spPr>
          <a:xfrm>
            <a:off x="4050950" y="1543050"/>
            <a:ext cx="1776900" cy="10287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Modeling</a:t>
            </a:r>
            <a:endParaRPr/>
          </a:p>
          <a:p>
            <a:pPr indent="0" lvl="0" marL="0" rtl="0" algn="ctr">
              <a:spcBef>
                <a:spcPts val="0"/>
              </a:spcBef>
              <a:spcAft>
                <a:spcPts val="0"/>
              </a:spcAft>
              <a:buNone/>
            </a:pPr>
            <a:r>
              <a:rPr lang="es-419"/>
              <a:t>&amp;</a:t>
            </a:r>
            <a:endParaRPr/>
          </a:p>
          <a:p>
            <a:pPr indent="0" lvl="0" marL="0" rtl="0" algn="ctr">
              <a:spcBef>
                <a:spcPts val="0"/>
              </a:spcBef>
              <a:spcAft>
                <a:spcPts val="0"/>
              </a:spcAft>
              <a:buNone/>
            </a:pPr>
            <a:r>
              <a:rPr lang="es-419"/>
              <a:t>Evaluation</a:t>
            </a:r>
            <a:endParaRPr/>
          </a:p>
        </p:txBody>
      </p:sp>
      <p:sp>
        <p:nvSpPr>
          <p:cNvPr id="114" name="Google Shape;114;p20"/>
          <p:cNvSpPr/>
          <p:nvPr/>
        </p:nvSpPr>
        <p:spPr>
          <a:xfrm>
            <a:off x="4183500" y="3416150"/>
            <a:ext cx="1776900" cy="10287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Interpretability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Exploratory Data Analysis</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a:t>Checking types an ingesting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21" name="Google Shape;121;p21"/>
          <p:cNvGrpSpPr/>
          <p:nvPr/>
        </p:nvGrpSpPr>
        <p:grpSpPr>
          <a:xfrm>
            <a:off x="6940724" y="240450"/>
            <a:ext cx="1891574" cy="1354280"/>
            <a:chOff x="6940724" y="240450"/>
            <a:chExt cx="1891574" cy="1354280"/>
          </a:xfrm>
        </p:grpSpPr>
        <p:sp>
          <p:nvSpPr>
            <p:cNvPr id="122" name="Google Shape;122;p21"/>
            <p:cNvSpPr/>
            <p:nvPr/>
          </p:nvSpPr>
          <p:spPr>
            <a:xfrm>
              <a:off x="7404227" y="348136"/>
              <a:ext cx="1148100" cy="1148100"/>
            </a:xfrm>
            <a:prstGeom prst="arc">
              <a:avLst>
                <a:gd fmla="val 12297960" name="adj1"/>
                <a:gd fmla="val 15982104"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3" name="Google Shape;123;p21"/>
            <p:cNvSpPr/>
            <p:nvPr/>
          </p:nvSpPr>
          <p:spPr>
            <a:xfrm>
              <a:off x="7404227" y="348136"/>
              <a:ext cx="1148100" cy="1148100"/>
            </a:xfrm>
            <a:prstGeom prst="arc">
              <a:avLst>
                <a:gd fmla="val 20381434" name="adj1"/>
                <a:gd fmla="val 1246079"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4" name="Google Shape;124;p21"/>
            <p:cNvSpPr/>
            <p:nvPr/>
          </p:nvSpPr>
          <p:spPr>
            <a:xfrm>
              <a:off x="7400600" y="341113"/>
              <a:ext cx="1148100" cy="1148100"/>
            </a:xfrm>
            <a:prstGeom prst="arc">
              <a:avLst>
                <a:gd fmla="val 5232297" name="adj1"/>
                <a:gd fmla="val 9236180" name="adj2"/>
              </a:avLst>
            </a:prstGeom>
            <a:noFill/>
            <a:ln cap="flat" cmpd="sng" w="2857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5" name="Google Shape;125;p21"/>
            <p:cNvSpPr/>
            <p:nvPr/>
          </p:nvSpPr>
          <p:spPr>
            <a:xfrm>
              <a:off x="6940724" y="675037"/>
              <a:ext cx="829200" cy="480300"/>
            </a:xfrm>
            <a:prstGeom prst="roundRect">
              <a:avLst>
                <a:gd fmla="val 4279" name="adj"/>
              </a:avLst>
            </a:prstGeom>
            <a:solidFill>
              <a:srgbClr val="9FC5E8"/>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Exploratory</a:t>
              </a:r>
              <a:endParaRPr sz="700"/>
            </a:p>
            <a:p>
              <a:pPr indent="0" lvl="0" marL="0" rtl="0" algn="ctr">
                <a:spcBef>
                  <a:spcPts val="0"/>
                </a:spcBef>
                <a:spcAft>
                  <a:spcPts val="0"/>
                </a:spcAft>
                <a:buNone/>
              </a:pPr>
              <a:r>
                <a:rPr lang="es-419" sz="700"/>
                <a:t>Data</a:t>
              </a:r>
              <a:endParaRPr sz="700"/>
            </a:p>
            <a:p>
              <a:pPr indent="0" lvl="0" marL="0" rtl="0" algn="ctr">
                <a:spcBef>
                  <a:spcPts val="0"/>
                </a:spcBef>
                <a:spcAft>
                  <a:spcPts val="0"/>
                </a:spcAft>
                <a:buNone/>
              </a:pPr>
              <a:r>
                <a:rPr lang="es-419" sz="700"/>
                <a:t>Analysis</a:t>
              </a:r>
              <a:endParaRPr sz="700"/>
            </a:p>
          </p:txBody>
        </p:sp>
        <p:sp>
          <p:nvSpPr>
            <p:cNvPr id="126" name="Google Shape;126;p21"/>
            <p:cNvSpPr/>
            <p:nvPr/>
          </p:nvSpPr>
          <p:spPr>
            <a:xfrm>
              <a:off x="7941251" y="240450"/>
              <a:ext cx="829200" cy="480300"/>
            </a:xfrm>
            <a:prstGeom prst="roundRect">
              <a:avLst>
                <a:gd fmla="val 4279" name="adj"/>
              </a:avLst>
            </a:prstGeom>
            <a:solidFill>
              <a:srgbClr val="B6D7A8"/>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Modeling</a:t>
              </a:r>
              <a:endParaRPr sz="700"/>
            </a:p>
          </p:txBody>
        </p:sp>
        <p:sp>
          <p:nvSpPr>
            <p:cNvPr id="127" name="Google Shape;127;p21"/>
            <p:cNvSpPr/>
            <p:nvPr/>
          </p:nvSpPr>
          <p:spPr>
            <a:xfrm>
              <a:off x="8003098" y="1114430"/>
              <a:ext cx="829200" cy="480300"/>
            </a:xfrm>
            <a:prstGeom prst="roundRect">
              <a:avLst>
                <a:gd fmla="val 4279" name="adj"/>
              </a:avLst>
            </a:prstGeom>
            <a:solidFill>
              <a:srgbClr val="F6B26B"/>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700"/>
                <a:t>Interpretability</a:t>
              </a:r>
              <a:endParaRPr sz="700"/>
            </a:p>
          </p:txBody>
        </p:sp>
      </p:grpSp>
      <p:graphicFrame>
        <p:nvGraphicFramePr>
          <p:cNvPr id="128" name="Google Shape;128;p21"/>
          <p:cNvGraphicFramePr/>
          <p:nvPr/>
        </p:nvGraphicFramePr>
        <p:xfrm>
          <a:off x="1649963" y="1791025"/>
          <a:ext cx="3000000" cy="3000000"/>
        </p:xfrm>
        <a:graphic>
          <a:graphicData uri="http://schemas.openxmlformats.org/drawingml/2006/table">
            <a:tbl>
              <a:tblPr>
                <a:noFill/>
                <a:tableStyleId>{2D693002-3E2C-4FB5-936F-62C8C7BBF6B1}</a:tableStyleId>
              </a:tblPr>
              <a:tblGrid>
                <a:gridCol w="1772675"/>
                <a:gridCol w="2123375"/>
                <a:gridCol w="1948025"/>
              </a:tblGrid>
              <a:tr h="396200">
                <a:tc>
                  <a:txBody>
                    <a:bodyPr/>
                    <a:lstStyle/>
                    <a:p>
                      <a:pPr indent="0" lvl="0" marL="0" rtl="0" algn="ctr">
                        <a:spcBef>
                          <a:spcPts val="0"/>
                        </a:spcBef>
                        <a:spcAft>
                          <a:spcPts val="0"/>
                        </a:spcAft>
                        <a:buNone/>
                      </a:pPr>
                      <a:r>
                        <a:rPr b="1" lang="es-419"/>
                        <a:t>Transactions</a:t>
                      </a:r>
                      <a:endParaRPr b="1"/>
                    </a:p>
                  </a:txBody>
                  <a:tcPr marT="91425" marB="91425" marR="91425" marL="91425"/>
                </a:tc>
                <a:tc>
                  <a:txBody>
                    <a:bodyPr/>
                    <a:lstStyle/>
                    <a:p>
                      <a:pPr indent="0" lvl="0" marL="0" rtl="0" algn="ctr">
                        <a:spcBef>
                          <a:spcPts val="0"/>
                        </a:spcBef>
                        <a:spcAft>
                          <a:spcPts val="0"/>
                        </a:spcAft>
                        <a:buNone/>
                      </a:pPr>
                      <a:r>
                        <a:rPr b="1" lang="es-419"/>
                        <a:t>Client Demographics</a:t>
                      </a:r>
                      <a:endParaRPr b="1"/>
                    </a:p>
                  </a:txBody>
                  <a:tcPr marT="91425" marB="91425" marR="91425" marL="91425"/>
                </a:tc>
                <a:tc>
                  <a:txBody>
                    <a:bodyPr/>
                    <a:lstStyle/>
                    <a:p>
                      <a:pPr indent="0" lvl="0" marL="0" rtl="0" algn="ctr">
                        <a:spcBef>
                          <a:spcPts val="0"/>
                        </a:spcBef>
                        <a:spcAft>
                          <a:spcPts val="0"/>
                        </a:spcAft>
                        <a:buNone/>
                      </a:pPr>
                      <a:r>
                        <a:rPr b="1" lang="es-419"/>
                        <a:t>Campaigns</a:t>
                      </a:r>
                      <a:endParaRPr b="1"/>
                    </a:p>
                  </a:txBody>
                  <a:tcPr marT="91425" marB="91425" marR="91425" marL="91425"/>
                </a:tc>
              </a:tr>
              <a:tr h="381000">
                <a:tc>
                  <a:txBody>
                    <a:bodyPr/>
                    <a:lstStyle/>
                    <a:p>
                      <a:pPr indent="0" lvl="0" marL="0" rtl="0" algn="ctr">
                        <a:spcBef>
                          <a:spcPts val="0"/>
                        </a:spcBef>
                        <a:spcAft>
                          <a:spcPts val="0"/>
                        </a:spcAft>
                        <a:buNone/>
                      </a:pPr>
                      <a:r>
                        <a:rPr lang="es-419"/>
                        <a:t>(customer_id, product-type, amount, date, ...)</a:t>
                      </a:r>
                      <a:endParaRPr/>
                    </a:p>
                    <a:p>
                      <a:pPr indent="0" lvl="0" marL="0" rtl="0" algn="ctr">
                        <a:spcBef>
                          <a:spcPts val="0"/>
                        </a:spcBef>
                        <a:spcAft>
                          <a:spcPts val="0"/>
                        </a:spcAft>
                        <a:buNone/>
                      </a:pPr>
                      <a:r>
                        <a:rPr lang="es-419"/>
                        <a:t>[2019-2020/07]</a:t>
                      </a:r>
                      <a:endParaRPr/>
                    </a:p>
                  </a:txBody>
                  <a:tcPr marT="91425" marB="91425" marR="91425" marL="91425"/>
                </a:tc>
                <a:tc>
                  <a:txBody>
                    <a:bodyPr/>
                    <a:lstStyle/>
                    <a:p>
                      <a:pPr indent="0" lvl="0" marL="0" rtl="0" algn="ctr">
                        <a:spcBef>
                          <a:spcPts val="0"/>
                        </a:spcBef>
                        <a:spcAft>
                          <a:spcPts val="0"/>
                        </a:spcAft>
                        <a:buNone/>
                      </a:pPr>
                      <a:r>
                        <a:rPr lang="es-419"/>
                        <a:t>(Age-rank, Sex, Income, City...)</a:t>
                      </a:r>
                      <a:endParaRPr/>
                    </a:p>
                    <a:p>
                      <a:pPr indent="0" lvl="0" marL="0" rtl="0" algn="ctr">
                        <a:spcBef>
                          <a:spcPts val="0"/>
                        </a:spcBef>
                        <a:spcAft>
                          <a:spcPts val="0"/>
                        </a:spcAft>
                        <a:buNone/>
                      </a:pPr>
                      <a:r>
                        <a:rPr lang="es-419"/>
                        <a:t>N = </a:t>
                      </a:r>
                      <a:r>
                        <a:rPr lang="es-419"/>
                        <a:t>79539</a:t>
                      </a:r>
                      <a:endParaRPr/>
                    </a:p>
                  </a:txBody>
                  <a:tcPr marT="91425" marB="91425" marR="91425" marL="91425"/>
                </a:tc>
                <a:tc>
                  <a:txBody>
                    <a:bodyPr/>
                    <a:lstStyle/>
                    <a:p>
                      <a:pPr indent="0" lvl="0" marL="0" rtl="0" algn="ctr">
                        <a:spcBef>
                          <a:spcPts val="0"/>
                        </a:spcBef>
                        <a:spcAft>
                          <a:spcPts val="0"/>
                        </a:spcAft>
                        <a:buNone/>
                      </a:pPr>
                      <a:r>
                        <a:rPr lang="es-419"/>
                        <a:t>(product-type, date, </a:t>
                      </a:r>
                      <a:r>
                        <a:rPr lang="es-419"/>
                        <a:t>campaign</a:t>
                      </a:r>
                      <a:r>
                        <a:rPr lang="es-419"/>
                        <a:t> type, …) [</a:t>
                      </a:r>
                      <a:r>
                        <a:rPr lang="es-419"/>
                        <a:t>2020]</a:t>
                      </a:r>
                      <a:endParaRPr/>
                    </a:p>
                  </a:txBody>
                  <a:tcPr marT="91425" marB="91425" marR="91425" marL="91425"/>
                </a:tc>
              </a:tr>
            </a:tbl>
          </a:graphicData>
        </a:graphic>
      </p:graphicFrame>
      <p:sp>
        <p:nvSpPr>
          <p:cNvPr id="129" name="Google Shape;129;p21"/>
          <p:cNvSpPr/>
          <p:nvPr/>
        </p:nvSpPr>
        <p:spPr>
          <a:xfrm>
            <a:off x="1672614" y="3284475"/>
            <a:ext cx="1730700" cy="879900"/>
          </a:xfrm>
          <a:prstGeom prst="foldedCorner">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s-419"/>
              <a:t>Product Types:</a:t>
            </a:r>
            <a:endParaRPr b="1"/>
          </a:p>
          <a:p>
            <a:pPr indent="0" lvl="0" marL="0" rtl="0" algn="ctr">
              <a:spcBef>
                <a:spcPts val="0"/>
              </a:spcBef>
              <a:spcAft>
                <a:spcPts val="0"/>
              </a:spcAft>
              <a:buNone/>
            </a:pPr>
            <a:r>
              <a:rPr lang="es-419"/>
              <a:t>A-A, B-B, C-D, </a:t>
            </a:r>
            <a:endParaRPr/>
          </a:p>
          <a:p>
            <a:pPr indent="0" lvl="0" marL="0" rtl="0" algn="ctr">
              <a:spcBef>
                <a:spcPts val="0"/>
              </a:spcBef>
              <a:spcAft>
                <a:spcPts val="0"/>
              </a:spcAft>
              <a:buNone/>
            </a:pPr>
            <a:r>
              <a:rPr lang="es-419"/>
              <a:t>D-E, E-E</a:t>
            </a:r>
            <a:endParaRPr/>
          </a:p>
        </p:txBody>
      </p:sp>
      <p:pic>
        <p:nvPicPr>
          <p:cNvPr id="130" name="Google Shape;130;p21"/>
          <p:cNvPicPr preferRelativeResize="0"/>
          <p:nvPr/>
        </p:nvPicPr>
        <p:blipFill>
          <a:blip r:embed="rId3">
            <a:alphaModFix/>
          </a:blip>
          <a:stretch>
            <a:fillRect/>
          </a:stretch>
        </p:blipFill>
        <p:spPr>
          <a:xfrm>
            <a:off x="3722738" y="3328363"/>
            <a:ext cx="4410075"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