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  <p:embeddedFont>
      <p:font typeface="Comfortaa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7" Type="http://schemas.openxmlformats.org/officeDocument/2006/relationships/font" Target="fonts/Comfortaa-bold.fntdata"/><Relationship Id="rId16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2a24602a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2a24602a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2a24602a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2a24602a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2a24602a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2a24602a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a24602aa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a24602aa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2a24602a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2a24602a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237525" y="264325"/>
            <a:ext cx="72174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Organización del proyecto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777050" y="1410325"/>
            <a:ext cx="5589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Estructura del Proyecto</a:t>
            </a:r>
            <a:endParaRPr b="1" i="1" u="sng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1139100" y="1056925"/>
            <a:ext cx="6865800" cy="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89175" y="2202925"/>
            <a:ext cx="748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Char char="-"/>
            </a:pPr>
            <a:r>
              <a:rPr i="1" lang="es-419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Modular</a:t>
            </a:r>
            <a:endParaRPr i="1"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Char char="-"/>
            </a:pPr>
            <a:r>
              <a:rPr i="1" lang="es-419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Orientado a Objetos</a:t>
            </a:r>
            <a:endParaRPr i="1"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06400" lvl="0" marL="13716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Char char="-"/>
            </a:pPr>
            <a:r>
              <a:rPr i="1" lang="es-419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Patrón de diseño Strategy</a:t>
            </a:r>
            <a:endParaRPr i="1" sz="2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791000" y="307975"/>
            <a:ext cx="3036300" cy="16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Modelado </a:t>
            </a:r>
            <a:endParaRPr sz="4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de datos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6174300" y="0"/>
            <a:ext cx="2510400" cy="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4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Diagrama</a:t>
            </a:r>
            <a:endParaRPr sz="4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4" name="Google Shape;64;p14" title="diagrama_de_modulos_gestion_turn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5000" y="712800"/>
            <a:ext cx="3429000" cy="4430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/>
          <p:nvPr/>
        </p:nvCxnSpPr>
        <p:spPr>
          <a:xfrm flipH="1" rot="10800000">
            <a:off x="6031575" y="617975"/>
            <a:ext cx="2763300" cy="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4"/>
          <p:cNvCxnSpPr/>
          <p:nvPr/>
        </p:nvCxnSpPr>
        <p:spPr>
          <a:xfrm>
            <a:off x="791000" y="974525"/>
            <a:ext cx="2825400" cy="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" name="Google Shape;67;p14"/>
          <p:cNvCxnSpPr/>
          <p:nvPr/>
        </p:nvCxnSpPr>
        <p:spPr>
          <a:xfrm flipH="1" rot="10800000">
            <a:off x="895350" y="1641050"/>
            <a:ext cx="2299200" cy="2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" name="Google Shape;68;p14"/>
          <p:cNvSpPr txBox="1"/>
          <p:nvPr/>
        </p:nvSpPr>
        <p:spPr>
          <a:xfrm>
            <a:off x="791000" y="1788725"/>
            <a:ext cx="39024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Estas clases</a:t>
            </a:r>
            <a:r>
              <a:rPr i="1" lang="es-419" sz="28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i="1" lang="es-419" sz="2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permiten representar los datos de forma clara y estructurada. El sistema usa composición para unir cliente y servicio en cada turno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0" y="139175"/>
            <a:ext cx="355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>
                <a:latin typeface="Comfortaa"/>
                <a:ea typeface="Comfortaa"/>
                <a:cs typeface="Comfortaa"/>
                <a:sym typeface="Comfortaa"/>
              </a:rPr>
              <a:t>Utilidades (utils</a:t>
            </a:r>
            <a:r>
              <a:rPr lang="es-419" sz="3000">
                <a:latin typeface="Comfortaa"/>
                <a:ea typeface="Comfortaa"/>
                <a:cs typeface="Comfortaa"/>
                <a:sym typeface="Comfortaa"/>
              </a:rPr>
              <a:t>)</a:t>
            </a: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 : 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426550" y="139175"/>
            <a:ext cx="52005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-419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Complementa el sistema con funciones auxiliares</a:t>
            </a:r>
            <a:endParaRPr sz="2300"/>
          </a:p>
        </p:txBody>
      </p:sp>
      <p:cxnSp>
        <p:nvCxnSpPr>
          <p:cNvPr id="75" name="Google Shape;75;p15"/>
          <p:cNvCxnSpPr/>
          <p:nvPr/>
        </p:nvCxnSpPr>
        <p:spPr>
          <a:xfrm flipH="1" rot="10800000">
            <a:off x="132600" y="786725"/>
            <a:ext cx="2731500" cy="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 txBox="1"/>
          <p:nvPr/>
        </p:nvSpPr>
        <p:spPr>
          <a:xfrm>
            <a:off x="132600" y="1504050"/>
            <a:ext cx="23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generador_id.py</a:t>
            </a:r>
            <a:endParaRPr sz="2000"/>
          </a:p>
        </p:txBody>
      </p:sp>
      <p:cxnSp>
        <p:nvCxnSpPr>
          <p:cNvPr id="77" name="Google Shape;77;p15"/>
          <p:cNvCxnSpPr/>
          <p:nvPr/>
        </p:nvCxnSpPr>
        <p:spPr>
          <a:xfrm flipH="1" rot="10800000">
            <a:off x="188700" y="2073475"/>
            <a:ext cx="8690400" cy="2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5"/>
          <p:cNvCxnSpPr/>
          <p:nvPr/>
        </p:nvCxnSpPr>
        <p:spPr>
          <a:xfrm>
            <a:off x="2835925" y="1398400"/>
            <a:ext cx="0" cy="351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15"/>
          <p:cNvSpPr txBox="1"/>
          <p:nvPr/>
        </p:nvSpPr>
        <p:spPr>
          <a:xfrm>
            <a:off x="3015300" y="1504050"/>
            <a:ext cx="238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persistencia</a:t>
            </a: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.py</a:t>
            </a:r>
            <a:endParaRPr/>
          </a:p>
        </p:txBody>
      </p:sp>
      <p:cxnSp>
        <p:nvCxnSpPr>
          <p:cNvPr id="80" name="Google Shape;80;p15"/>
          <p:cNvCxnSpPr/>
          <p:nvPr/>
        </p:nvCxnSpPr>
        <p:spPr>
          <a:xfrm>
            <a:off x="5793750" y="1398400"/>
            <a:ext cx="0" cy="35121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5"/>
          <p:cNvSpPr txBox="1"/>
          <p:nvPr/>
        </p:nvSpPr>
        <p:spPr>
          <a:xfrm>
            <a:off x="6185400" y="1504050"/>
            <a:ext cx="278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notificador.py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88700" y="2387075"/>
            <a:ext cx="2573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</a:t>
            </a:r>
            <a:r>
              <a:rPr lang="es-419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enera IDs únicos para evitar confusión.</a:t>
            </a:r>
            <a:endParaRPr sz="17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2932225" y="2387075"/>
            <a:ext cx="27864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Maneja lectura y escritura de los archivos.</a:t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5868875" y="2387075"/>
            <a:ext cx="29250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Sistema básico de mensajes (posibilidad de expandirlo a correos o alertas reales).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2378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Cómo se usó Strategy </a:t>
            </a: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37875" y="973150"/>
            <a:ext cx="8293200" cy="29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</a:rPr>
              <a:t> 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Permite </a:t>
            </a:r>
            <a:r>
              <a:rPr b="1"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definir una familia de algoritmos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encapsularlos y hacerlos intercambiables. </a:t>
            </a:r>
            <a:endParaRPr sz="2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 este caso, fue ideal para realizar de </a:t>
            </a:r>
            <a:r>
              <a:rPr i="1" lang="es-419" sz="25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distintas formas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una </a:t>
            </a:r>
            <a:r>
              <a:rPr b="1" lang="es-419" sz="25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misma tarea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, sin tener que modificar el código principal</a:t>
            </a:r>
            <a:endParaRPr sz="2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Se aplica en el módulo de </a:t>
            </a:r>
            <a:r>
              <a:rPr b="1" lang="es-419" sz="2500" u="sng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notificaciones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 En lugar de codificar directamente si se envía por email, SMS o consola, se define una </a:t>
            </a:r>
            <a:r>
              <a:rPr b="1"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estrategia de notificación</a:t>
            </a:r>
            <a:r>
              <a:rPr lang="es-419" sz="25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que se puede cambiar fácilmente.</a:t>
            </a:r>
            <a:endParaRPr sz="2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5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91" name="Google Shape;91;p16"/>
          <p:cNvCxnSpPr/>
          <p:nvPr/>
        </p:nvCxnSpPr>
        <p:spPr>
          <a:xfrm flipH="1" rot="10800000">
            <a:off x="237875" y="614675"/>
            <a:ext cx="5347200" cy="423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6"/>
          <p:cNvSpPr txBox="1"/>
          <p:nvPr/>
        </p:nvSpPr>
        <p:spPr>
          <a:xfrm>
            <a:off x="187950" y="3027725"/>
            <a:ext cx="87681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Ventajas en la app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Extensible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A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gregamos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nuevas formas de notificar sin tocar el resto del programa.</a:t>
            </a:r>
            <a:b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Abierto/Cerrado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se cumple el principio SOLID de que el código está abierto a extensión pero cerrado a modificación.</a:t>
            </a:r>
            <a:b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Mantenimiento simple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 Se puede el comportamiento de notificación sin afectar la lógica de turnos o interfaz.</a:t>
            </a:r>
            <a:endParaRPr sz="1200"/>
          </a:p>
        </p:txBody>
      </p:sp>
      <p:cxnSp>
        <p:nvCxnSpPr>
          <p:cNvPr id="93" name="Google Shape;93;p16"/>
          <p:cNvCxnSpPr/>
          <p:nvPr/>
        </p:nvCxnSpPr>
        <p:spPr>
          <a:xfrm flipH="1" rot="10800000">
            <a:off x="171125" y="2928925"/>
            <a:ext cx="8426700" cy="210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191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Uso de Strategy en código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5050750" y="1152475"/>
            <a:ext cx="3343200" cy="16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chemeClr val="dk1"/>
                </a:solidFill>
              </a:rPr>
              <a:t>Decorador </a:t>
            </a:r>
            <a:r>
              <a:rPr b="1"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@abstractmethod</a:t>
            </a:r>
            <a:endParaRPr b="1"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Se usa para </a:t>
            </a:r>
            <a:r>
              <a:rPr b="1" lang="es-419" sz="1200">
                <a:solidFill>
                  <a:schemeClr val="dk1"/>
                </a:solidFill>
              </a:rPr>
              <a:t>marcar un método como obligatorio</a:t>
            </a:r>
            <a:r>
              <a:rPr lang="es-419" sz="1200">
                <a:solidFill>
                  <a:schemeClr val="dk1"/>
                </a:solidFill>
              </a:rPr>
              <a:t> en cualquier clase hija.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Esto quiere decir: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La clase que lo define (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Notificador</a:t>
            </a:r>
            <a:r>
              <a:rPr lang="es-419" sz="1200">
                <a:solidFill>
                  <a:schemeClr val="dk1"/>
                </a:solidFill>
              </a:rPr>
              <a:t>) </a:t>
            </a:r>
            <a:r>
              <a:rPr b="1" lang="es-419" sz="1200">
                <a:solidFill>
                  <a:schemeClr val="dk1"/>
                </a:solidFill>
              </a:rPr>
              <a:t>no puede ser instanciada directamente</a:t>
            </a:r>
            <a:r>
              <a:rPr lang="es-419" sz="1200">
                <a:solidFill>
                  <a:schemeClr val="dk1"/>
                </a:solidFill>
              </a:rPr>
              <a:t>.</a:t>
            </a:r>
            <a:br>
              <a:rPr lang="es-419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s-419" sz="1200">
                <a:solidFill>
                  <a:schemeClr val="dk1"/>
                </a:solidFill>
              </a:rPr>
              <a:t>Cualquier clase que herede de 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Notificador</a:t>
            </a:r>
            <a:r>
              <a:rPr lang="es-419" sz="1200">
                <a:solidFill>
                  <a:schemeClr val="dk1"/>
                </a:solidFill>
              </a:rPr>
              <a:t> </a:t>
            </a:r>
            <a:r>
              <a:rPr b="1" lang="es-419" sz="1200">
                <a:solidFill>
                  <a:schemeClr val="dk1"/>
                </a:solidFill>
              </a:rPr>
              <a:t>debe implementar</a:t>
            </a:r>
            <a:r>
              <a:rPr lang="es-419" sz="1200">
                <a:solidFill>
                  <a:schemeClr val="dk1"/>
                </a:solidFill>
              </a:rPr>
              <a:t> el método 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notificar()</a:t>
            </a:r>
            <a:r>
              <a:rPr lang="es-419" sz="1200">
                <a:solidFill>
                  <a:schemeClr val="dk1"/>
                </a:solidFill>
              </a:rPr>
              <a:t>.</a:t>
            </a:r>
            <a:br>
              <a:rPr lang="es-419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200">
                <a:solidFill>
                  <a:schemeClr val="dk1"/>
                </a:solidFill>
              </a:rPr>
              <a:t>Este decorador forma parte del módulo </a:t>
            </a:r>
            <a:r>
              <a:rPr lang="es-419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abc</a:t>
            </a:r>
            <a:r>
              <a:rPr lang="es-419" sz="1200">
                <a:solidFill>
                  <a:schemeClr val="dk1"/>
                </a:solidFill>
              </a:rPr>
              <a:t> (Abstract Base Classes).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cxnSp>
        <p:nvCxnSpPr>
          <p:cNvPr id="100" name="Google Shape;100;p17"/>
          <p:cNvCxnSpPr/>
          <p:nvPr/>
        </p:nvCxnSpPr>
        <p:spPr>
          <a:xfrm flipH="1" rot="10800000">
            <a:off x="252000" y="764600"/>
            <a:ext cx="6813000" cy="126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7" title="Captura de pantalla (293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5850"/>
            <a:ext cx="4313524" cy="2442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430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00">
                <a:latin typeface="Comfortaa"/>
                <a:ea typeface="Comfortaa"/>
                <a:cs typeface="Comfortaa"/>
                <a:sym typeface="Comfortaa"/>
              </a:rPr>
              <a:t>Modelo / Lógica : 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4765975" y="9850"/>
            <a:ext cx="43779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Clases base que gestionan la lógica del programa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>
            <a:off x="64950" y="691750"/>
            <a:ext cx="4176600" cy="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9" name="Google Shape;109;p18" title="Captura de pantalla (293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360825"/>
            <a:ext cx="3426925" cy="178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919057" y="1560925"/>
            <a:ext cx="15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cliente.py</a:t>
            </a:r>
            <a:endParaRPr sz="20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flipH="1">
            <a:off x="3205100" y="1704250"/>
            <a:ext cx="10500" cy="324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8"/>
          <p:cNvCxnSpPr/>
          <p:nvPr/>
        </p:nvCxnSpPr>
        <p:spPr>
          <a:xfrm flipH="1" rot="10800000">
            <a:off x="125425" y="2073425"/>
            <a:ext cx="8848800" cy="105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 txBox="1"/>
          <p:nvPr/>
        </p:nvSpPr>
        <p:spPr>
          <a:xfrm>
            <a:off x="3833850" y="1560925"/>
            <a:ext cx="15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servici</a:t>
            </a: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o.py</a:t>
            </a:r>
            <a:endParaRPr/>
          </a:p>
        </p:txBody>
      </p:sp>
      <p:cxnSp>
        <p:nvCxnSpPr>
          <p:cNvPr id="114" name="Google Shape;114;p18"/>
          <p:cNvCxnSpPr/>
          <p:nvPr/>
        </p:nvCxnSpPr>
        <p:spPr>
          <a:xfrm flipH="1">
            <a:off x="6040888" y="1704238"/>
            <a:ext cx="10500" cy="3248400"/>
          </a:xfrm>
          <a:prstGeom prst="straightConnector1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8"/>
          <p:cNvSpPr txBox="1"/>
          <p:nvPr/>
        </p:nvSpPr>
        <p:spPr>
          <a:xfrm>
            <a:off x="6965550" y="1560925"/>
            <a:ext cx="1588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turno</a:t>
            </a:r>
            <a:r>
              <a:rPr lang="es-419" sz="20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.py</a:t>
            </a:r>
            <a:endParaRPr/>
          </a:p>
        </p:txBody>
      </p:sp>
      <p:pic>
        <p:nvPicPr>
          <p:cNvPr id="116" name="Google Shape;116;p18" title="Captura de pantalla (293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25" y="2360825"/>
            <a:ext cx="2666950" cy="1362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 title="Captura de pantalla (2934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6463" y="2360821"/>
            <a:ext cx="2666975" cy="134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