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B1C0-FAC5-4C45-A830-ED0DFA46A3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A7A-4726-4152-AC0B-BBE16106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B1C0-FAC5-4C45-A830-ED0DFA46A3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A7A-4726-4152-AC0B-BBE16106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B1C0-FAC5-4C45-A830-ED0DFA46A3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A7A-4726-4152-AC0B-BBE16106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5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B1C0-FAC5-4C45-A830-ED0DFA46A3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A7A-4726-4152-AC0B-BBE16106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6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B1C0-FAC5-4C45-A830-ED0DFA46A3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A7A-4726-4152-AC0B-BBE16106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5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B1C0-FAC5-4C45-A830-ED0DFA46A3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A7A-4726-4152-AC0B-BBE16106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5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B1C0-FAC5-4C45-A830-ED0DFA46A3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A7A-4726-4152-AC0B-BBE16106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3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B1C0-FAC5-4C45-A830-ED0DFA46A3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A7A-4726-4152-AC0B-BBE16106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1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B1C0-FAC5-4C45-A830-ED0DFA46A3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A7A-4726-4152-AC0B-BBE16106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B1C0-FAC5-4C45-A830-ED0DFA46A3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A7A-4726-4152-AC0B-BBE16106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0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B1C0-FAC5-4C45-A830-ED0DFA46A3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A7A-4726-4152-AC0B-BBE16106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8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5B1C0-FAC5-4C45-A830-ED0DFA46A3C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04A7A-4726-4152-AC0B-BBE16106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6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34306"/>
            <a:ext cx="10515600" cy="4516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Week 05</a:t>
            </a:r>
            <a:endParaRPr lang="id-ID" sz="36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5927"/>
            <a:ext cx="10515600" cy="6309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4542" y="1517234"/>
            <a:ext cx="1926454" cy="2237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600" dirty="0"/>
              <a:t>Penyedia Gedung</a:t>
            </a:r>
          </a:p>
          <a:p>
            <a:pPr marL="177800" indent="-177800">
              <a:buAutoNum type="arabicPeriod"/>
            </a:pPr>
            <a:r>
              <a:rPr lang="id-ID" sz="1600" dirty="0"/>
              <a:t>Penyedia Catering</a:t>
            </a:r>
          </a:p>
          <a:p>
            <a:pPr marL="177800" indent="-177800">
              <a:buAutoNum type="arabicPeriod"/>
            </a:pPr>
            <a:r>
              <a:rPr lang="id-ID" sz="1600" dirty="0"/>
              <a:t>Penyedia Dekorasi</a:t>
            </a:r>
          </a:p>
          <a:p>
            <a:pPr marL="177800" indent="-177800">
              <a:buAutoNum type="arabicPeriod"/>
            </a:pPr>
            <a:r>
              <a:rPr lang="id-ID" sz="1600" dirty="0"/>
              <a:t>Penyedia fotografi</a:t>
            </a:r>
          </a:p>
          <a:p>
            <a:pPr marL="177800" indent="-177800">
              <a:buAutoNum type="arabicPeriod"/>
            </a:pPr>
            <a:r>
              <a:rPr lang="id-ID" sz="1600" dirty="0"/>
              <a:t>Salon </a:t>
            </a:r>
          </a:p>
          <a:p>
            <a:pPr marL="342900" indent="-342900">
              <a:buAutoNum type="arabicPeriod"/>
            </a:pP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3099786" y="1221162"/>
            <a:ext cx="1926454" cy="1649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600" dirty="0"/>
              <a:t>Wedding and birthday consultant</a:t>
            </a:r>
          </a:p>
          <a:p>
            <a:pPr marL="177800" indent="-177800">
              <a:buAutoNum type="arabicPeriod"/>
            </a:pPr>
            <a:r>
              <a:rPr lang="id-ID" sz="1600" dirty="0"/>
              <a:t>Wedding and birthday planner</a:t>
            </a: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5132773" y="1221162"/>
            <a:ext cx="1926454" cy="3231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600" dirty="0"/>
              <a:t>Menyediakan jasa konsultasi</a:t>
            </a:r>
          </a:p>
          <a:p>
            <a:pPr marL="177800" indent="-177800">
              <a:buAutoNum type="arabicPeriod"/>
            </a:pPr>
            <a:r>
              <a:rPr lang="id-ID" sz="1600" dirty="0"/>
              <a:t>Menyediakan perencanaan event.</a:t>
            </a:r>
          </a:p>
          <a:p>
            <a:pPr marL="177800" indent="-177800">
              <a:buAutoNum type="arabicPeriod"/>
            </a:pPr>
            <a:r>
              <a:rPr lang="id-ID" sz="1600" dirty="0"/>
              <a:t>Fast-respond.</a:t>
            </a:r>
          </a:p>
          <a:p>
            <a:pPr marL="177800" indent="-177800">
              <a:buAutoNum type="arabicPeriod"/>
            </a:pPr>
            <a:r>
              <a:rPr lang="id-ID" sz="1600" dirty="0"/>
              <a:t>Menyediakan paket keseluruhan event. </a:t>
            </a:r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3099786" y="3233585"/>
            <a:ext cx="1926454" cy="1649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600" dirty="0"/>
              <a:t>Jasa salon</a:t>
            </a:r>
          </a:p>
          <a:p>
            <a:pPr marL="177800" indent="-177800">
              <a:buAutoNum type="arabicPeriod"/>
            </a:pPr>
            <a:r>
              <a:rPr lang="id-ID" sz="1600" dirty="0"/>
              <a:t>Dekorasi</a:t>
            </a:r>
          </a:p>
          <a:p>
            <a:pPr marL="177800" indent="-177800">
              <a:buAutoNum type="arabicPeriod"/>
            </a:pPr>
            <a:r>
              <a:rPr lang="id-ID" sz="1600" dirty="0"/>
              <a:t>Gedung</a:t>
            </a:r>
          </a:p>
          <a:p>
            <a:pPr marL="177800" indent="-177800">
              <a:buAutoNum type="arabicPeriod"/>
            </a:pPr>
            <a:r>
              <a:rPr lang="id-ID" sz="1600" dirty="0"/>
              <a:t>Catering </a:t>
            </a: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7165760" y="1388936"/>
            <a:ext cx="1926454" cy="1041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600" dirty="0"/>
              <a:t>Call center</a:t>
            </a: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9171004" y="1307122"/>
            <a:ext cx="1926454" cy="1649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400" dirty="0"/>
              <a:t>Orang yang ingin mengadakan pesta pernikahan</a:t>
            </a:r>
          </a:p>
          <a:p>
            <a:pPr marL="177800" indent="-177800">
              <a:buAutoNum type="arabicPeriod"/>
            </a:pPr>
            <a:r>
              <a:rPr lang="id-ID" sz="1400" dirty="0"/>
              <a:t>Orang yang ingin mengadakan perayaan ulang tahun</a:t>
            </a:r>
            <a:endParaRPr lang="id-ID" sz="1600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7138017" y="3233585"/>
            <a:ext cx="1926454" cy="1649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600" dirty="0"/>
              <a:t>Telepon</a:t>
            </a:r>
          </a:p>
          <a:p>
            <a:pPr marL="177800" indent="-177800">
              <a:buAutoNum type="arabicPeriod"/>
            </a:pPr>
            <a:r>
              <a:rPr lang="id-ID" sz="1600" dirty="0"/>
              <a:t>Email</a:t>
            </a:r>
          </a:p>
          <a:p>
            <a:pPr marL="177800" indent="-177800">
              <a:buAutoNum type="arabicPeriod"/>
            </a:pPr>
            <a:r>
              <a:rPr lang="id-ID" sz="1600" dirty="0"/>
              <a:t>Media sosial</a:t>
            </a: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1094542" y="5521912"/>
            <a:ext cx="3051330" cy="1145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600" dirty="0"/>
              <a:t>Biaya hosting web</a:t>
            </a:r>
          </a:p>
          <a:p>
            <a:pPr marL="177800" indent="-177800">
              <a:buAutoNum type="arabicPeriod"/>
            </a:pPr>
            <a:r>
              <a:rPr lang="id-ID" sz="1600" dirty="0"/>
              <a:t>Biaya promosi</a:t>
            </a: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6224171" y="5521912"/>
            <a:ext cx="3051330" cy="1145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600" dirty="0"/>
              <a:t>Biaya manipulasi harga</a:t>
            </a: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449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34306"/>
            <a:ext cx="10515600" cy="451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WEEK 06</a:t>
            </a:r>
            <a:endParaRPr lang="id-ID" sz="36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5927"/>
            <a:ext cx="10515600" cy="6309360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073735" y="1221155"/>
            <a:ext cx="1926454" cy="2970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400" dirty="0"/>
              <a:t>Penyedia Gedung</a:t>
            </a:r>
          </a:p>
          <a:p>
            <a:pPr marL="177800" indent="-177800">
              <a:buAutoNum type="arabicPeriod"/>
            </a:pPr>
            <a:r>
              <a:rPr lang="id-ID" sz="1400" dirty="0"/>
              <a:t>Penyedia Cathering</a:t>
            </a:r>
          </a:p>
          <a:p>
            <a:pPr marL="177800" indent="-177800">
              <a:buAutoNum type="arabicPeriod"/>
            </a:pPr>
            <a:r>
              <a:rPr lang="id-ID" sz="1400" dirty="0"/>
              <a:t>Penyedia Dekorasi</a:t>
            </a:r>
          </a:p>
          <a:p>
            <a:pPr marL="177800" indent="-177800">
              <a:buAutoNum type="arabicPeriod"/>
            </a:pPr>
            <a:r>
              <a:rPr lang="id-ID" sz="1400" dirty="0"/>
              <a:t>Penyedia Aksesoris</a:t>
            </a:r>
          </a:p>
          <a:p>
            <a:pPr marL="177800" indent="-177800">
              <a:buAutoNum type="arabicPeriod"/>
            </a:pPr>
            <a:r>
              <a:rPr lang="id-ID" sz="1400" dirty="0"/>
              <a:t>Penyedia fotografi</a:t>
            </a:r>
          </a:p>
          <a:p>
            <a:pPr marL="177800" indent="-177800">
              <a:buAutoNum type="arabicPeriod"/>
            </a:pPr>
            <a:r>
              <a:rPr lang="id-ID" sz="1400" dirty="0"/>
              <a:t>Salon</a:t>
            </a:r>
          </a:p>
          <a:p>
            <a:pPr marL="177800" indent="-177800">
              <a:buAutoNum type="arabicPeriod"/>
            </a:pP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7" name="Rectangle 5"/>
          <p:cNvSpPr/>
          <p:nvPr/>
        </p:nvSpPr>
        <p:spPr>
          <a:xfrm>
            <a:off x="3113658" y="1269304"/>
            <a:ext cx="1926454" cy="1567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6213" indent="-176213">
              <a:buAutoNum type="arabicPeriod"/>
            </a:pPr>
            <a:r>
              <a:rPr lang="id-ID" sz="1200" dirty="0"/>
              <a:t>Menerima permintaan jasa</a:t>
            </a:r>
          </a:p>
          <a:p>
            <a:pPr marL="176213" indent="-176213">
              <a:buAutoNum type="arabicPeriod"/>
            </a:pPr>
            <a:r>
              <a:rPr lang="id-ID" sz="1200" dirty="0"/>
              <a:t>Memberi penawaran jasa</a:t>
            </a:r>
          </a:p>
          <a:p>
            <a:pPr marL="176213" indent="-176213">
              <a:buAutoNum type="arabicPeriod"/>
            </a:pPr>
            <a:r>
              <a:rPr lang="id-ID" sz="1200" dirty="0"/>
              <a:t>Menyediakan konsultan kepada customer</a:t>
            </a:r>
          </a:p>
          <a:p>
            <a:pPr marL="176213" indent="-176213">
              <a:buAutoNum type="arabicPeriod"/>
            </a:pPr>
            <a:r>
              <a:rPr lang="id-ID" sz="1200" dirty="0"/>
              <a:t>Menerima pilihan penyediaan jasa</a:t>
            </a:r>
            <a:endParaRPr lang="id-ID" sz="1400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8" name="Rectangle 6"/>
          <p:cNvSpPr/>
          <p:nvPr/>
        </p:nvSpPr>
        <p:spPr>
          <a:xfrm>
            <a:off x="5139709" y="1221155"/>
            <a:ext cx="1926454" cy="3575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400" dirty="0"/>
              <a:t>Kemudahan customer dalam mempersiapkan event</a:t>
            </a:r>
          </a:p>
          <a:p>
            <a:pPr marL="177800" indent="-177800">
              <a:buAutoNum type="arabicPeriod"/>
            </a:pPr>
            <a:r>
              <a:rPr lang="id-ID" sz="1400" dirty="0"/>
              <a:t>Customer bebas memilih deskripsi event</a:t>
            </a:r>
          </a:p>
          <a:p>
            <a:pPr marL="177800" indent="-177800">
              <a:buAutoNum type="arabicPeriod"/>
            </a:pPr>
            <a:r>
              <a:rPr lang="id-ID" sz="1400" dirty="0"/>
              <a:t>Customer bebas memilih penyedia jasa</a:t>
            </a:r>
          </a:p>
          <a:p>
            <a:pPr marL="177800" indent="-177800">
              <a:buAutoNum type="arabicPeriod"/>
            </a:pPr>
            <a:r>
              <a:rPr lang="id-ID" sz="1400" dirty="0"/>
              <a:t>Memberikan kenyamanan dengan pelayanan yang ramah</a:t>
            </a:r>
          </a:p>
        </p:txBody>
      </p:sp>
      <p:sp>
        <p:nvSpPr>
          <p:cNvPr id="9" name="Rectangle 7"/>
          <p:cNvSpPr/>
          <p:nvPr/>
        </p:nvSpPr>
        <p:spPr>
          <a:xfrm>
            <a:off x="3099786" y="3233585"/>
            <a:ext cx="1926454" cy="1649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600" dirty="0"/>
              <a:t>Jasa salon</a:t>
            </a:r>
          </a:p>
          <a:p>
            <a:pPr marL="177800" indent="-177800">
              <a:buAutoNum type="arabicPeriod"/>
            </a:pPr>
            <a:r>
              <a:rPr lang="id-ID" sz="1600" dirty="0"/>
              <a:t>Dekorasi</a:t>
            </a:r>
          </a:p>
          <a:p>
            <a:pPr marL="177800" indent="-177800">
              <a:buAutoNum type="arabicPeriod"/>
            </a:pPr>
            <a:r>
              <a:rPr lang="id-ID" sz="1600" dirty="0"/>
              <a:t>Gedung</a:t>
            </a:r>
          </a:p>
          <a:p>
            <a:pPr marL="177800" indent="-177800">
              <a:buAutoNum type="arabicPeriod"/>
            </a:pPr>
            <a:r>
              <a:rPr lang="id-ID" sz="1600" dirty="0"/>
              <a:t>Catering </a:t>
            </a: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10" name="Rectangle 8"/>
          <p:cNvSpPr/>
          <p:nvPr/>
        </p:nvSpPr>
        <p:spPr>
          <a:xfrm>
            <a:off x="7155356" y="1218769"/>
            <a:ext cx="1926454" cy="1381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200" dirty="0"/>
              <a:t>Call center</a:t>
            </a:r>
          </a:p>
          <a:p>
            <a:pPr marL="177800" indent="-177800">
              <a:buAutoNum type="arabicPeriod"/>
            </a:pPr>
            <a:r>
              <a:rPr lang="id-ID" sz="1200" dirty="0"/>
              <a:t>Tidak ada program khusus namun menjalin hubungan dengan memberikan pelayanan sebaik mungkin</a:t>
            </a:r>
            <a:endParaRPr lang="id-ID" sz="1400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11" name="Rectangle 9"/>
          <p:cNvSpPr/>
          <p:nvPr/>
        </p:nvSpPr>
        <p:spPr>
          <a:xfrm>
            <a:off x="9171004" y="1307122"/>
            <a:ext cx="1926454" cy="288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/>
              <a:t>Orang-orang disekitaran Tobasa yang akan mengadakan acara:</a:t>
            </a:r>
          </a:p>
          <a:p>
            <a:pPr marL="342900" indent="-342900">
              <a:buAutoNum type="arabicPeriod"/>
            </a:pPr>
            <a:r>
              <a:rPr lang="id-ID" sz="1600" dirty="0"/>
              <a:t>Pernikahan</a:t>
            </a:r>
          </a:p>
          <a:p>
            <a:pPr marL="342900" indent="-342900">
              <a:buAutoNum type="arabicPeriod"/>
            </a:pPr>
            <a:r>
              <a:rPr lang="id-ID" sz="1600" dirty="0"/>
              <a:t>Ulang tahun</a:t>
            </a:r>
          </a:p>
          <a:p>
            <a:pPr marL="342900" indent="-342900">
              <a:buAutoNum type="arabicPeriod"/>
            </a:pPr>
            <a:r>
              <a:rPr lang="id-ID" sz="1600" dirty="0"/>
              <a:t>Reuni</a:t>
            </a:r>
          </a:p>
          <a:p>
            <a:pPr marL="342900" indent="-342900">
              <a:buAutoNum type="arabicPeriod"/>
            </a:pPr>
            <a:r>
              <a:rPr lang="id-ID" sz="1600" dirty="0"/>
              <a:t>Seminar</a:t>
            </a:r>
          </a:p>
          <a:p>
            <a:pPr marL="342900" indent="-342900">
              <a:buAutoNum type="arabicPeriod"/>
            </a:pPr>
            <a:r>
              <a:rPr lang="id-ID" sz="1600" dirty="0"/>
              <a:t>Syukuran</a:t>
            </a:r>
          </a:p>
          <a:p>
            <a:pPr marL="342900" indent="-342900">
              <a:buAutoNum type="arabicPeriod"/>
            </a:pPr>
            <a:r>
              <a:rPr lang="id-ID" sz="1600" dirty="0"/>
              <a:t>Launching produk/jasa</a:t>
            </a:r>
          </a:p>
          <a:p>
            <a:pPr marL="342900" indent="-342900">
              <a:buAutoNum type="arabicPeriod"/>
            </a:pPr>
            <a:r>
              <a:rPr lang="id-ID" sz="1600" dirty="0"/>
              <a:t>Dukacita</a:t>
            </a:r>
          </a:p>
        </p:txBody>
      </p:sp>
      <p:sp>
        <p:nvSpPr>
          <p:cNvPr id="12" name="Rectangle 10"/>
          <p:cNvSpPr/>
          <p:nvPr/>
        </p:nvSpPr>
        <p:spPr>
          <a:xfrm>
            <a:off x="7138017" y="3233585"/>
            <a:ext cx="1926454" cy="1649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600" dirty="0"/>
              <a:t>Telepon</a:t>
            </a:r>
          </a:p>
          <a:p>
            <a:pPr marL="177800" indent="-177800">
              <a:buAutoNum type="arabicPeriod"/>
            </a:pPr>
            <a:r>
              <a:rPr lang="id-ID" sz="1600" dirty="0"/>
              <a:t>Email</a:t>
            </a:r>
          </a:p>
          <a:p>
            <a:pPr marL="177800" indent="-177800">
              <a:buAutoNum type="arabicPeriod"/>
            </a:pPr>
            <a:r>
              <a:rPr lang="id-ID" sz="1600" dirty="0"/>
              <a:t>Media sosial</a:t>
            </a:r>
          </a:p>
          <a:p>
            <a:pPr marL="177800" indent="-177800">
              <a:buAutoNum type="arabicPeriod"/>
            </a:pPr>
            <a:r>
              <a:rPr lang="id-ID" sz="1600" dirty="0"/>
              <a:t>Website</a:t>
            </a:r>
          </a:p>
          <a:p>
            <a:pPr marL="177800" indent="-177800">
              <a:buAutoNum type="arabicPeriod"/>
            </a:pP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13" name="Rectangle 11"/>
          <p:cNvSpPr/>
          <p:nvPr/>
        </p:nvSpPr>
        <p:spPr>
          <a:xfrm>
            <a:off x="1094541" y="5521912"/>
            <a:ext cx="4798259" cy="1145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600" dirty="0"/>
              <a:t>Biaya hosting web</a:t>
            </a:r>
          </a:p>
          <a:p>
            <a:pPr marL="177800" indent="-177800">
              <a:buAutoNum type="arabicPeriod"/>
            </a:pPr>
            <a:r>
              <a:rPr lang="id-ID" sz="1600" dirty="0"/>
              <a:t>Biaya promosi</a:t>
            </a:r>
          </a:p>
          <a:p>
            <a:pPr marL="177800" indent="-177800">
              <a:buAutoNum type="arabicPeriod"/>
            </a:pPr>
            <a:r>
              <a:rPr lang="id-ID" sz="1600" dirty="0"/>
              <a:t>Biaya pembangunan Platform dan maintenance</a:t>
            </a: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14" name="Rectangle 12"/>
          <p:cNvSpPr/>
          <p:nvPr/>
        </p:nvSpPr>
        <p:spPr>
          <a:xfrm>
            <a:off x="6224171" y="5521912"/>
            <a:ext cx="3051330" cy="1145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600" dirty="0"/>
              <a:t>Biaya manipulasi harga jasa</a:t>
            </a:r>
          </a:p>
          <a:p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988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34306"/>
            <a:ext cx="10515600" cy="451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Week 07</a:t>
            </a:r>
            <a:endParaRPr lang="id-ID" sz="36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5927"/>
            <a:ext cx="10515600" cy="6309360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073735" y="1221155"/>
            <a:ext cx="1926454" cy="2970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400" dirty="0"/>
              <a:t>Penyedia Gedung</a:t>
            </a:r>
          </a:p>
          <a:p>
            <a:pPr marL="177800" indent="-177800">
              <a:buAutoNum type="arabicPeriod"/>
            </a:pPr>
            <a:r>
              <a:rPr lang="id-ID" sz="1400" dirty="0"/>
              <a:t>Penyedia Catering</a:t>
            </a:r>
          </a:p>
          <a:p>
            <a:pPr marL="177800" indent="-177800">
              <a:buAutoNum type="arabicPeriod"/>
            </a:pPr>
            <a:r>
              <a:rPr lang="id-ID" sz="1400" dirty="0"/>
              <a:t>Penyedia Dekorasi</a:t>
            </a:r>
          </a:p>
          <a:p>
            <a:pPr marL="177800" indent="-177800">
              <a:buAutoNum type="arabicPeriod"/>
            </a:pPr>
            <a:r>
              <a:rPr lang="id-ID" sz="1400" dirty="0"/>
              <a:t>Penyedia Aksesoris</a:t>
            </a:r>
          </a:p>
          <a:p>
            <a:pPr marL="177800" indent="-177800">
              <a:buAutoNum type="arabicPeriod"/>
            </a:pPr>
            <a:r>
              <a:rPr lang="id-ID" sz="1400" dirty="0"/>
              <a:t>Penyedia fotografi</a:t>
            </a:r>
          </a:p>
          <a:p>
            <a:pPr marL="177800" indent="-177800">
              <a:buAutoNum type="arabicPeriod"/>
            </a:pPr>
            <a:r>
              <a:rPr lang="id-ID" sz="1400" dirty="0"/>
              <a:t>Salon</a:t>
            </a:r>
          </a:p>
          <a:p>
            <a:pPr marL="177800" indent="-177800">
              <a:buAutoNum type="arabicPeriod"/>
            </a:pP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7" name="Rectangle 5"/>
          <p:cNvSpPr/>
          <p:nvPr/>
        </p:nvSpPr>
        <p:spPr>
          <a:xfrm>
            <a:off x="3113658" y="1269304"/>
            <a:ext cx="1926454" cy="1567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6213" indent="-176213">
              <a:buAutoNum type="arabicPeriod"/>
            </a:pPr>
            <a:r>
              <a:rPr lang="id-ID" sz="1200" dirty="0"/>
              <a:t>Menerima permintaan jasa</a:t>
            </a:r>
          </a:p>
          <a:p>
            <a:pPr marL="176213" indent="-176213">
              <a:buAutoNum type="arabicPeriod"/>
            </a:pPr>
            <a:r>
              <a:rPr lang="id-ID" sz="1200" dirty="0"/>
              <a:t>Memberi penawaran jasa</a:t>
            </a:r>
          </a:p>
          <a:p>
            <a:pPr marL="176213" indent="-176213">
              <a:buAutoNum type="arabicPeriod"/>
            </a:pPr>
            <a:r>
              <a:rPr lang="id-ID" sz="1200" dirty="0"/>
              <a:t>Menyediakan konsultan kepada customer</a:t>
            </a:r>
          </a:p>
          <a:p>
            <a:pPr marL="176213" indent="-176213">
              <a:buAutoNum type="arabicPeriod"/>
            </a:pPr>
            <a:r>
              <a:rPr lang="id-ID" sz="1200" dirty="0"/>
              <a:t>Menerima pilihan penyediaan jasa</a:t>
            </a:r>
            <a:endParaRPr lang="id-ID" sz="1400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8" name="Rectangle 6"/>
          <p:cNvSpPr/>
          <p:nvPr/>
        </p:nvSpPr>
        <p:spPr>
          <a:xfrm>
            <a:off x="5111966" y="1132729"/>
            <a:ext cx="1926454" cy="260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200" dirty="0"/>
              <a:t>Mengefisiensi waktu customer dalam persiapan event</a:t>
            </a:r>
          </a:p>
          <a:p>
            <a:pPr marL="177800" indent="-177800">
              <a:buAutoNum type="arabicPeriod"/>
            </a:pPr>
            <a:r>
              <a:rPr lang="en-US" sz="1200" dirty="0" err="1" smtClean="0"/>
              <a:t>Kemudahan</a:t>
            </a:r>
            <a:r>
              <a:rPr lang="en-US" sz="1200" dirty="0" smtClean="0"/>
              <a:t> </a:t>
            </a:r>
            <a:r>
              <a:rPr lang="en-US" sz="1200" dirty="0" err="1" smtClean="0"/>
              <a:t>dalam</a:t>
            </a:r>
            <a:r>
              <a:rPr lang="en-US" sz="1200" dirty="0" smtClean="0"/>
              <a:t> </a:t>
            </a:r>
            <a:r>
              <a:rPr lang="en-US" sz="1200" dirty="0" err="1" smtClean="0"/>
              <a:t>mempersiapkan</a:t>
            </a:r>
            <a:r>
              <a:rPr lang="en-US" sz="1200" dirty="0" smtClean="0"/>
              <a:t> event</a:t>
            </a:r>
            <a:endParaRPr lang="id-ID" sz="1200" dirty="0"/>
          </a:p>
          <a:p>
            <a:pPr marL="177800" indent="-177800">
              <a:buAutoNum type="arabicPeriod"/>
            </a:pPr>
            <a:r>
              <a:rPr lang="id-ID" sz="1200" dirty="0"/>
              <a:t>Customer bebas memilih penyedia jasa</a:t>
            </a:r>
          </a:p>
          <a:p>
            <a:pPr marL="177800" indent="-177800">
              <a:buAutoNum type="arabicPeriod"/>
            </a:pPr>
            <a:r>
              <a:rPr lang="id-ID" sz="1200" dirty="0"/>
              <a:t>Memberikan kenyamanan dengan pelayanan yang ramah</a:t>
            </a:r>
          </a:p>
        </p:txBody>
      </p:sp>
      <p:sp>
        <p:nvSpPr>
          <p:cNvPr id="9" name="Rectangle 7"/>
          <p:cNvSpPr/>
          <p:nvPr/>
        </p:nvSpPr>
        <p:spPr>
          <a:xfrm>
            <a:off x="3099786" y="3233585"/>
            <a:ext cx="1926454" cy="1649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600" dirty="0"/>
              <a:t>Jasa salon</a:t>
            </a:r>
          </a:p>
          <a:p>
            <a:pPr marL="177800" indent="-177800">
              <a:buAutoNum type="arabicPeriod"/>
            </a:pPr>
            <a:r>
              <a:rPr lang="id-ID" sz="1600" dirty="0"/>
              <a:t>Dekorasi</a:t>
            </a:r>
          </a:p>
          <a:p>
            <a:pPr marL="177800" indent="-177800">
              <a:buAutoNum type="arabicPeriod"/>
            </a:pPr>
            <a:r>
              <a:rPr lang="id-ID" sz="1600" dirty="0"/>
              <a:t>Gedung</a:t>
            </a:r>
          </a:p>
          <a:p>
            <a:pPr marL="177800" indent="-177800">
              <a:buAutoNum type="arabicPeriod"/>
            </a:pPr>
            <a:r>
              <a:rPr lang="id-ID" sz="1600" dirty="0"/>
              <a:t>Catering </a:t>
            </a: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10" name="Rectangle 8"/>
          <p:cNvSpPr/>
          <p:nvPr/>
        </p:nvSpPr>
        <p:spPr>
          <a:xfrm>
            <a:off x="7155356" y="1218769"/>
            <a:ext cx="1926454" cy="1381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200" dirty="0"/>
              <a:t>Call center</a:t>
            </a:r>
          </a:p>
          <a:p>
            <a:pPr marL="177800" indent="-177800">
              <a:buAutoNum type="arabicPeriod"/>
            </a:pPr>
            <a:r>
              <a:rPr lang="id-ID" sz="1200" dirty="0"/>
              <a:t>Tidak ada program khusus namun menjalin hubungan dengan memberikan pelayanan sebaik mungkin</a:t>
            </a:r>
            <a:endParaRPr lang="id-ID" sz="1400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11" name="Rectangle 9"/>
          <p:cNvSpPr/>
          <p:nvPr/>
        </p:nvSpPr>
        <p:spPr>
          <a:xfrm>
            <a:off x="9153664" y="1218769"/>
            <a:ext cx="1926454" cy="2132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/>
              <a:t>Orang-orang disekitaran Tobasa yang akan mengadakan acara:</a:t>
            </a:r>
          </a:p>
          <a:p>
            <a:pPr marL="342900" indent="-342900">
              <a:buAutoNum type="arabicPeriod"/>
            </a:pPr>
            <a:r>
              <a:rPr lang="id-ID" sz="1600" dirty="0"/>
              <a:t>Pernikahan</a:t>
            </a:r>
          </a:p>
          <a:p>
            <a:pPr marL="342900" indent="-342900">
              <a:buAutoNum type="arabicPeriod"/>
            </a:pPr>
            <a:r>
              <a:rPr lang="id-ID" sz="1600" dirty="0"/>
              <a:t>Dukacita</a:t>
            </a:r>
          </a:p>
        </p:txBody>
      </p:sp>
      <p:sp>
        <p:nvSpPr>
          <p:cNvPr id="12" name="Rectangle 10"/>
          <p:cNvSpPr/>
          <p:nvPr/>
        </p:nvSpPr>
        <p:spPr>
          <a:xfrm>
            <a:off x="7138017" y="3233585"/>
            <a:ext cx="1926454" cy="1649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600" dirty="0"/>
              <a:t>Telepon</a:t>
            </a:r>
          </a:p>
          <a:p>
            <a:pPr marL="177800" indent="-177800">
              <a:buAutoNum type="arabicPeriod"/>
            </a:pPr>
            <a:r>
              <a:rPr lang="id-ID" sz="1600" dirty="0"/>
              <a:t>Email</a:t>
            </a:r>
          </a:p>
          <a:p>
            <a:pPr marL="177800" indent="-177800">
              <a:buAutoNum type="arabicPeriod"/>
            </a:pPr>
            <a:r>
              <a:rPr lang="id-ID" sz="1600" dirty="0"/>
              <a:t>Media sosial</a:t>
            </a:r>
          </a:p>
          <a:p>
            <a:pPr marL="177800" indent="-177800">
              <a:buAutoNum type="arabicPeriod"/>
            </a:pPr>
            <a:r>
              <a:rPr lang="id-ID" sz="1600" dirty="0"/>
              <a:t>Website</a:t>
            </a:r>
          </a:p>
          <a:p>
            <a:pPr marL="177800" indent="-177800">
              <a:buAutoNum type="arabicPeriod"/>
            </a:pP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13" name="Rectangle 11"/>
          <p:cNvSpPr/>
          <p:nvPr/>
        </p:nvSpPr>
        <p:spPr>
          <a:xfrm>
            <a:off x="1094541" y="5521912"/>
            <a:ext cx="4798259" cy="1145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1600" dirty="0"/>
          </a:p>
          <a:p>
            <a:pPr marL="177800" indent="-177800">
              <a:buAutoNum type="arabicPeriod"/>
            </a:pPr>
            <a:r>
              <a:rPr lang="id-ID" sz="1600" dirty="0"/>
              <a:t>Biaya promosi</a:t>
            </a:r>
          </a:p>
          <a:p>
            <a:pPr marL="177800" indent="-177800">
              <a:buAutoNum type="arabicPeriod"/>
            </a:pPr>
            <a:r>
              <a:rPr lang="id-ID" sz="1600" dirty="0"/>
              <a:t>Biaya pembangunan Platform dan maintenance</a:t>
            </a: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14" name="Rectangle 12"/>
          <p:cNvSpPr/>
          <p:nvPr/>
        </p:nvSpPr>
        <p:spPr>
          <a:xfrm>
            <a:off x="6224171" y="5521912"/>
            <a:ext cx="4683974" cy="1145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600" dirty="0"/>
              <a:t>Biaya manipulasi harga jasa</a:t>
            </a:r>
          </a:p>
          <a:p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2953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34306"/>
            <a:ext cx="10515600" cy="451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Week 09</a:t>
            </a:r>
            <a:endParaRPr lang="id-ID" sz="36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5927"/>
            <a:ext cx="10515600" cy="6309360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073735" y="1221155"/>
            <a:ext cx="1926454" cy="2970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400" dirty="0"/>
              <a:t>Penyedia Gedung</a:t>
            </a:r>
          </a:p>
          <a:p>
            <a:pPr marL="177800" indent="-177800">
              <a:buAutoNum type="arabicPeriod"/>
            </a:pPr>
            <a:r>
              <a:rPr lang="id-ID" sz="1400" dirty="0"/>
              <a:t>Penyedia Catering</a:t>
            </a:r>
          </a:p>
          <a:p>
            <a:pPr marL="177800" indent="-177800">
              <a:buAutoNum type="arabicPeriod"/>
            </a:pPr>
            <a:r>
              <a:rPr lang="id-ID" sz="1400" dirty="0"/>
              <a:t>Penyedia Dekorasi</a:t>
            </a:r>
          </a:p>
          <a:p>
            <a:pPr marL="177800" indent="-177800">
              <a:buAutoNum type="arabicPeriod"/>
            </a:pPr>
            <a:r>
              <a:rPr lang="id-ID" sz="1400" dirty="0"/>
              <a:t>Penyedia Aksesoris</a:t>
            </a:r>
          </a:p>
          <a:p>
            <a:pPr marL="177800" indent="-177800">
              <a:buAutoNum type="arabicPeriod"/>
            </a:pPr>
            <a:r>
              <a:rPr lang="id-ID" sz="1400" dirty="0"/>
              <a:t>Penyedia fotografi</a:t>
            </a:r>
          </a:p>
          <a:p>
            <a:pPr marL="177800" indent="-177800">
              <a:buAutoNum type="arabicPeriod"/>
            </a:pPr>
            <a:r>
              <a:rPr lang="id-ID" sz="1400" dirty="0"/>
              <a:t>Salon</a:t>
            </a:r>
          </a:p>
          <a:p>
            <a:pPr marL="177800" indent="-177800">
              <a:buAutoNum type="arabicPeriod"/>
            </a:pP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7" name="Rectangle 5"/>
          <p:cNvSpPr/>
          <p:nvPr/>
        </p:nvSpPr>
        <p:spPr>
          <a:xfrm>
            <a:off x="3113658" y="1269304"/>
            <a:ext cx="1926454" cy="1567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6213" indent="-176213">
              <a:buAutoNum type="arabicPeriod"/>
            </a:pPr>
            <a:r>
              <a:rPr lang="id-ID" sz="1200" dirty="0"/>
              <a:t>Menerima permintaan jasa</a:t>
            </a:r>
          </a:p>
          <a:p>
            <a:pPr marL="176213" indent="-176213">
              <a:buAutoNum type="arabicPeriod"/>
            </a:pPr>
            <a:r>
              <a:rPr lang="id-ID" sz="1200" dirty="0"/>
              <a:t>Memberi penawaran jasa</a:t>
            </a:r>
          </a:p>
          <a:p>
            <a:pPr marL="176213" indent="-176213">
              <a:buAutoNum type="arabicPeriod"/>
            </a:pPr>
            <a:r>
              <a:rPr lang="id-ID" sz="1200" dirty="0" smtClean="0"/>
              <a:t>Menerima </a:t>
            </a:r>
            <a:r>
              <a:rPr lang="id-ID" sz="1200" dirty="0"/>
              <a:t>pilihan penyediaan jasa</a:t>
            </a:r>
            <a:endParaRPr lang="id-ID" sz="1400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8" name="Rectangle 6"/>
          <p:cNvSpPr/>
          <p:nvPr/>
        </p:nvSpPr>
        <p:spPr>
          <a:xfrm>
            <a:off x="5111966" y="1132729"/>
            <a:ext cx="1926454" cy="260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en-US" sz="1200" dirty="0" err="1" smtClean="0"/>
              <a:t>Efisiensi</a:t>
            </a:r>
            <a:r>
              <a:rPr lang="en-US" sz="1200" dirty="0" smtClean="0"/>
              <a:t> </a:t>
            </a:r>
            <a:r>
              <a:rPr lang="en-US" sz="1200" dirty="0" err="1" smtClean="0"/>
              <a:t>waktu</a:t>
            </a:r>
            <a:endParaRPr lang="id-ID" sz="1200" dirty="0"/>
          </a:p>
          <a:p>
            <a:pPr marL="177800" indent="-177800">
              <a:buAutoNum type="arabicPeriod"/>
            </a:pPr>
            <a:r>
              <a:rPr lang="en-US" sz="1200" dirty="0" err="1" smtClean="0"/>
              <a:t>Kemudahan</a:t>
            </a:r>
            <a:r>
              <a:rPr lang="en-US" sz="1200" dirty="0" smtClean="0"/>
              <a:t> </a:t>
            </a:r>
            <a:r>
              <a:rPr lang="en-US" sz="1200" dirty="0" err="1" smtClean="0"/>
              <a:t>pemesanan</a:t>
            </a:r>
            <a:endParaRPr lang="id-ID" sz="1200" dirty="0"/>
          </a:p>
          <a:p>
            <a:pPr marL="177800" indent="-177800">
              <a:buAutoNum type="arabicPeriod"/>
            </a:pPr>
            <a:r>
              <a:rPr lang="en-US" sz="1200" dirty="0" err="1" smtClean="0"/>
              <a:t>Kebebasan</a:t>
            </a:r>
            <a:r>
              <a:rPr lang="en-US" sz="1200" dirty="0" smtClean="0"/>
              <a:t> </a:t>
            </a:r>
            <a:r>
              <a:rPr lang="id-ID" sz="1200" dirty="0" smtClean="0"/>
              <a:t>memilih </a:t>
            </a:r>
            <a:r>
              <a:rPr lang="id-ID" sz="1200" dirty="0"/>
              <a:t>penyedia jasa</a:t>
            </a:r>
          </a:p>
          <a:p>
            <a:pPr marL="177800" indent="-177800">
              <a:buAutoNum type="arabicPeriod"/>
            </a:pPr>
            <a:r>
              <a:rPr lang="en-US" sz="1200" dirty="0" err="1" smtClean="0"/>
              <a:t>Aman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nyaman</a:t>
            </a:r>
            <a:endParaRPr lang="id-ID" sz="1200" dirty="0"/>
          </a:p>
        </p:txBody>
      </p:sp>
      <p:sp>
        <p:nvSpPr>
          <p:cNvPr id="9" name="Rectangle 7"/>
          <p:cNvSpPr/>
          <p:nvPr/>
        </p:nvSpPr>
        <p:spPr>
          <a:xfrm>
            <a:off x="3099786" y="3233585"/>
            <a:ext cx="1926454" cy="1649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600" dirty="0"/>
              <a:t>Jasa salon</a:t>
            </a:r>
          </a:p>
          <a:p>
            <a:pPr marL="177800" indent="-177800">
              <a:buAutoNum type="arabicPeriod"/>
            </a:pPr>
            <a:r>
              <a:rPr lang="id-ID" sz="1600" dirty="0"/>
              <a:t>Dekorasi</a:t>
            </a:r>
          </a:p>
          <a:p>
            <a:pPr marL="177800" indent="-177800">
              <a:buAutoNum type="arabicPeriod"/>
            </a:pPr>
            <a:r>
              <a:rPr lang="id-ID" sz="1600" dirty="0"/>
              <a:t>Gedung</a:t>
            </a:r>
          </a:p>
          <a:p>
            <a:pPr marL="177800" indent="-177800">
              <a:buAutoNum type="arabicPeriod"/>
            </a:pPr>
            <a:r>
              <a:rPr lang="id-ID" sz="1600" dirty="0"/>
              <a:t>Catering </a:t>
            </a: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10" name="Rectangle 8"/>
          <p:cNvSpPr/>
          <p:nvPr/>
        </p:nvSpPr>
        <p:spPr>
          <a:xfrm>
            <a:off x="7155356" y="1218769"/>
            <a:ext cx="1926454" cy="1381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200" dirty="0"/>
              <a:t>Call center</a:t>
            </a:r>
          </a:p>
          <a:p>
            <a:pPr marL="177800" indent="-177800">
              <a:buAutoNum type="arabicPeriod"/>
            </a:pPr>
            <a:r>
              <a:rPr lang="en-US" sz="1200" dirty="0" err="1" smtClean="0"/>
              <a:t>Memperbanyak</a:t>
            </a:r>
            <a:r>
              <a:rPr lang="en-US" sz="1200" dirty="0" smtClean="0"/>
              <a:t> </a:t>
            </a:r>
            <a:r>
              <a:rPr lang="en-US" sz="1200" dirty="0" err="1" smtClean="0"/>
              <a:t>fitur</a:t>
            </a:r>
            <a:r>
              <a:rPr lang="en-US" sz="1200" dirty="0" smtClean="0"/>
              <a:t> </a:t>
            </a:r>
            <a:endParaRPr lang="id-ID" sz="1400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11" name="Rectangle 9"/>
          <p:cNvSpPr/>
          <p:nvPr/>
        </p:nvSpPr>
        <p:spPr>
          <a:xfrm>
            <a:off x="9153664" y="1218769"/>
            <a:ext cx="1926454" cy="2132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/>
              <a:t>Orang-orang disekitaran Tobasa yang akan mengadakan acara:</a:t>
            </a:r>
          </a:p>
          <a:p>
            <a:pPr marL="342900" indent="-342900">
              <a:buAutoNum type="arabicPeriod"/>
            </a:pPr>
            <a:r>
              <a:rPr lang="id-ID" sz="1600" dirty="0"/>
              <a:t>Pernikahan</a:t>
            </a:r>
          </a:p>
          <a:p>
            <a:pPr marL="342900" indent="-342900">
              <a:buAutoNum type="arabicPeriod"/>
            </a:pPr>
            <a:r>
              <a:rPr lang="id-ID" sz="1600" dirty="0"/>
              <a:t>Dukacita</a:t>
            </a:r>
          </a:p>
        </p:txBody>
      </p:sp>
      <p:sp>
        <p:nvSpPr>
          <p:cNvPr id="12" name="Rectangle 10"/>
          <p:cNvSpPr/>
          <p:nvPr/>
        </p:nvSpPr>
        <p:spPr>
          <a:xfrm>
            <a:off x="7138017" y="3233585"/>
            <a:ext cx="1926454" cy="1649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600" dirty="0"/>
              <a:t>Telepon</a:t>
            </a:r>
          </a:p>
          <a:p>
            <a:pPr marL="177800" indent="-177800">
              <a:buAutoNum type="arabicPeriod"/>
            </a:pPr>
            <a:r>
              <a:rPr lang="id-ID" sz="1600" dirty="0"/>
              <a:t>Email</a:t>
            </a:r>
          </a:p>
          <a:p>
            <a:pPr marL="177800" indent="-177800">
              <a:buAutoNum type="arabicPeriod"/>
            </a:pPr>
            <a:r>
              <a:rPr lang="id-ID" sz="1600" dirty="0"/>
              <a:t>Media sosial</a:t>
            </a:r>
          </a:p>
          <a:p>
            <a:pPr marL="177800" indent="-177800">
              <a:buAutoNum type="arabicPeriod"/>
            </a:pPr>
            <a:r>
              <a:rPr lang="id-ID" sz="1600" dirty="0"/>
              <a:t>Website</a:t>
            </a:r>
          </a:p>
          <a:p>
            <a:pPr marL="177800" indent="-177800">
              <a:buAutoNum type="arabicPeriod"/>
            </a:pPr>
            <a:r>
              <a:rPr lang="en-US" dirty="0" err="1" smtClean="0"/>
              <a:t>Brosur</a:t>
            </a:r>
            <a:endParaRPr lang="en-US" dirty="0" smtClean="0"/>
          </a:p>
          <a:p>
            <a:pPr marL="177800" indent="-177800">
              <a:buAutoNum type="arabicPeriod"/>
            </a:pPr>
            <a:r>
              <a:rPr lang="en-US" dirty="0" err="1" smtClean="0"/>
              <a:t>Sosialisasi</a:t>
            </a: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13" name="Rectangle 11"/>
          <p:cNvSpPr/>
          <p:nvPr/>
        </p:nvSpPr>
        <p:spPr>
          <a:xfrm>
            <a:off x="1094541" y="5521912"/>
            <a:ext cx="4798259" cy="1145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1600" dirty="0"/>
          </a:p>
          <a:p>
            <a:pPr marL="177800" indent="-177800">
              <a:buAutoNum type="arabicPeriod"/>
            </a:pPr>
            <a:r>
              <a:rPr lang="id-ID" sz="1600" dirty="0"/>
              <a:t>Biaya promosi</a:t>
            </a:r>
          </a:p>
          <a:p>
            <a:pPr marL="177800" indent="-177800">
              <a:buAutoNum type="arabicPeriod"/>
            </a:pPr>
            <a:r>
              <a:rPr lang="id-ID" sz="1600" dirty="0"/>
              <a:t>Biaya pembangunan Platform dan maintenance</a:t>
            </a: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14" name="Rectangle 12"/>
          <p:cNvSpPr/>
          <p:nvPr/>
        </p:nvSpPr>
        <p:spPr>
          <a:xfrm>
            <a:off x="6495775" y="5536622"/>
            <a:ext cx="4683974" cy="1145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1. Affiliate marketing</a:t>
            </a: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1459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34306"/>
            <a:ext cx="10515600" cy="451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Week 10</a:t>
            </a:r>
            <a:endParaRPr lang="id-ID" sz="36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5927"/>
            <a:ext cx="10515600" cy="6309360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073735" y="1221155"/>
            <a:ext cx="1926454" cy="2970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400" dirty="0"/>
              <a:t>Penyedia Gedung</a:t>
            </a:r>
          </a:p>
          <a:p>
            <a:pPr marL="177800" indent="-177800">
              <a:buAutoNum type="arabicPeriod"/>
            </a:pPr>
            <a:r>
              <a:rPr lang="id-ID" sz="1400" dirty="0"/>
              <a:t>Penyedia Catering</a:t>
            </a:r>
          </a:p>
          <a:p>
            <a:pPr marL="177800" indent="-177800">
              <a:buAutoNum type="arabicPeriod"/>
            </a:pPr>
            <a:r>
              <a:rPr lang="id-ID" sz="1400" dirty="0"/>
              <a:t>Penyedia Dekorasi</a:t>
            </a:r>
          </a:p>
          <a:p>
            <a:pPr marL="177800" indent="-177800">
              <a:buAutoNum type="arabicPeriod"/>
            </a:pPr>
            <a:r>
              <a:rPr lang="id-ID" sz="1400" dirty="0"/>
              <a:t>Penyedia Aksesoris</a:t>
            </a:r>
          </a:p>
          <a:p>
            <a:pPr marL="177800" indent="-177800">
              <a:buAutoNum type="arabicPeriod"/>
            </a:pPr>
            <a:r>
              <a:rPr lang="id-ID" sz="1400" dirty="0"/>
              <a:t>Penyedia fotografi</a:t>
            </a:r>
          </a:p>
          <a:p>
            <a:pPr marL="177800" indent="-177800">
              <a:buAutoNum type="arabicPeriod"/>
            </a:pPr>
            <a:r>
              <a:rPr lang="id-ID" sz="1400" dirty="0" smtClean="0"/>
              <a:t>Salon</a:t>
            </a:r>
            <a:endParaRPr lang="en-US" sz="1400" dirty="0" smtClean="0"/>
          </a:p>
          <a:p>
            <a:pPr marL="177800" indent="-177800">
              <a:buAutoNum type="arabicPeriod"/>
            </a:pPr>
            <a:r>
              <a:rPr lang="en-US" sz="1400" dirty="0" smtClean="0"/>
              <a:t>Supplier </a:t>
            </a:r>
            <a:r>
              <a:rPr lang="en-US" sz="1400" dirty="0" err="1" smtClean="0"/>
              <a:t>infrastruktur</a:t>
            </a:r>
            <a:r>
              <a:rPr lang="en-US" sz="1400" dirty="0" smtClean="0"/>
              <a:t> IT</a:t>
            </a:r>
            <a:endParaRPr lang="id-ID" sz="1400" dirty="0"/>
          </a:p>
          <a:p>
            <a:pPr marL="177800" indent="-177800">
              <a:buAutoNum type="arabicPeriod"/>
            </a:pP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7" name="Rectangle 5"/>
          <p:cNvSpPr/>
          <p:nvPr/>
        </p:nvSpPr>
        <p:spPr>
          <a:xfrm>
            <a:off x="3113658" y="1269304"/>
            <a:ext cx="1926454" cy="1567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6213" indent="-176213">
              <a:buAutoNum type="arabicPeriod"/>
            </a:pPr>
            <a:r>
              <a:rPr lang="id-ID" sz="1200" dirty="0"/>
              <a:t>Menerima permintaan jasa</a:t>
            </a:r>
          </a:p>
          <a:p>
            <a:pPr marL="176213" indent="-176213">
              <a:buAutoNum type="arabicPeriod"/>
            </a:pPr>
            <a:r>
              <a:rPr lang="id-ID" sz="1200" dirty="0"/>
              <a:t>Memberi penawaran jasa</a:t>
            </a:r>
          </a:p>
          <a:p>
            <a:pPr marL="176213" indent="-176213">
              <a:buAutoNum type="arabicPeriod"/>
            </a:pPr>
            <a:r>
              <a:rPr lang="id-ID" sz="1200" dirty="0" smtClean="0"/>
              <a:t>Menerima </a:t>
            </a:r>
            <a:r>
              <a:rPr lang="id-ID" sz="1200" dirty="0"/>
              <a:t>pilihan penyediaan jasa</a:t>
            </a:r>
            <a:endParaRPr lang="id-ID" sz="1400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8" name="Rectangle 6"/>
          <p:cNvSpPr/>
          <p:nvPr/>
        </p:nvSpPr>
        <p:spPr>
          <a:xfrm>
            <a:off x="5111966" y="1132729"/>
            <a:ext cx="1926454" cy="260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en-US" sz="1200" dirty="0" err="1" smtClean="0"/>
              <a:t>Efisiensi</a:t>
            </a:r>
            <a:r>
              <a:rPr lang="en-US" sz="1200" dirty="0" smtClean="0"/>
              <a:t> </a:t>
            </a:r>
            <a:r>
              <a:rPr lang="en-US" sz="1200" dirty="0" err="1" smtClean="0"/>
              <a:t>waktu</a:t>
            </a:r>
            <a:endParaRPr lang="id-ID" sz="1200" dirty="0"/>
          </a:p>
          <a:p>
            <a:pPr marL="177800" indent="-177800">
              <a:buAutoNum type="arabicPeriod"/>
            </a:pPr>
            <a:r>
              <a:rPr lang="en-US" sz="1200" dirty="0" err="1" smtClean="0"/>
              <a:t>Kemudahan</a:t>
            </a:r>
            <a:r>
              <a:rPr lang="en-US" sz="1200" dirty="0" smtClean="0"/>
              <a:t> </a:t>
            </a:r>
            <a:r>
              <a:rPr lang="en-US" sz="1200" dirty="0" err="1" smtClean="0"/>
              <a:t>pemesanan</a:t>
            </a:r>
            <a:endParaRPr lang="id-ID" sz="1200" dirty="0"/>
          </a:p>
          <a:p>
            <a:pPr marL="177800" indent="-177800">
              <a:buAutoNum type="arabicPeriod"/>
            </a:pPr>
            <a:r>
              <a:rPr lang="en-US" sz="1200" dirty="0" err="1" smtClean="0"/>
              <a:t>Kebebasan</a:t>
            </a:r>
            <a:r>
              <a:rPr lang="en-US" sz="1200" dirty="0" smtClean="0"/>
              <a:t> </a:t>
            </a:r>
            <a:r>
              <a:rPr lang="id-ID" sz="1200" dirty="0" smtClean="0"/>
              <a:t>memilih </a:t>
            </a:r>
            <a:r>
              <a:rPr lang="id-ID" sz="1200" dirty="0"/>
              <a:t>penyedia jasa</a:t>
            </a:r>
          </a:p>
          <a:p>
            <a:pPr marL="177800" indent="-177800">
              <a:buAutoNum type="arabicPeriod"/>
            </a:pPr>
            <a:r>
              <a:rPr lang="en-US" sz="1200" dirty="0" err="1" smtClean="0"/>
              <a:t>Aman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nyaman</a:t>
            </a:r>
            <a:endParaRPr lang="id-ID" sz="1200" dirty="0"/>
          </a:p>
        </p:txBody>
      </p:sp>
      <p:sp>
        <p:nvSpPr>
          <p:cNvPr id="9" name="Rectangle 7"/>
          <p:cNvSpPr/>
          <p:nvPr/>
        </p:nvSpPr>
        <p:spPr>
          <a:xfrm>
            <a:off x="3099786" y="3233585"/>
            <a:ext cx="1926454" cy="1649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600" dirty="0"/>
              <a:t>Jasa salon</a:t>
            </a:r>
          </a:p>
          <a:p>
            <a:pPr marL="177800" indent="-177800">
              <a:buAutoNum type="arabicPeriod"/>
            </a:pPr>
            <a:r>
              <a:rPr lang="id-ID" sz="1600" dirty="0"/>
              <a:t>Dekorasi</a:t>
            </a:r>
          </a:p>
          <a:p>
            <a:pPr marL="177800" indent="-177800">
              <a:buAutoNum type="arabicPeriod"/>
            </a:pPr>
            <a:r>
              <a:rPr lang="id-ID" sz="1600" dirty="0"/>
              <a:t>Gedung</a:t>
            </a:r>
          </a:p>
          <a:p>
            <a:pPr marL="177800" indent="-177800">
              <a:buAutoNum type="arabicPeriod"/>
            </a:pPr>
            <a:r>
              <a:rPr lang="id-ID" sz="1600" dirty="0"/>
              <a:t>Catering </a:t>
            </a: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10" name="Rectangle 8"/>
          <p:cNvSpPr/>
          <p:nvPr/>
        </p:nvSpPr>
        <p:spPr>
          <a:xfrm>
            <a:off x="7155356" y="1218769"/>
            <a:ext cx="1926454" cy="1381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200" dirty="0"/>
              <a:t>Call center</a:t>
            </a:r>
          </a:p>
          <a:p>
            <a:pPr marL="177800" indent="-177800">
              <a:buAutoNum type="arabicPeriod"/>
            </a:pPr>
            <a:r>
              <a:rPr lang="en-US" sz="1200" dirty="0" err="1" smtClean="0"/>
              <a:t>Memperbanyak</a:t>
            </a:r>
            <a:r>
              <a:rPr lang="en-US" sz="1200" dirty="0" smtClean="0"/>
              <a:t> </a:t>
            </a:r>
            <a:r>
              <a:rPr lang="en-US" sz="1200" dirty="0" err="1" smtClean="0"/>
              <a:t>fitur</a:t>
            </a:r>
            <a:r>
              <a:rPr lang="en-US" sz="1200" dirty="0" smtClean="0"/>
              <a:t> </a:t>
            </a:r>
            <a:endParaRPr lang="id-ID" sz="1400" dirty="0"/>
          </a:p>
          <a:p>
            <a:pPr marL="342900" indent="-342900">
              <a:buAutoNum type="arabicPeriod"/>
            </a:pPr>
            <a:r>
              <a:rPr lang="en-US" dirty="0" smtClean="0"/>
              <a:t>Feedback</a:t>
            </a:r>
            <a:endParaRPr lang="id-ID" dirty="0"/>
          </a:p>
        </p:txBody>
      </p:sp>
      <p:sp>
        <p:nvSpPr>
          <p:cNvPr id="11" name="Rectangle 9"/>
          <p:cNvSpPr/>
          <p:nvPr/>
        </p:nvSpPr>
        <p:spPr>
          <a:xfrm>
            <a:off x="9153664" y="1218769"/>
            <a:ext cx="1926454" cy="2132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/>
              <a:t>Orang-orang disekitaran Tobasa yang akan mengadakan acara:</a:t>
            </a:r>
          </a:p>
          <a:p>
            <a:pPr marL="342900" indent="-342900">
              <a:buAutoNum type="arabicPeriod"/>
            </a:pPr>
            <a:r>
              <a:rPr lang="id-ID" sz="1600" dirty="0"/>
              <a:t>Pernikahan</a:t>
            </a:r>
          </a:p>
          <a:p>
            <a:pPr marL="342900" indent="-342900">
              <a:buAutoNum type="arabicPeriod"/>
            </a:pPr>
            <a:r>
              <a:rPr lang="id-ID" sz="1600" dirty="0"/>
              <a:t>Dukacita</a:t>
            </a:r>
          </a:p>
        </p:txBody>
      </p:sp>
      <p:sp>
        <p:nvSpPr>
          <p:cNvPr id="12" name="Rectangle 10"/>
          <p:cNvSpPr/>
          <p:nvPr/>
        </p:nvSpPr>
        <p:spPr>
          <a:xfrm>
            <a:off x="7138017" y="3233585"/>
            <a:ext cx="1926454" cy="1649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600" dirty="0"/>
              <a:t>Telepon</a:t>
            </a:r>
          </a:p>
          <a:p>
            <a:pPr marL="177800" indent="-177800">
              <a:buAutoNum type="arabicPeriod"/>
            </a:pPr>
            <a:r>
              <a:rPr lang="id-ID" sz="1600" dirty="0"/>
              <a:t>Email</a:t>
            </a:r>
          </a:p>
          <a:p>
            <a:pPr marL="177800" indent="-177800">
              <a:buAutoNum type="arabicPeriod"/>
            </a:pPr>
            <a:r>
              <a:rPr lang="id-ID" sz="1600" dirty="0"/>
              <a:t>Media sosial</a:t>
            </a:r>
          </a:p>
          <a:p>
            <a:pPr marL="177800" indent="-177800">
              <a:buAutoNum type="arabicPeriod"/>
            </a:pPr>
            <a:r>
              <a:rPr lang="id-ID" sz="1600" dirty="0"/>
              <a:t>Website</a:t>
            </a:r>
          </a:p>
          <a:p>
            <a:pPr marL="177800" indent="-177800">
              <a:buAutoNum type="arabicPeriod"/>
            </a:pPr>
            <a:r>
              <a:rPr lang="en-US" dirty="0" err="1" smtClean="0"/>
              <a:t>Brosur</a:t>
            </a:r>
            <a:endParaRPr lang="en-US" dirty="0" smtClean="0"/>
          </a:p>
          <a:p>
            <a:pPr marL="177800" indent="-177800">
              <a:buAutoNum type="arabicPeriod"/>
            </a:pPr>
            <a:r>
              <a:rPr lang="en-US" dirty="0" err="1" smtClean="0"/>
              <a:t>Sosialisasi</a:t>
            </a: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13" name="Rectangle 11"/>
          <p:cNvSpPr/>
          <p:nvPr/>
        </p:nvSpPr>
        <p:spPr>
          <a:xfrm>
            <a:off x="1094541" y="5521912"/>
            <a:ext cx="4798259" cy="1145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1600" dirty="0"/>
          </a:p>
          <a:p>
            <a:pPr marL="177800" indent="-177800">
              <a:buAutoNum type="arabicPeriod"/>
            </a:pPr>
            <a:r>
              <a:rPr lang="id-ID" sz="1600" dirty="0"/>
              <a:t>Biaya promosi</a:t>
            </a:r>
          </a:p>
          <a:p>
            <a:pPr marL="177800" indent="-177800">
              <a:buAutoNum type="arabicPeriod"/>
            </a:pPr>
            <a:r>
              <a:rPr lang="id-ID" sz="1600" dirty="0"/>
              <a:t>Biaya pembangunan Platform dan maintenance</a:t>
            </a: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14" name="Rectangle 12"/>
          <p:cNvSpPr/>
          <p:nvPr/>
        </p:nvSpPr>
        <p:spPr>
          <a:xfrm>
            <a:off x="6495775" y="5536622"/>
            <a:ext cx="4683974" cy="1145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1. Affiliate marketing</a:t>
            </a:r>
            <a:endParaRPr lang="id-ID" dirty="0"/>
          </a:p>
          <a:p>
            <a:r>
              <a:rPr lang="en-US" dirty="0" smtClean="0"/>
              <a:t>2.Pemasangan </a:t>
            </a:r>
            <a:r>
              <a:rPr lang="en-US" dirty="0" err="1" smtClean="0"/>
              <a:t>iklan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2005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34306"/>
            <a:ext cx="10515600" cy="451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Week 11</a:t>
            </a:r>
            <a:endParaRPr lang="id-ID" sz="36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5927"/>
            <a:ext cx="10515600" cy="6309360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073735" y="1221155"/>
            <a:ext cx="1926454" cy="2970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400" dirty="0"/>
              <a:t>Penyedia Gedung</a:t>
            </a:r>
          </a:p>
          <a:p>
            <a:pPr marL="177800" indent="-177800">
              <a:buAutoNum type="arabicPeriod"/>
            </a:pPr>
            <a:r>
              <a:rPr lang="id-ID" sz="1400" dirty="0"/>
              <a:t>Penyedia Catering</a:t>
            </a:r>
          </a:p>
          <a:p>
            <a:pPr marL="177800" indent="-177800">
              <a:buAutoNum type="arabicPeriod"/>
            </a:pPr>
            <a:r>
              <a:rPr lang="id-ID" sz="1400" dirty="0"/>
              <a:t>Penyedia Dekorasi</a:t>
            </a:r>
          </a:p>
          <a:p>
            <a:pPr marL="177800" indent="-177800">
              <a:buAutoNum type="arabicPeriod"/>
            </a:pPr>
            <a:r>
              <a:rPr lang="id-ID" sz="1400" dirty="0"/>
              <a:t>Penyedia Aksesoris</a:t>
            </a:r>
          </a:p>
          <a:p>
            <a:pPr marL="177800" indent="-177800">
              <a:buAutoNum type="arabicPeriod"/>
            </a:pPr>
            <a:r>
              <a:rPr lang="id-ID" sz="1400" dirty="0"/>
              <a:t>Penyedia fotografi</a:t>
            </a:r>
          </a:p>
          <a:p>
            <a:pPr marL="177800" indent="-177800">
              <a:buAutoNum type="arabicPeriod"/>
            </a:pPr>
            <a:r>
              <a:rPr lang="id-ID" sz="1400" dirty="0" smtClean="0"/>
              <a:t>Salon</a:t>
            </a:r>
            <a:endParaRPr lang="en-US" sz="1400" dirty="0" smtClean="0"/>
          </a:p>
          <a:p>
            <a:pPr marL="177800" indent="-177800">
              <a:buAutoNum type="arabicPeriod"/>
            </a:pPr>
            <a:r>
              <a:rPr lang="en-US" sz="1400" dirty="0" smtClean="0"/>
              <a:t>Supplier </a:t>
            </a:r>
            <a:r>
              <a:rPr lang="en-US" sz="1400" dirty="0" err="1" smtClean="0"/>
              <a:t>infrastruktur</a:t>
            </a:r>
            <a:r>
              <a:rPr lang="en-US" sz="1400" dirty="0" smtClean="0"/>
              <a:t> IT</a:t>
            </a:r>
            <a:endParaRPr lang="id-ID" sz="1400" dirty="0"/>
          </a:p>
          <a:p>
            <a:pPr marL="177800" indent="-177800">
              <a:buAutoNum type="arabicPeriod"/>
            </a:pP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7" name="Rectangle 5"/>
          <p:cNvSpPr/>
          <p:nvPr/>
        </p:nvSpPr>
        <p:spPr>
          <a:xfrm>
            <a:off x="3068576" y="1151978"/>
            <a:ext cx="1926454" cy="1567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200" dirty="0" err="1" smtClean="0"/>
              <a:t>Mengembangkan</a:t>
            </a:r>
            <a:r>
              <a:rPr lang="en-US" sz="1200" dirty="0" smtClean="0"/>
              <a:t> </a:t>
            </a:r>
            <a:r>
              <a:rPr lang="en-US" sz="1200" dirty="0" err="1" smtClean="0"/>
              <a:t>layanan</a:t>
            </a:r>
            <a:r>
              <a:rPr lang="en-US" sz="1200" dirty="0" smtClean="0"/>
              <a:t> </a:t>
            </a:r>
            <a:r>
              <a:rPr lang="en-US" sz="1200" dirty="0" err="1" smtClean="0"/>
              <a:t>aplikasi</a:t>
            </a:r>
            <a:endParaRPr lang="en-US" sz="1200" dirty="0" smtClean="0"/>
          </a:p>
          <a:p>
            <a:pPr marL="342900" indent="-342900">
              <a:buAutoNum type="arabicPeriod"/>
            </a:pPr>
            <a:r>
              <a:rPr lang="en-US" sz="1200" dirty="0" err="1" smtClean="0"/>
              <a:t>Menerima</a:t>
            </a:r>
            <a:r>
              <a:rPr lang="en-US" sz="1200" dirty="0" smtClean="0"/>
              <a:t> </a:t>
            </a:r>
            <a:r>
              <a:rPr lang="en-US" sz="1200" dirty="0" err="1" smtClean="0"/>
              <a:t>permintaan</a:t>
            </a:r>
            <a:r>
              <a:rPr lang="en-US" sz="1200" dirty="0" smtClean="0"/>
              <a:t>/</a:t>
            </a:r>
            <a:r>
              <a:rPr lang="en-US" sz="1200" dirty="0" err="1" smtClean="0"/>
              <a:t>penwaran</a:t>
            </a:r>
            <a:r>
              <a:rPr lang="en-US" sz="1200" dirty="0" smtClean="0"/>
              <a:t> </a:t>
            </a:r>
            <a:r>
              <a:rPr lang="en-US" sz="1200" dirty="0" err="1" smtClean="0"/>
              <a:t>jasa</a:t>
            </a:r>
            <a:endParaRPr lang="en-US" sz="1200" dirty="0" smtClean="0"/>
          </a:p>
          <a:p>
            <a:pPr marL="342900" indent="-342900">
              <a:buAutoNum type="arabicPeriod"/>
            </a:pPr>
            <a:r>
              <a:rPr lang="en-US" sz="1200" dirty="0" err="1" smtClean="0"/>
              <a:t>Melakukan</a:t>
            </a:r>
            <a:r>
              <a:rPr lang="en-US" sz="1200" dirty="0" smtClean="0"/>
              <a:t> </a:t>
            </a:r>
            <a:r>
              <a:rPr lang="en-US" sz="1200" dirty="0" err="1" smtClean="0"/>
              <a:t>promosi</a:t>
            </a:r>
            <a:r>
              <a:rPr lang="en-US" sz="1200" dirty="0" smtClean="0"/>
              <a:t> </a:t>
            </a:r>
            <a:r>
              <a:rPr lang="en-US" sz="1200" dirty="0" err="1" smtClean="0"/>
              <a:t>kepada</a:t>
            </a:r>
            <a:r>
              <a:rPr lang="en-US" sz="1200" dirty="0" smtClean="0"/>
              <a:t> customer</a:t>
            </a:r>
            <a:endParaRPr lang="id-ID" sz="1200" dirty="0"/>
          </a:p>
        </p:txBody>
      </p:sp>
      <p:sp>
        <p:nvSpPr>
          <p:cNvPr id="8" name="Rectangle 6"/>
          <p:cNvSpPr/>
          <p:nvPr/>
        </p:nvSpPr>
        <p:spPr>
          <a:xfrm>
            <a:off x="5111966" y="1132729"/>
            <a:ext cx="1926454" cy="260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en-US" sz="1200" dirty="0" err="1" smtClean="0"/>
              <a:t>Efisiensi</a:t>
            </a:r>
            <a:r>
              <a:rPr lang="en-US" sz="1200" dirty="0" smtClean="0"/>
              <a:t> </a:t>
            </a:r>
            <a:r>
              <a:rPr lang="en-US" sz="1200" dirty="0" err="1" smtClean="0"/>
              <a:t>waktu</a:t>
            </a:r>
            <a:endParaRPr lang="id-ID" sz="1200" dirty="0"/>
          </a:p>
          <a:p>
            <a:pPr marL="177800" indent="-177800">
              <a:buAutoNum type="arabicPeriod"/>
            </a:pPr>
            <a:r>
              <a:rPr lang="en-US" sz="1200" dirty="0" err="1" smtClean="0"/>
              <a:t>Kemudahan</a:t>
            </a:r>
            <a:r>
              <a:rPr lang="en-US" sz="1200" dirty="0" smtClean="0"/>
              <a:t> </a:t>
            </a:r>
            <a:r>
              <a:rPr lang="en-US" sz="1200" dirty="0" err="1" smtClean="0"/>
              <a:t>pemesanan</a:t>
            </a:r>
            <a:endParaRPr lang="id-ID" sz="1200" dirty="0"/>
          </a:p>
          <a:p>
            <a:pPr marL="177800" indent="-177800">
              <a:buAutoNum type="arabicPeriod"/>
            </a:pPr>
            <a:r>
              <a:rPr lang="en-US" sz="1200" dirty="0" err="1" smtClean="0"/>
              <a:t>Kebebasan</a:t>
            </a:r>
            <a:r>
              <a:rPr lang="en-US" sz="1200" dirty="0" smtClean="0"/>
              <a:t> </a:t>
            </a:r>
            <a:r>
              <a:rPr lang="id-ID" sz="1200" dirty="0" smtClean="0"/>
              <a:t>memilih </a:t>
            </a:r>
            <a:r>
              <a:rPr lang="id-ID" sz="1200" dirty="0"/>
              <a:t>penyedia jasa</a:t>
            </a:r>
          </a:p>
          <a:p>
            <a:pPr marL="177800" indent="-177800">
              <a:buAutoNum type="arabicPeriod"/>
            </a:pPr>
            <a:r>
              <a:rPr lang="en-US" sz="1200" dirty="0" err="1" smtClean="0"/>
              <a:t>Aman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nyaman</a:t>
            </a:r>
            <a:endParaRPr lang="id-ID" sz="1200" dirty="0"/>
          </a:p>
        </p:txBody>
      </p:sp>
      <p:sp>
        <p:nvSpPr>
          <p:cNvPr id="9" name="Rectangle 7"/>
          <p:cNvSpPr/>
          <p:nvPr/>
        </p:nvSpPr>
        <p:spPr>
          <a:xfrm>
            <a:off x="3099786" y="3233585"/>
            <a:ext cx="1926454" cy="1649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600" dirty="0"/>
              <a:t>Jasa salon</a:t>
            </a:r>
          </a:p>
          <a:p>
            <a:pPr marL="177800" indent="-177800">
              <a:buAutoNum type="arabicPeriod"/>
            </a:pPr>
            <a:r>
              <a:rPr lang="id-ID" sz="1600" dirty="0"/>
              <a:t>Dekorasi</a:t>
            </a:r>
          </a:p>
          <a:p>
            <a:pPr marL="177800" indent="-177800">
              <a:buAutoNum type="arabicPeriod"/>
            </a:pPr>
            <a:r>
              <a:rPr lang="id-ID" sz="1600" dirty="0"/>
              <a:t>Gedung</a:t>
            </a:r>
          </a:p>
          <a:p>
            <a:pPr marL="177800" indent="-177800">
              <a:buAutoNum type="arabicPeriod"/>
            </a:pPr>
            <a:r>
              <a:rPr lang="id-ID" sz="1600" dirty="0"/>
              <a:t>Catering </a:t>
            </a:r>
            <a:endParaRPr lang="en-US" sz="1600" dirty="0" smtClean="0"/>
          </a:p>
          <a:p>
            <a:pPr marL="177800" indent="-177800">
              <a:buAutoNum type="arabicPeriod"/>
            </a:pPr>
            <a:r>
              <a:rPr lang="en-US" sz="1600" dirty="0" smtClean="0"/>
              <a:t>Programmer</a:t>
            </a:r>
          </a:p>
          <a:p>
            <a:pPr marL="177800" indent="-177800">
              <a:buAutoNum type="arabicPeriod"/>
            </a:pPr>
            <a:r>
              <a:rPr lang="en-US" sz="1600" dirty="0" err="1" smtClean="0"/>
              <a:t>Infrastruktur</a:t>
            </a:r>
            <a:r>
              <a:rPr lang="en-US" sz="1600" dirty="0" smtClean="0"/>
              <a:t> IT</a:t>
            </a: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10" name="Rectangle 8"/>
          <p:cNvSpPr/>
          <p:nvPr/>
        </p:nvSpPr>
        <p:spPr>
          <a:xfrm>
            <a:off x="7155356" y="1218769"/>
            <a:ext cx="1926454" cy="1381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200" dirty="0"/>
              <a:t>Call center</a:t>
            </a:r>
          </a:p>
          <a:p>
            <a:pPr marL="177800" indent="-177800">
              <a:buAutoNum type="arabicPeriod"/>
            </a:pPr>
            <a:r>
              <a:rPr lang="en-US" sz="1200" dirty="0" err="1" smtClean="0"/>
              <a:t>Memperbanyak</a:t>
            </a:r>
            <a:r>
              <a:rPr lang="en-US" sz="1200" dirty="0" smtClean="0"/>
              <a:t> </a:t>
            </a:r>
            <a:r>
              <a:rPr lang="en-US" sz="1200" dirty="0" err="1" smtClean="0"/>
              <a:t>fitur</a:t>
            </a:r>
            <a:r>
              <a:rPr lang="en-US" sz="1200" dirty="0" smtClean="0"/>
              <a:t> </a:t>
            </a:r>
            <a:endParaRPr lang="id-ID" sz="1400" dirty="0"/>
          </a:p>
          <a:p>
            <a:pPr marL="342900" indent="-342900">
              <a:buAutoNum type="arabicPeriod"/>
            </a:pPr>
            <a:r>
              <a:rPr lang="en-US" dirty="0" smtClean="0"/>
              <a:t>Feedback</a:t>
            </a:r>
            <a:endParaRPr lang="id-ID" dirty="0"/>
          </a:p>
        </p:txBody>
      </p:sp>
      <p:sp>
        <p:nvSpPr>
          <p:cNvPr id="11" name="Rectangle 9"/>
          <p:cNvSpPr/>
          <p:nvPr/>
        </p:nvSpPr>
        <p:spPr>
          <a:xfrm>
            <a:off x="9153664" y="1218769"/>
            <a:ext cx="1926454" cy="2132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/>
              <a:t>Orang-orang disekitaran Tobasa yang akan mengadakan acara:</a:t>
            </a:r>
          </a:p>
          <a:p>
            <a:pPr marL="342900" indent="-342900">
              <a:buAutoNum type="arabicPeriod"/>
            </a:pPr>
            <a:r>
              <a:rPr lang="id-ID" sz="1600" dirty="0"/>
              <a:t>Pernikahan</a:t>
            </a:r>
          </a:p>
          <a:p>
            <a:pPr marL="342900" indent="-342900">
              <a:buAutoNum type="arabicPeriod"/>
            </a:pPr>
            <a:r>
              <a:rPr lang="id-ID" sz="1600" dirty="0"/>
              <a:t>Dukacita</a:t>
            </a:r>
          </a:p>
        </p:txBody>
      </p:sp>
      <p:sp>
        <p:nvSpPr>
          <p:cNvPr id="12" name="Rectangle 10"/>
          <p:cNvSpPr/>
          <p:nvPr/>
        </p:nvSpPr>
        <p:spPr>
          <a:xfrm>
            <a:off x="7138017" y="3233585"/>
            <a:ext cx="1926454" cy="1649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AutoNum type="arabicPeriod"/>
            </a:pPr>
            <a:r>
              <a:rPr lang="id-ID" sz="1600" dirty="0"/>
              <a:t>Telepon</a:t>
            </a:r>
          </a:p>
          <a:p>
            <a:pPr marL="177800" indent="-177800">
              <a:buAutoNum type="arabicPeriod"/>
            </a:pPr>
            <a:r>
              <a:rPr lang="id-ID" sz="1600" dirty="0"/>
              <a:t>Email</a:t>
            </a:r>
          </a:p>
          <a:p>
            <a:pPr marL="177800" indent="-177800">
              <a:buAutoNum type="arabicPeriod"/>
            </a:pPr>
            <a:r>
              <a:rPr lang="id-ID" sz="1600" dirty="0"/>
              <a:t>Media sosial</a:t>
            </a:r>
          </a:p>
          <a:p>
            <a:pPr marL="177800" indent="-177800">
              <a:buAutoNum type="arabicPeriod"/>
            </a:pPr>
            <a:r>
              <a:rPr lang="id-ID" sz="1600" dirty="0"/>
              <a:t>Website</a:t>
            </a:r>
          </a:p>
          <a:p>
            <a:pPr marL="177800" indent="-177800">
              <a:buAutoNum type="arabicPeriod"/>
            </a:pPr>
            <a:r>
              <a:rPr lang="en-US" dirty="0" err="1" smtClean="0"/>
              <a:t>Brosur</a:t>
            </a:r>
            <a:endParaRPr lang="en-US" dirty="0" smtClean="0"/>
          </a:p>
          <a:p>
            <a:pPr marL="177800" indent="-177800">
              <a:buAutoNum type="arabicPeriod"/>
            </a:pPr>
            <a:r>
              <a:rPr lang="en-US" dirty="0" err="1" smtClean="0"/>
              <a:t>Iklan</a:t>
            </a:r>
            <a:r>
              <a:rPr lang="en-US" dirty="0"/>
              <a:t> </a:t>
            </a:r>
            <a:r>
              <a:rPr lang="en-US" dirty="0" smtClean="0"/>
              <a:t>radio</a:t>
            </a: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13" name="Rectangle 11"/>
          <p:cNvSpPr/>
          <p:nvPr/>
        </p:nvSpPr>
        <p:spPr>
          <a:xfrm>
            <a:off x="1094541" y="5521912"/>
            <a:ext cx="4798259" cy="1145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1600" dirty="0"/>
          </a:p>
          <a:p>
            <a:pPr marL="177800" indent="-177800">
              <a:buAutoNum type="arabicPeriod"/>
            </a:pPr>
            <a:r>
              <a:rPr lang="id-ID" sz="1600" dirty="0"/>
              <a:t>Biaya promosi</a:t>
            </a:r>
          </a:p>
          <a:p>
            <a:pPr marL="177800" indent="-177800">
              <a:buAutoNum type="arabicPeriod"/>
            </a:pPr>
            <a:r>
              <a:rPr lang="id-ID" sz="1600" dirty="0"/>
              <a:t>Biaya pembangunan Platform dan maintenance</a:t>
            </a:r>
            <a:endParaRPr lang="id-ID" dirty="0"/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14" name="Rectangle 12"/>
          <p:cNvSpPr/>
          <p:nvPr/>
        </p:nvSpPr>
        <p:spPr>
          <a:xfrm>
            <a:off x="6495775" y="5536622"/>
            <a:ext cx="4683974" cy="1145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1. Affiliate marketing</a:t>
            </a:r>
            <a:endParaRPr lang="id-ID" dirty="0"/>
          </a:p>
          <a:p>
            <a:r>
              <a:rPr lang="en-US" dirty="0" smtClean="0"/>
              <a:t>2.Pemasangan </a:t>
            </a:r>
            <a:r>
              <a:rPr lang="en-US" dirty="0" err="1" smtClean="0"/>
              <a:t>iklan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398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9761738" cy="726828"/>
          </a:xfrm>
        </p:spPr>
        <p:txBody>
          <a:bodyPr/>
          <a:lstStyle/>
          <a:p>
            <a:r>
              <a:rPr lang="id-ID" dirty="0" smtClean="0"/>
              <a:t>Week 12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26828"/>
            <a:ext cx="9451019" cy="578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7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492</Words>
  <Application>Microsoft Office PowerPoint</Application>
  <PresentationFormat>Widescreen</PresentationFormat>
  <Paragraphs>202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 12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4</cp:revision>
  <dcterms:created xsi:type="dcterms:W3CDTF">2019-12-31T03:58:58Z</dcterms:created>
  <dcterms:modified xsi:type="dcterms:W3CDTF">2020-01-05T11:24:36Z</dcterms:modified>
</cp:coreProperties>
</file>