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2bc8d0a1f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2bc8d0a1f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2bc8d0a1f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2bc8d0a1f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25998f6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25998f6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2bc8d0a1f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2bc8d0a1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2bc8d0a1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2bc8d0a1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2bc8d0a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2bc8d0a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2bc8d0a1f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2bc8d0a1f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2bc8d0a1f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2bc8d0a1f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2bc8d0a1f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2bc8d0a1f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2bc8d0a1f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2bc8d0a1f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2bc8d0a1f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2bc8d0a1f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Late to Class!</a:t>
            </a:r>
            <a:endParaRPr>
              <a:latin typeface="Avenir"/>
              <a:ea typeface="Avenir"/>
              <a:cs typeface="Avenir"/>
              <a:sym typeface="Aveni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Chun-Ting Liu</a:t>
            </a:r>
            <a:br>
              <a:rPr lang="en">
                <a:latin typeface="Avenir"/>
                <a:ea typeface="Avenir"/>
                <a:cs typeface="Avenir"/>
                <a:sym typeface="Avenir"/>
              </a:rPr>
            </a:br>
            <a:r>
              <a:rPr lang="en">
                <a:latin typeface="Avenir"/>
                <a:ea typeface="Avenir"/>
                <a:cs typeface="Avenir"/>
                <a:sym typeface="Avenir"/>
              </a:rPr>
              <a:t>Juan Piñeros</a:t>
            </a:r>
            <a:endParaRPr>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1089675" y="101375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Winning condition </a:t>
            </a:r>
            <a:endParaRPr>
              <a:latin typeface="Avenir"/>
              <a:ea typeface="Avenir"/>
              <a:cs typeface="Avenir"/>
              <a:sym typeface="Avenir"/>
            </a:endParaRPr>
          </a:p>
        </p:txBody>
      </p:sp>
      <p:sp>
        <p:nvSpPr>
          <p:cNvPr id="149" name="Google Shape;149;p22"/>
          <p:cNvSpPr txBox="1"/>
          <p:nvPr>
            <p:ph idx="1" type="body"/>
          </p:nvPr>
        </p:nvSpPr>
        <p:spPr>
          <a:xfrm>
            <a:off x="1089675" y="1710600"/>
            <a:ext cx="2808000" cy="172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Avenir"/>
                <a:ea typeface="Avenir"/>
                <a:cs typeface="Avenir"/>
                <a:sym typeface="Avenir"/>
              </a:rPr>
              <a:t>After the Professor appears, and you manage to throw enough notebooks at him, you win the game, which means you successfully arrive at the classroom in time!</a:t>
            </a:r>
            <a:endParaRPr>
              <a:latin typeface="Avenir"/>
              <a:ea typeface="Avenir"/>
              <a:cs typeface="Avenir"/>
              <a:sym typeface="Avenir"/>
            </a:endParaRPr>
          </a:p>
        </p:txBody>
      </p:sp>
      <p:pic>
        <p:nvPicPr>
          <p:cNvPr id="150" name="Google Shape;150;p22"/>
          <p:cNvPicPr preferRelativeResize="0"/>
          <p:nvPr/>
        </p:nvPicPr>
        <p:blipFill rotWithShape="1">
          <a:blip r:embed="rId3">
            <a:alphaModFix/>
          </a:blip>
          <a:srcRect b="0" l="19839" r="17515" t="0"/>
          <a:stretch/>
        </p:blipFill>
        <p:spPr>
          <a:xfrm>
            <a:off x="4389175" y="593712"/>
            <a:ext cx="3840146" cy="3956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3"/>
          <p:cNvPicPr preferRelativeResize="0"/>
          <p:nvPr/>
        </p:nvPicPr>
        <p:blipFill rotWithShape="1">
          <a:blip r:embed="rId3">
            <a:alphaModFix/>
          </a:blip>
          <a:srcRect b="0" l="19621" r="17287" t="31801"/>
          <a:stretch/>
        </p:blipFill>
        <p:spPr>
          <a:xfrm>
            <a:off x="1580307" y="1550575"/>
            <a:ext cx="1818893" cy="1268975"/>
          </a:xfrm>
          <a:prstGeom prst="rect">
            <a:avLst/>
          </a:prstGeom>
          <a:noFill/>
          <a:ln>
            <a:noFill/>
          </a:ln>
        </p:spPr>
      </p:pic>
      <p:pic>
        <p:nvPicPr>
          <p:cNvPr id="156" name="Google Shape;156;p23"/>
          <p:cNvPicPr preferRelativeResize="0"/>
          <p:nvPr/>
        </p:nvPicPr>
        <p:blipFill rotWithShape="1">
          <a:blip r:embed="rId4">
            <a:alphaModFix/>
          </a:blip>
          <a:srcRect b="25530" l="18894" r="16329" t="21721"/>
          <a:stretch/>
        </p:blipFill>
        <p:spPr>
          <a:xfrm>
            <a:off x="1596770" y="1715760"/>
            <a:ext cx="1785968" cy="938607"/>
          </a:xfrm>
          <a:prstGeom prst="rect">
            <a:avLst/>
          </a:prstGeom>
          <a:noFill/>
          <a:ln>
            <a:noFill/>
          </a:ln>
        </p:spPr>
      </p:pic>
      <p:pic>
        <p:nvPicPr>
          <p:cNvPr id="157" name="Google Shape;157;p23"/>
          <p:cNvPicPr preferRelativeResize="0"/>
          <p:nvPr/>
        </p:nvPicPr>
        <p:blipFill rotWithShape="1">
          <a:blip r:embed="rId5">
            <a:alphaModFix/>
          </a:blip>
          <a:srcRect b="3374" l="47657" r="45072" t="83046"/>
          <a:stretch/>
        </p:blipFill>
        <p:spPr>
          <a:xfrm>
            <a:off x="2746352" y="2285379"/>
            <a:ext cx="150275" cy="181151"/>
          </a:xfrm>
          <a:prstGeom prst="rect">
            <a:avLst/>
          </a:prstGeom>
          <a:noFill/>
          <a:ln>
            <a:noFill/>
          </a:ln>
        </p:spPr>
      </p:pic>
      <p:sp>
        <p:nvSpPr>
          <p:cNvPr id="158" name="Google Shape;158;p23"/>
          <p:cNvSpPr txBox="1"/>
          <p:nvPr>
            <p:ph type="title"/>
          </p:nvPr>
        </p:nvSpPr>
        <p:spPr>
          <a:xfrm>
            <a:off x="5658900" y="779375"/>
            <a:ext cx="2808000" cy="755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latin typeface="Avenir"/>
                <a:ea typeface="Avenir"/>
                <a:cs typeface="Avenir"/>
                <a:sym typeface="Avenir"/>
              </a:rPr>
              <a:t>Losing condition</a:t>
            </a:r>
            <a:endParaRPr>
              <a:latin typeface="Avenir"/>
              <a:ea typeface="Avenir"/>
              <a:cs typeface="Avenir"/>
              <a:sym typeface="Avenir"/>
            </a:endParaRPr>
          </a:p>
        </p:txBody>
      </p:sp>
      <p:sp>
        <p:nvSpPr>
          <p:cNvPr id="159" name="Google Shape;159;p23"/>
          <p:cNvSpPr txBox="1"/>
          <p:nvPr>
            <p:ph idx="1" type="body"/>
          </p:nvPr>
        </p:nvSpPr>
        <p:spPr>
          <a:xfrm>
            <a:off x="5658900" y="1472075"/>
            <a:ext cx="2808000" cy="11823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latin typeface="Avenir"/>
                <a:ea typeface="Avenir"/>
                <a:cs typeface="Avenir"/>
                <a:sym typeface="Avenir"/>
              </a:rPr>
              <a:t>The effect of the walls descending into the player is achieved by moving the screen upwards. The character loses the game if it leaves the current display area. </a:t>
            </a:r>
            <a:endParaRPr>
              <a:latin typeface="Avenir"/>
              <a:ea typeface="Avenir"/>
              <a:cs typeface="Avenir"/>
              <a:sym typeface="Avenir"/>
            </a:endParaRPr>
          </a:p>
        </p:txBody>
      </p:sp>
      <p:pic>
        <p:nvPicPr>
          <p:cNvPr id="160" name="Google Shape;160;p23"/>
          <p:cNvPicPr preferRelativeResize="0"/>
          <p:nvPr/>
        </p:nvPicPr>
        <p:blipFill rotWithShape="1">
          <a:blip r:embed="rId3">
            <a:alphaModFix/>
          </a:blip>
          <a:srcRect b="0" l="19621" r="17287" t="31801"/>
          <a:stretch/>
        </p:blipFill>
        <p:spPr>
          <a:xfrm>
            <a:off x="1580319" y="328700"/>
            <a:ext cx="1818893" cy="1268975"/>
          </a:xfrm>
          <a:prstGeom prst="rect">
            <a:avLst/>
          </a:prstGeom>
          <a:noFill/>
          <a:ln>
            <a:noFill/>
          </a:ln>
        </p:spPr>
      </p:pic>
      <p:pic>
        <p:nvPicPr>
          <p:cNvPr id="161" name="Google Shape;161;p23"/>
          <p:cNvPicPr preferRelativeResize="0"/>
          <p:nvPr/>
        </p:nvPicPr>
        <p:blipFill rotWithShape="1">
          <a:blip r:embed="rId4">
            <a:alphaModFix/>
          </a:blip>
          <a:srcRect b="25530" l="18894" r="16329" t="21721"/>
          <a:stretch/>
        </p:blipFill>
        <p:spPr>
          <a:xfrm>
            <a:off x="1596782" y="659060"/>
            <a:ext cx="1785968" cy="938607"/>
          </a:xfrm>
          <a:prstGeom prst="rect">
            <a:avLst/>
          </a:prstGeom>
          <a:noFill/>
          <a:ln>
            <a:noFill/>
          </a:ln>
        </p:spPr>
      </p:pic>
      <p:pic>
        <p:nvPicPr>
          <p:cNvPr id="162" name="Google Shape;162;p23"/>
          <p:cNvPicPr preferRelativeResize="0"/>
          <p:nvPr/>
        </p:nvPicPr>
        <p:blipFill rotWithShape="1">
          <a:blip r:embed="rId3">
            <a:alphaModFix/>
          </a:blip>
          <a:srcRect b="0" l="19621" r="17287" t="31801"/>
          <a:stretch/>
        </p:blipFill>
        <p:spPr>
          <a:xfrm>
            <a:off x="1580307" y="3426225"/>
            <a:ext cx="1818893" cy="1268975"/>
          </a:xfrm>
          <a:prstGeom prst="rect">
            <a:avLst/>
          </a:prstGeom>
          <a:noFill/>
          <a:ln>
            <a:noFill/>
          </a:ln>
        </p:spPr>
      </p:pic>
      <p:pic>
        <p:nvPicPr>
          <p:cNvPr id="163" name="Google Shape;163;p23"/>
          <p:cNvPicPr preferRelativeResize="0"/>
          <p:nvPr/>
        </p:nvPicPr>
        <p:blipFill rotWithShape="1">
          <a:blip r:embed="rId4">
            <a:alphaModFix/>
          </a:blip>
          <a:srcRect b="25530" l="18894" r="16329" t="21721"/>
          <a:stretch/>
        </p:blipFill>
        <p:spPr>
          <a:xfrm>
            <a:off x="1596757" y="3541510"/>
            <a:ext cx="1785968" cy="938607"/>
          </a:xfrm>
          <a:prstGeom prst="rect">
            <a:avLst/>
          </a:prstGeom>
          <a:noFill/>
          <a:ln>
            <a:noFill/>
          </a:ln>
        </p:spPr>
      </p:pic>
      <p:pic>
        <p:nvPicPr>
          <p:cNvPr id="164" name="Google Shape;164;p23"/>
          <p:cNvPicPr preferRelativeResize="0"/>
          <p:nvPr/>
        </p:nvPicPr>
        <p:blipFill rotWithShape="1">
          <a:blip r:embed="rId3">
            <a:alphaModFix/>
          </a:blip>
          <a:srcRect b="0" l="19621" r="17287" t="49556"/>
          <a:stretch/>
        </p:blipFill>
        <p:spPr>
          <a:xfrm>
            <a:off x="1580325" y="2534700"/>
            <a:ext cx="1818874" cy="938625"/>
          </a:xfrm>
          <a:prstGeom prst="rect">
            <a:avLst/>
          </a:prstGeom>
          <a:noFill/>
          <a:ln>
            <a:noFill/>
          </a:ln>
        </p:spPr>
      </p:pic>
      <p:pic>
        <p:nvPicPr>
          <p:cNvPr id="165" name="Google Shape;165;p23"/>
          <p:cNvPicPr preferRelativeResize="0"/>
          <p:nvPr/>
        </p:nvPicPr>
        <p:blipFill rotWithShape="1">
          <a:blip r:embed="rId4">
            <a:alphaModFix/>
          </a:blip>
          <a:srcRect b="25530" l="18894" r="16329" t="21721"/>
          <a:stretch/>
        </p:blipFill>
        <p:spPr>
          <a:xfrm>
            <a:off x="1596770" y="2487610"/>
            <a:ext cx="1785968" cy="938607"/>
          </a:xfrm>
          <a:prstGeom prst="rect">
            <a:avLst/>
          </a:prstGeom>
          <a:noFill/>
          <a:ln>
            <a:noFill/>
          </a:ln>
        </p:spPr>
      </p:pic>
      <p:pic>
        <p:nvPicPr>
          <p:cNvPr id="166" name="Google Shape;166;p23"/>
          <p:cNvPicPr preferRelativeResize="0"/>
          <p:nvPr/>
        </p:nvPicPr>
        <p:blipFill rotWithShape="1">
          <a:blip r:embed="rId6">
            <a:alphaModFix/>
          </a:blip>
          <a:srcRect b="9884" l="1441" r="1847" t="2954"/>
          <a:stretch/>
        </p:blipFill>
        <p:spPr>
          <a:xfrm>
            <a:off x="1212276" y="1092277"/>
            <a:ext cx="2554974" cy="1479475"/>
          </a:xfrm>
          <a:prstGeom prst="rect">
            <a:avLst/>
          </a:prstGeom>
          <a:noFill/>
          <a:ln>
            <a:noFill/>
          </a:ln>
        </p:spPr>
      </p:pic>
      <p:cxnSp>
        <p:nvCxnSpPr>
          <p:cNvPr id="167" name="Google Shape;167;p23"/>
          <p:cNvCxnSpPr/>
          <p:nvPr/>
        </p:nvCxnSpPr>
        <p:spPr>
          <a:xfrm rot="10800000">
            <a:off x="4198100" y="1134963"/>
            <a:ext cx="0" cy="1394100"/>
          </a:xfrm>
          <a:prstGeom prst="straightConnector1">
            <a:avLst/>
          </a:prstGeom>
          <a:noFill/>
          <a:ln cap="flat" cmpd="sng" w="38100">
            <a:solidFill>
              <a:srgbClr val="F1C232"/>
            </a:solidFill>
            <a:prstDash val="solid"/>
            <a:round/>
            <a:headEnd len="med" w="med" type="none"/>
            <a:tailEnd len="med" w="med" type="triangle"/>
          </a:ln>
        </p:spPr>
      </p:cxnSp>
      <p:sp>
        <p:nvSpPr>
          <p:cNvPr id="168" name="Google Shape;168;p23"/>
          <p:cNvSpPr/>
          <p:nvPr/>
        </p:nvSpPr>
        <p:spPr>
          <a:xfrm>
            <a:off x="3680000" y="2654375"/>
            <a:ext cx="518100" cy="2040900"/>
          </a:xfrm>
          <a:prstGeom prst="rightBrace">
            <a:avLst>
              <a:gd fmla="val 58183"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txBox="1"/>
          <p:nvPr/>
        </p:nvSpPr>
        <p:spPr>
          <a:xfrm rot="5400000">
            <a:off x="3723775" y="3515969"/>
            <a:ext cx="1487100" cy="31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Kill Zone</a:t>
            </a:r>
            <a:endParaRPr>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1663350" y="2193750"/>
            <a:ext cx="5817300" cy="57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latin typeface="Avenir"/>
                <a:ea typeface="Avenir"/>
                <a:cs typeface="Avenir"/>
                <a:sym typeface="Avenir"/>
              </a:rPr>
              <a:t>Releasing December 12th</a:t>
            </a:r>
            <a:endParaRPr sz="3100">
              <a:latin typeface="Avenir"/>
              <a:ea typeface="Avenir"/>
              <a:cs typeface="Avenir"/>
              <a:sym typeface="Avenir"/>
            </a:endParaRPr>
          </a:p>
        </p:txBody>
      </p:sp>
      <p:sp>
        <p:nvSpPr>
          <p:cNvPr id="175" name="Google Shape;175;p24"/>
          <p:cNvSpPr txBox="1"/>
          <p:nvPr>
            <p:ph idx="1" type="body"/>
          </p:nvPr>
        </p:nvSpPr>
        <p:spPr>
          <a:xfrm>
            <a:off x="5173350" y="2738100"/>
            <a:ext cx="1139400" cy="31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latin typeface="Avenir"/>
                <a:ea typeface="Avenir"/>
                <a:cs typeface="Avenir"/>
                <a:sym typeface="Avenir"/>
              </a:rPr>
              <a:t>*hopefully.</a:t>
            </a:r>
            <a:endParaRPr sz="1500">
              <a:latin typeface="Avenir"/>
              <a:ea typeface="Avenir"/>
              <a:cs typeface="Avenir"/>
              <a:sym typeface="Avenir"/>
            </a:endParaRPr>
          </a:p>
        </p:txBody>
      </p:sp>
      <p:sp>
        <p:nvSpPr>
          <p:cNvPr id="176" name="Google Shape;176;p24"/>
          <p:cNvSpPr txBox="1"/>
          <p:nvPr>
            <p:ph idx="1" type="body"/>
          </p:nvPr>
        </p:nvSpPr>
        <p:spPr>
          <a:xfrm>
            <a:off x="2767500" y="1837950"/>
            <a:ext cx="1139400" cy="35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latin typeface="Avenir"/>
                <a:ea typeface="Avenir"/>
                <a:cs typeface="Avenir"/>
                <a:sym typeface="Avenir"/>
              </a:rPr>
              <a:t>c</a:t>
            </a:r>
            <a:r>
              <a:rPr lang="en" sz="1500">
                <a:latin typeface="Avenir"/>
                <a:ea typeface="Avenir"/>
                <a:cs typeface="Avenir"/>
                <a:sym typeface="Avenir"/>
              </a:rPr>
              <a:t>an’t wait?</a:t>
            </a:r>
            <a:endParaRPr sz="1500">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520375" y="1478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Have you ever been late to class?</a:t>
            </a:r>
            <a:endParaRPr>
              <a:latin typeface="Avenir"/>
              <a:ea typeface="Avenir"/>
              <a:cs typeface="Avenir"/>
              <a:sym typeface="Avenir"/>
            </a:endParaRPr>
          </a:p>
        </p:txBody>
      </p:sp>
      <p:sp>
        <p:nvSpPr>
          <p:cNvPr id="61" name="Google Shape;61;p14"/>
          <p:cNvSpPr txBox="1"/>
          <p:nvPr>
            <p:ph idx="1" type="body"/>
          </p:nvPr>
        </p:nvSpPr>
        <p:spPr>
          <a:xfrm>
            <a:off x="598175" y="2381750"/>
            <a:ext cx="2808000" cy="118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Avenir"/>
                <a:ea typeface="Avenir"/>
                <a:cs typeface="Avenir"/>
                <a:sym typeface="Avenir"/>
              </a:rPr>
              <a:t>A rush of adrenaline. A taste of danger. Twitches from your morning coffee. You’re not moving through the classrooms - the classrooms seem to move around you.</a:t>
            </a:r>
            <a:endParaRPr>
              <a:latin typeface="Avenir"/>
              <a:ea typeface="Avenir"/>
              <a:cs typeface="Avenir"/>
              <a:sym typeface="Avenir"/>
            </a:endParaRPr>
          </a:p>
        </p:txBody>
      </p:sp>
      <p:pic>
        <p:nvPicPr>
          <p:cNvPr id="62" name="Google Shape;62;p14"/>
          <p:cNvPicPr preferRelativeResize="0"/>
          <p:nvPr/>
        </p:nvPicPr>
        <p:blipFill>
          <a:blip r:embed="rId3">
            <a:alphaModFix/>
          </a:blip>
          <a:stretch>
            <a:fillRect/>
          </a:stretch>
        </p:blipFill>
        <p:spPr>
          <a:xfrm>
            <a:off x="3638450" y="1275750"/>
            <a:ext cx="5184000" cy="2592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650800" y="911475"/>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Someone filled the High Line with obstacles!</a:t>
            </a:r>
            <a:endParaRPr>
              <a:latin typeface="Avenir"/>
              <a:ea typeface="Avenir"/>
              <a:cs typeface="Avenir"/>
              <a:sym typeface="Avenir"/>
            </a:endParaRPr>
          </a:p>
        </p:txBody>
      </p:sp>
      <p:sp>
        <p:nvSpPr>
          <p:cNvPr id="68" name="Google Shape;68;p15"/>
          <p:cNvSpPr txBox="1"/>
          <p:nvPr>
            <p:ph idx="1" type="body"/>
          </p:nvPr>
        </p:nvSpPr>
        <p:spPr>
          <a:xfrm>
            <a:off x="650800" y="1667175"/>
            <a:ext cx="2808000" cy="11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You’re not only late to class, but now you have to get around a maze of walls, sleepy students and campus cats. Your objective is to get to the classroom, find out who did this, and defeat them.</a:t>
            </a:r>
            <a:endParaRPr>
              <a:latin typeface="Avenir"/>
              <a:ea typeface="Avenir"/>
              <a:cs typeface="Avenir"/>
              <a:sym typeface="Avenir"/>
            </a:endParaRPr>
          </a:p>
          <a:p>
            <a:pPr indent="0" lvl="0" marL="0" rtl="0" algn="l">
              <a:spcBef>
                <a:spcPts val="1600"/>
              </a:spcBef>
              <a:spcAft>
                <a:spcPts val="1600"/>
              </a:spcAft>
              <a:buNone/>
            </a:pPr>
            <a:r>
              <a:rPr lang="en">
                <a:latin typeface="Avenir"/>
                <a:ea typeface="Avenir"/>
                <a:cs typeface="Avenir"/>
                <a:sym typeface="Avenir"/>
              </a:rPr>
              <a:t>Try to keep yourself in the screen - the walls will try to push you off and the enemies will slow you down. Throw notebooks to break the doors blocking your way. Get to class fast, because attendance is 15% of the grade.</a:t>
            </a:r>
            <a:endParaRPr>
              <a:latin typeface="Avenir"/>
              <a:ea typeface="Avenir"/>
              <a:cs typeface="Avenir"/>
              <a:sym typeface="Avenir"/>
            </a:endParaRPr>
          </a:p>
        </p:txBody>
      </p:sp>
      <p:pic>
        <p:nvPicPr>
          <p:cNvPr id="69" name="Google Shape;69;p15"/>
          <p:cNvPicPr preferRelativeResize="0"/>
          <p:nvPr/>
        </p:nvPicPr>
        <p:blipFill rotWithShape="1">
          <a:blip r:embed="rId3">
            <a:alphaModFix/>
          </a:blip>
          <a:srcRect b="0" l="19946" r="17584" t="0"/>
          <a:stretch/>
        </p:blipFill>
        <p:spPr>
          <a:xfrm>
            <a:off x="4259900" y="313700"/>
            <a:ext cx="4371026" cy="4516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795800" y="1491650"/>
            <a:ext cx="373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Main </a:t>
            </a:r>
            <a:r>
              <a:rPr lang="en">
                <a:latin typeface="Avenir"/>
                <a:ea typeface="Avenir"/>
                <a:cs typeface="Avenir"/>
                <a:sym typeface="Avenir"/>
              </a:rPr>
              <a:t>Character</a:t>
            </a:r>
            <a:endParaRPr>
              <a:latin typeface="Avenir"/>
              <a:ea typeface="Avenir"/>
              <a:cs typeface="Avenir"/>
              <a:sym typeface="Avenir"/>
            </a:endParaRPr>
          </a:p>
        </p:txBody>
      </p:sp>
      <p:sp>
        <p:nvSpPr>
          <p:cNvPr id="75" name="Google Shape;75;p16"/>
          <p:cNvSpPr txBox="1"/>
          <p:nvPr>
            <p:ph idx="1" type="body"/>
          </p:nvPr>
        </p:nvSpPr>
        <p:spPr>
          <a:xfrm>
            <a:off x="795800" y="2003175"/>
            <a:ext cx="2765700" cy="173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Avenir"/>
                <a:ea typeface="Avenir"/>
                <a:cs typeface="Avenir"/>
                <a:sym typeface="Avenir"/>
              </a:rPr>
              <a:t>You are this poor student who is late to class! You can walk in four directions by pressing WASD, click mouse to shoot a notebook, and press space to jump. Of course, you can only jump over the campus cat, not the wall. </a:t>
            </a:r>
            <a:endParaRPr sz="1200">
              <a:latin typeface="Avenir"/>
              <a:ea typeface="Avenir"/>
              <a:cs typeface="Avenir"/>
              <a:sym typeface="Avenir"/>
            </a:endParaRPr>
          </a:p>
        </p:txBody>
      </p:sp>
      <p:pic>
        <p:nvPicPr>
          <p:cNvPr id="76" name="Google Shape;76;p16"/>
          <p:cNvPicPr preferRelativeResize="0"/>
          <p:nvPr/>
        </p:nvPicPr>
        <p:blipFill rotWithShape="1">
          <a:blip r:embed="rId3">
            <a:alphaModFix/>
          </a:blip>
          <a:srcRect b="2105" l="44583" r="36703" t="78286"/>
          <a:stretch/>
        </p:blipFill>
        <p:spPr>
          <a:xfrm>
            <a:off x="4877825" y="1491650"/>
            <a:ext cx="3194374" cy="2160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rotWithShape="1">
          <a:blip r:embed="rId3">
            <a:alphaModFix/>
          </a:blip>
          <a:srcRect b="48160" l="19946" r="17448" t="35106"/>
          <a:stretch/>
        </p:blipFill>
        <p:spPr>
          <a:xfrm>
            <a:off x="682537" y="2374200"/>
            <a:ext cx="7778926" cy="1341999"/>
          </a:xfrm>
          <a:prstGeom prst="rect">
            <a:avLst/>
          </a:prstGeom>
          <a:noFill/>
          <a:ln>
            <a:noFill/>
          </a:ln>
        </p:spPr>
      </p:pic>
      <p:sp>
        <p:nvSpPr>
          <p:cNvPr id="82" name="Google Shape;82;p17"/>
          <p:cNvSpPr txBox="1"/>
          <p:nvPr>
            <p:ph type="title"/>
          </p:nvPr>
        </p:nvSpPr>
        <p:spPr>
          <a:xfrm>
            <a:off x="1471850" y="3876550"/>
            <a:ext cx="2262000" cy="65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latin typeface="Avenir"/>
                <a:ea typeface="Avenir"/>
                <a:cs typeface="Avenir"/>
                <a:sym typeface="Avenir"/>
              </a:rPr>
              <a:t>Campus cat</a:t>
            </a:r>
            <a:br>
              <a:rPr lang="en" sz="2000">
                <a:latin typeface="Avenir"/>
                <a:ea typeface="Avenir"/>
                <a:cs typeface="Avenir"/>
                <a:sym typeface="Avenir"/>
              </a:rPr>
            </a:br>
            <a:r>
              <a:rPr i="1" lang="en" sz="1300">
                <a:latin typeface="Avenir"/>
                <a:ea typeface="Avenir"/>
                <a:cs typeface="Avenir"/>
                <a:sym typeface="Avenir"/>
              </a:rPr>
              <a:t>Felis catus campusiensis</a:t>
            </a:r>
            <a:endParaRPr i="1" sz="1300">
              <a:latin typeface="Avenir"/>
              <a:ea typeface="Avenir"/>
              <a:cs typeface="Avenir"/>
              <a:sym typeface="Avenir"/>
            </a:endParaRPr>
          </a:p>
        </p:txBody>
      </p:sp>
      <p:sp>
        <p:nvSpPr>
          <p:cNvPr id="83" name="Google Shape;83;p17"/>
          <p:cNvSpPr txBox="1"/>
          <p:nvPr>
            <p:ph type="title"/>
          </p:nvPr>
        </p:nvSpPr>
        <p:spPr>
          <a:xfrm>
            <a:off x="682525" y="275838"/>
            <a:ext cx="2120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Enemies</a:t>
            </a:r>
            <a:endParaRPr>
              <a:latin typeface="Avenir"/>
              <a:ea typeface="Avenir"/>
              <a:cs typeface="Avenir"/>
              <a:sym typeface="Avenir"/>
            </a:endParaRPr>
          </a:p>
        </p:txBody>
      </p:sp>
      <p:sp>
        <p:nvSpPr>
          <p:cNvPr id="84" name="Google Shape;84;p17"/>
          <p:cNvSpPr txBox="1"/>
          <p:nvPr>
            <p:ph idx="1" type="body"/>
          </p:nvPr>
        </p:nvSpPr>
        <p:spPr>
          <a:xfrm>
            <a:off x="682525" y="1031550"/>
            <a:ext cx="5520900" cy="118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Avenir"/>
                <a:ea typeface="Avenir"/>
                <a:cs typeface="Avenir"/>
                <a:sym typeface="Avenir"/>
              </a:rPr>
              <a:t>Enemies, when collided with, make you slower, meaning that you will reach the doors in more time and are more likely to be pushed down by the walls. They move along a horizontal axis and can be dealt with by shooting notebooks or jumping.</a:t>
            </a:r>
            <a:endParaRPr>
              <a:latin typeface="Avenir"/>
              <a:ea typeface="Avenir"/>
              <a:cs typeface="Avenir"/>
              <a:sym typeface="Avenir"/>
            </a:endParaRPr>
          </a:p>
        </p:txBody>
      </p:sp>
      <p:sp>
        <p:nvSpPr>
          <p:cNvPr id="85" name="Google Shape;85;p17"/>
          <p:cNvSpPr txBox="1"/>
          <p:nvPr>
            <p:ph type="title"/>
          </p:nvPr>
        </p:nvSpPr>
        <p:spPr>
          <a:xfrm>
            <a:off x="4682100" y="3876550"/>
            <a:ext cx="2262000" cy="65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latin typeface="Avenir"/>
                <a:ea typeface="Avenir"/>
                <a:cs typeface="Avenir"/>
                <a:sym typeface="Avenir"/>
              </a:rPr>
              <a:t>Sleepy student</a:t>
            </a:r>
            <a:br>
              <a:rPr lang="en" sz="2000">
                <a:latin typeface="Avenir"/>
                <a:ea typeface="Avenir"/>
                <a:cs typeface="Avenir"/>
                <a:sym typeface="Avenir"/>
              </a:rPr>
            </a:br>
            <a:r>
              <a:rPr i="1" lang="en" sz="1300">
                <a:latin typeface="Avenir"/>
                <a:ea typeface="Avenir"/>
                <a:cs typeface="Avenir"/>
                <a:sym typeface="Avenir"/>
              </a:rPr>
              <a:t>Homo sapiens tiredii</a:t>
            </a:r>
            <a:endParaRPr i="1" sz="1300">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882250" y="1015550"/>
            <a:ext cx="317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Game mechanics</a:t>
            </a:r>
            <a:endParaRPr>
              <a:latin typeface="Avenir"/>
              <a:ea typeface="Avenir"/>
              <a:cs typeface="Avenir"/>
              <a:sym typeface="Avenir"/>
            </a:endParaRPr>
          </a:p>
        </p:txBody>
      </p:sp>
      <p:sp>
        <p:nvSpPr>
          <p:cNvPr id="91" name="Google Shape;91;p18"/>
          <p:cNvSpPr txBox="1"/>
          <p:nvPr>
            <p:ph idx="1" type="body"/>
          </p:nvPr>
        </p:nvSpPr>
        <p:spPr>
          <a:xfrm>
            <a:off x="882250" y="1561025"/>
            <a:ext cx="3396900" cy="26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venir"/>
                <a:ea typeface="Avenir"/>
                <a:cs typeface="Avenir"/>
                <a:sym typeface="Avenir"/>
              </a:rPr>
              <a:t>The wall will keep moving down (or the screen move up), and there are closed doors generated at random location on the wall. If you don’t want to be pushed out of the screen, you have to shoot notebooks at the door to open it before you are able to pass the wall and move up. </a:t>
            </a:r>
            <a:endParaRPr sz="1200">
              <a:latin typeface="Avenir"/>
              <a:ea typeface="Avenir"/>
              <a:cs typeface="Avenir"/>
              <a:sym typeface="Avenir"/>
            </a:endParaRPr>
          </a:p>
          <a:p>
            <a:pPr indent="0" lvl="0" marL="0" rtl="0" algn="l">
              <a:spcBef>
                <a:spcPts val="1600"/>
              </a:spcBef>
              <a:spcAft>
                <a:spcPts val="1600"/>
              </a:spcAft>
              <a:buNone/>
            </a:pPr>
            <a:r>
              <a:rPr lang="en" sz="1200">
                <a:latin typeface="Avenir"/>
                <a:ea typeface="Avenir"/>
                <a:cs typeface="Avenir"/>
                <a:sym typeface="Avenir"/>
              </a:rPr>
              <a:t>You can also shoot notebooks to enemies to get rid of them.</a:t>
            </a:r>
            <a:endParaRPr sz="1200">
              <a:latin typeface="Avenir"/>
              <a:ea typeface="Avenir"/>
              <a:cs typeface="Avenir"/>
              <a:sym typeface="Avenir"/>
            </a:endParaRPr>
          </a:p>
        </p:txBody>
      </p:sp>
      <p:pic>
        <p:nvPicPr>
          <p:cNvPr id="92" name="Google Shape;92;p18"/>
          <p:cNvPicPr preferRelativeResize="0"/>
          <p:nvPr/>
        </p:nvPicPr>
        <p:blipFill rotWithShape="1">
          <a:blip r:embed="rId3">
            <a:alphaModFix/>
          </a:blip>
          <a:srcRect b="0" l="19946" r="17584" t="49713"/>
          <a:stretch/>
        </p:blipFill>
        <p:spPr>
          <a:xfrm>
            <a:off x="4337675" y="1374500"/>
            <a:ext cx="4371026" cy="2271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rotWithShape="1">
          <a:blip r:embed="rId3">
            <a:alphaModFix/>
          </a:blip>
          <a:srcRect b="0" l="19621" r="17287" t="31801"/>
          <a:stretch/>
        </p:blipFill>
        <p:spPr>
          <a:xfrm>
            <a:off x="1562150" y="1917975"/>
            <a:ext cx="3041051" cy="2121626"/>
          </a:xfrm>
          <a:prstGeom prst="rect">
            <a:avLst/>
          </a:prstGeom>
          <a:noFill/>
          <a:ln>
            <a:noFill/>
          </a:ln>
        </p:spPr>
      </p:pic>
      <p:pic>
        <p:nvPicPr>
          <p:cNvPr id="98" name="Google Shape;98;p19"/>
          <p:cNvPicPr preferRelativeResize="0"/>
          <p:nvPr/>
        </p:nvPicPr>
        <p:blipFill rotWithShape="1">
          <a:blip r:embed="rId4">
            <a:alphaModFix/>
          </a:blip>
          <a:srcRect b="25530" l="18894" r="16329" t="21721"/>
          <a:stretch/>
        </p:blipFill>
        <p:spPr>
          <a:xfrm>
            <a:off x="1589675" y="2194150"/>
            <a:ext cx="2986001" cy="1569276"/>
          </a:xfrm>
          <a:prstGeom prst="rect">
            <a:avLst/>
          </a:prstGeom>
          <a:noFill/>
          <a:ln>
            <a:noFill/>
          </a:ln>
        </p:spPr>
      </p:pic>
      <p:pic>
        <p:nvPicPr>
          <p:cNvPr id="99" name="Google Shape;99;p19"/>
          <p:cNvPicPr preferRelativeResize="0"/>
          <p:nvPr/>
        </p:nvPicPr>
        <p:blipFill rotWithShape="1">
          <a:blip r:embed="rId5">
            <a:alphaModFix/>
          </a:blip>
          <a:srcRect b="70980" l="19946" r="17584" t="0"/>
          <a:stretch/>
        </p:blipFill>
        <p:spPr>
          <a:xfrm>
            <a:off x="1562150" y="1076076"/>
            <a:ext cx="3041051" cy="911774"/>
          </a:xfrm>
          <a:prstGeom prst="rect">
            <a:avLst/>
          </a:prstGeom>
          <a:noFill/>
          <a:ln>
            <a:noFill/>
          </a:ln>
        </p:spPr>
      </p:pic>
      <p:sp>
        <p:nvSpPr>
          <p:cNvPr id="100" name="Google Shape;100;p19"/>
          <p:cNvSpPr/>
          <p:nvPr/>
        </p:nvSpPr>
        <p:spPr>
          <a:xfrm>
            <a:off x="1560425" y="4037550"/>
            <a:ext cx="3041100" cy="4476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9"/>
          <p:cNvPicPr preferRelativeResize="0"/>
          <p:nvPr/>
        </p:nvPicPr>
        <p:blipFill rotWithShape="1">
          <a:blip r:embed="rId5">
            <a:alphaModFix/>
          </a:blip>
          <a:srcRect b="3374" l="47657" r="45072" t="83046"/>
          <a:stretch/>
        </p:blipFill>
        <p:spPr>
          <a:xfrm>
            <a:off x="2840775" y="3763425"/>
            <a:ext cx="371325" cy="447649"/>
          </a:xfrm>
          <a:prstGeom prst="rect">
            <a:avLst/>
          </a:prstGeom>
          <a:noFill/>
          <a:ln>
            <a:noFill/>
          </a:ln>
        </p:spPr>
      </p:pic>
      <p:sp>
        <p:nvSpPr>
          <p:cNvPr id="102" name="Google Shape;102;p19"/>
          <p:cNvSpPr txBox="1"/>
          <p:nvPr/>
        </p:nvSpPr>
        <p:spPr>
          <a:xfrm>
            <a:off x="1561975" y="4167550"/>
            <a:ext cx="3041100" cy="31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nir"/>
                <a:ea typeface="Avenir"/>
                <a:cs typeface="Avenir"/>
                <a:sym typeface="Avenir"/>
              </a:rPr>
              <a:t>Kill Zone</a:t>
            </a:r>
            <a:endParaRPr>
              <a:solidFill>
                <a:srgbClr val="FFFFFF"/>
              </a:solidFill>
              <a:latin typeface="Avenir"/>
              <a:ea typeface="Avenir"/>
              <a:cs typeface="Avenir"/>
              <a:sym typeface="Avenir"/>
            </a:endParaRPr>
          </a:p>
        </p:txBody>
      </p:sp>
      <p:cxnSp>
        <p:nvCxnSpPr>
          <p:cNvPr id="103" name="Google Shape;103;p19"/>
          <p:cNvCxnSpPr/>
          <p:nvPr/>
        </p:nvCxnSpPr>
        <p:spPr>
          <a:xfrm>
            <a:off x="5102450" y="1917975"/>
            <a:ext cx="0" cy="1789800"/>
          </a:xfrm>
          <a:prstGeom prst="straightConnector1">
            <a:avLst/>
          </a:prstGeom>
          <a:noFill/>
          <a:ln cap="flat" cmpd="sng" w="38100">
            <a:solidFill>
              <a:srgbClr val="F1C232"/>
            </a:solidFill>
            <a:prstDash val="solid"/>
            <a:round/>
            <a:headEnd len="med" w="med" type="none"/>
            <a:tailEnd len="med" w="med" type="triangle"/>
          </a:ln>
        </p:spPr>
      </p:cxnSp>
      <p:sp>
        <p:nvSpPr>
          <p:cNvPr id="104" name="Google Shape;104;p19"/>
          <p:cNvSpPr txBox="1"/>
          <p:nvPr>
            <p:ph type="title"/>
          </p:nvPr>
        </p:nvSpPr>
        <p:spPr>
          <a:xfrm>
            <a:off x="5979200" y="738200"/>
            <a:ext cx="2808000" cy="755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latin typeface="Avenir"/>
                <a:ea typeface="Avenir"/>
                <a:cs typeface="Avenir"/>
                <a:sym typeface="Avenir"/>
              </a:rPr>
              <a:t>Objective</a:t>
            </a:r>
            <a:endParaRPr>
              <a:latin typeface="Avenir"/>
              <a:ea typeface="Avenir"/>
              <a:cs typeface="Avenir"/>
              <a:sym typeface="Avenir"/>
            </a:endParaRPr>
          </a:p>
        </p:txBody>
      </p:sp>
      <p:sp>
        <p:nvSpPr>
          <p:cNvPr id="105" name="Google Shape;105;p19"/>
          <p:cNvSpPr txBox="1"/>
          <p:nvPr>
            <p:ph idx="1" type="body"/>
          </p:nvPr>
        </p:nvSpPr>
        <p:spPr>
          <a:xfrm>
            <a:off x="5979200" y="1430900"/>
            <a:ext cx="2808000" cy="1182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latin typeface="Avenir"/>
                <a:ea typeface="Avenir"/>
                <a:cs typeface="Avenir"/>
                <a:sym typeface="Avenir"/>
              </a:rPr>
              <a:t>The objective of the game is to maintain the character in the screen - this is, making the character pass through the incoming walls fast enough so that the walls don’t push the character out of the screen.</a:t>
            </a:r>
            <a:endParaRPr>
              <a:latin typeface="Avenir"/>
              <a:ea typeface="Avenir"/>
              <a:cs typeface="Avenir"/>
              <a:sym typeface="Avenir"/>
            </a:endParaRPr>
          </a:p>
          <a:p>
            <a:pPr indent="0" lvl="0" marL="0" rtl="0" algn="r">
              <a:spcBef>
                <a:spcPts val="1600"/>
              </a:spcBef>
              <a:spcAft>
                <a:spcPts val="1600"/>
              </a:spcAft>
              <a:buNone/>
            </a:pPr>
            <a:r>
              <a:rPr lang="en">
                <a:latin typeface="Avenir"/>
                <a:ea typeface="Avenir"/>
                <a:cs typeface="Avenir"/>
                <a:sym typeface="Avenir"/>
              </a:rPr>
              <a:t>Once a set number of walls is passed, a boss battle is started. If the player hits the boss enough times with notebooks, the boss will be defeated and the game will be over.</a:t>
            </a:r>
            <a:endParaRPr>
              <a:latin typeface="Avenir"/>
              <a:ea typeface="Avenir"/>
              <a:cs typeface="Avenir"/>
              <a:sym typeface="Avenir"/>
            </a:endParaRPr>
          </a:p>
        </p:txBody>
      </p:sp>
      <p:pic>
        <p:nvPicPr>
          <p:cNvPr id="106" name="Google Shape;106;p19"/>
          <p:cNvPicPr preferRelativeResize="0"/>
          <p:nvPr/>
        </p:nvPicPr>
        <p:blipFill rotWithShape="1">
          <a:blip r:embed="rId6">
            <a:alphaModFix/>
          </a:blip>
          <a:srcRect b="9884" l="1441" r="1847" t="2954"/>
          <a:stretch/>
        </p:blipFill>
        <p:spPr>
          <a:xfrm>
            <a:off x="340175" y="1016275"/>
            <a:ext cx="5372525" cy="3110950"/>
          </a:xfrm>
          <a:prstGeom prst="rect">
            <a:avLst/>
          </a:prstGeom>
          <a:noFill/>
          <a:ln>
            <a:noFill/>
          </a:ln>
        </p:spPr>
      </p:pic>
      <p:cxnSp>
        <p:nvCxnSpPr>
          <p:cNvPr id="107" name="Google Shape;107;p19"/>
          <p:cNvCxnSpPr/>
          <p:nvPr/>
        </p:nvCxnSpPr>
        <p:spPr>
          <a:xfrm flipH="1" rot="10800000">
            <a:off x="3199500" y="3715650"/>
            <a:ext cx="403800" cy="233100"/>
          </a:xfrm>
          <a:prstGeom prst="bentConnector3">
            <a:avLst>
              <a:gd fmla="val 98626" name="adj1"/>
            </a:avLst>
          </a:prstGeom>
          <a:noFill/>
          <a:ln cap="flat" cmpd="sng" w="9525">
            <a:solidFill>
              <a:srgbClr val="FFFF00"/>
            </a:solidFill>
            <a:prstDash val="solid"/>
            <a:round/>
            <a:headEnd len="med" w="med" type="none"/>
            <a:tailEnd len="med" w="med" type="triangle"/>
          </a:ln>
        </p:spPr>
      </p:cxnSp>
      <p:cxnSp>
        <p:nvCxnSpPr>
          <p:cNvPr id="108" name="Google Shape;108;p19"/>
          <p:cNvCxnSpPr/>
          <p:nvPr/>
        </p:nvCxnSpPr>
        <p:spPr>
          <a:xfrm flipH="1" rot="5400000">
            <a:off x="3418950" y="3364950"/>
            <a:ext cx="192300" cy="192300"/>
          </a:xfrm>
          <a:prstGeom prst="bentConnector3">
            <a:avLst>
              <a:gd fmla="val 98284" name="adj1"/>
            </a:avLst>
          </a:prstGeom>
          <a:noFill/>
          <a:ln cap="flat" cmpd="sng" w="9525">
            <a:solidFill>
              <a:srgbClr val="FFFF00"/>
            </a:solidFill>
            <a:prstDash val="solid"/>
            <a:round/>
            <a:headEnd len="med" w="med" type="none"/>
            <a:tailEnd len="med" w="med" type="triangle"/>
          </a:ln>
        </p:spPr>
      </p:cxnSp>
      <p:cxnSp>
        <p:nvCxnSpPr>
          <p:cNvPr id="109" name="Google Shape;109;p19"/>
          <p:cNvCxnSpPr/>
          <p:nvPr/>
        </p:nvCxnSpPr>
        <p:spPr>
          <a:xfrm rot="10800000">
            <a:off x="2713500" y="3307350"/>
            <a:ext cx="337500" cy="101400"/>
          </a:xfrm>
          <a:prstGeom prst="bentConnector3">
            <a:avLst>
              <a:gd fmla="val 100000" name="adj1"/>
            </a:avLst>
          </a:prstGeom>
          <a:noFill/>
          <a:ln cap="flat" cmpd="sng" w="9525">
            <a:solidFill>
              <a:srgbClr val="FFFF00"/>
            </a:solidFill>
            <a:prstDash val="solid"/>
            <a:round/>
            <a:headEnd len="med" w="med" type="none"/>
            <a:tailEnd len="med" w="med" type="triangle"/>
          </a:ln>
        </p:spPr>
      </p:cxnSp>
      <p:cxnSp>
        <p:nvCxnSpPr>
          <p:cNvPr id="110" name="Google Shape;110;p19"/>
          <p:cNvCxnSpPr/>
          <p:nvPr/>
        </p:nvCxnSpPr>
        <p:spPr>
          <a:xfrm rot="-5400000">
            <a:off x="2656050" y="2838300"/>
            <a:ext cx="303900" cy="297000"/>
          </a:xfrm>
          <a:prstGeom prst="bentConnector3">
            <a:avLst>
              <a:gd fmla="val 50000" name="adj1"/>
            </a:avLst>
          </a:prstGeom>
          <a:noFill/>
          <a:ln cap="flat" cmpd="sng" w="9525">
            <a:solidFill>
              <a:srgbClr val="FFFF00"/>
            </a:solidFill>
            <a:prstDash val="solid"/>
            <a:round/>
            <a:headEnd len="med" w="med" type="none"/>
            <a:tailEnd len="med" w="med" type="triangle"/>
          </a:ln>
        </p:spPr>
      </p:cxnSp>
      <p:cxnSp>
        <p:nvCxnSpPr>
          <p:cNvPr id="111" name="Google Shape;111;p19"/>
          <p:cNvCxnSpPr/>
          <p:nvPr/>
        </p:nvCxnSpPr>
        <p:spPr>
          <a:xfrm flipH="1" rot="5400000">
            <a:off x="2703300" y="2473800"/>
            <a:ext cx="263400" cy="216000"/>
          </a:xfrm>
          <a:prstGeom prst="bentConnector3">
            <a:avLst>
              <a:gd fmla="val 50000" name="adj1"/>
            </a:avLst>
          </a:prstGeom>
          <a:noFill/>
          <a:ln cap="flat" cmpd="sng" w="9525">
            <a:solidFill>
              <a:srgbClr val="FFFF00"/>
            </a:solidFill>
            <a:prstDash val="solid"/>
            <a:round/>
            <a:headEnd len="med" w="med" type="none"/>
            <a:tailEnd len="med" w="med" type="triangle"/>
          </a:ln>
        </p:spPr>
      </p:cxnSp>
      <p:sp>
        <p:nvSpPr>
          <p:cNvPr id="112" name="Google Shape;112;p19"/>
          <p:cNvSpPr/>
          <p:nvPr/>
        </p:nvSpPr>
        <p:spPr>
          <a:xfrm rot="2700000">
            <a:off x="2935936" y="3145787"/>
            <a:ext cx="459478" cy="459478"/>
          </a:xfrm>
          <a:prstGeom prst="mathPlus">
            <a:avLst>
              <a:gd fmla="val 3768"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rot="2700000">
            <a:off x="2852936" y="2583137"/>
            <a:ext cx="459478" cy="459478"/>
          </a:xfrm>
          <a:prstGeom prst="mathPlus">
            <a:avLst>
              <a:gd fmla="val 3768"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rot="2700000">
            <a:off x="2286136" y="2111612"/>
            <a:ext cx="459478" cy="459478"/>
          </a:xfrm>
          <a:prstGeom prst="mathPlus">
            <a:avLst>
              <a:gd fmla="val 3768"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rot="2700000">
            <a:off x="2401861" y="2985100"/>
            <a:ext cx="459478" cy="459478"/>
          </a:xfrm>
          <a:prstGeom prst="mathPlus">
            <a:avLst>
              <a:gd fmla="val 3768"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rot="2700000">
            <a:off x="3364261" y="3402500"/>
            <a:ext cx="459478" cy="459478"/>
          </a:xfrm>
          <a:prstGeom prst="mathPlus">
            <a:avLst>
              <a:gd fmla="val 3768"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960050" y="7895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Final boss</a:t>
            </a:r>
            <a:endParaRPr>
              <a:latin typeface="Avenir"/>
              <a:ea typeface="Avenir"/>
              <a:cs typeface="Avenir"/>
              <a:sym typeface="Avenir"/>
            </a:endParaRPr>
          </a:p>
        </p:txBody>
      </p:sp>
      <p:sp>
        <p:nvSpPr>
          <p:cNvPr id="122" name="Google Shape;122;p20"/>
          <p:cNvSpPr txBox="1"/>
          <p:nvPr>
            <p:ph idx="1" type="body"/>
          </p:nvPr>
        </p:nvSpPr>
        <p:spPr>
          <a:xfrm>
            <a:off x="908175" y="1545200"/>
            <a:ext cx="2808000" cy="217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Avenir"/>
                <a:ea typeface="Avenir"/>
                <a:cs typeface="Avenir"/>
                <a:sym typeface="Avenir"/>
              </a:rPr>
              <a:t>When you pass a certain amount of wall, the final boss, aka the Professor, will appear at the top of the screen. He/she will keep throwing things at you ( question sheets, computers etc.), and you have to dodge them, or the wall will move faster. Once you throw enough notebooks at the Professor, you will win.</a:t>
            </a:r>
            <a:endParaRPr>
              <a:latin typeface="Avenir"/>
              <a:ea typeface="Avenir"/>
              <a:cs typeface="Avenir"/>
              <a:sym typeface="Avenir"/>
            </a:endParaRPr>
          </a:p>
        </p:txBody>
      </p:sp>
      <p:pic>
        <p:nvPicPr>
          <p:cNvPr id="123" name="Google Shape;123;p20"/>
          <p:cNvPicPr preferRelativeResize="0"/>
          <p:nvPr/>
        </p:nvPicPr>
        <p:blipFill rotWithShape="1">
          <a:blip r:embed="rId3">
            <a:alphaModFix/>
          </a:blip>
          <a:srcRect b="0" l="19839" r="17515" t="0"/>
          <a:stretch/>
        </p:blipFill>
        <p:spPr>
          <a:xfrm>
            <a:off x="4052075" y="503725"/>
            <a:ext cx="3840146" cy="395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726325" y="423575"/>
            <a:ext cx="72072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Controls and keys listened</a:t>
            </a:r>
            <a:endParaRPr>
              <a:latin typeface="Avenir"/>
              <a:ea typeface="Avenir"/>
              <a:cs typeface="Avenir"/>
              <a:sym typeface="Avenir"/>
            </a:endParaRPr>
          </a:p>
        </p:txBody>
      </p:sp>
      <p:pic>
        <p:nvPicPr>
          <p:cNvPr id="129" name="Google Shape;129;p21"/>
          <p:cNvPicPr preferRelativeResize="0"/>
          <p:nvPr/>
        </p:nvPicPr>
        <p:blipFill rotWithShape="1">
          <a:blip r:embed="rId3">
            <a:alphaModFix/>
          </a:blip>
          <a:srcRect b="2105" l="44583" r="36703" t="78286"/>
          <a:stretch/>
        </p:blipFill>
        <p:spPr>
          <a:xfrm>
            <a:off x="1201076" y="1809188"/>
            <a:ext cx="2255251" cy="1525115"/>
          </a:xfrm>
          <a:prstGeom prst="rect">
            <a:avLst/>
          </a:prstGeom>
          <a:noFill/>
          <a:ln>
            <a:noFill/>
          </a:ln>
        </p:spPr>
      </p:pic>
      <p:pic>
        <p:nvPicPr>
          <p:cNvPr id="130" name="Google Shape;130;p21"/>
          <p:cNvPicPr preferRelativeResize="0"/>
          <p:nvPr/>
        </p:nvPicPr>
        <p:blipFill rotWithShape="1">
          <a:blip r:embed="rId3">
            <a:alphaModFix/>
          </a:blip>
          <a:srcRect b="2104" l="46595" r="43633" t="82235"/>
          <a:stretch/>
        </p:blipFill>
        <p:spPr>
          <a:xfrm>
            <a:off x="5419100" y="2417113"/>
            <a:ext cx="1177550" cy="1218050"/>
          </a:xfrm>
          <a:prstGeom prst="rect">
            <a:avLst/>
          </a:prstGeom>
          <a:noFill/>
          <a:ln>
            <a:noFill/>
          </a:ln>
        </p:spPr>
      </p:pic>
      <p:sp>
        <p:nvSpPr>
          <p:cNvPr id="131" name="Google Shape;131;p21"/>
          <p:cNvSpPr/>
          <p:nvPr/>
        </p:nvSpPr>
        <p:spPr>
          <a:xfrm>
            <a:off x="7171975" y="3792150"/>
            <a:ext cx="1508400" cy="569100"/>
          </a:xfrm>
          <a:prstGeom prst="bevel">
            <a:avLst>
              <a:gd fmla="val 125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Avenir"/>
                <a:ea typeface="Avenir"/>
                <a:cs typeface="Avenir"/>
                <a:sym typeface="Avenir"/>
              </a:rPr>
              <a:t>Space</a:t>
            </a:r>
            <a:endParaRPr sz="1500">
              <a:solidFill>
                <a:srgbClr val="FFFFFF"/>
              </a:solidFill>
              <a:latin typeface="Avenir"/>
              <a:ea typeface="Avenir"/>
              <a:cs typeface="Avenir"/>
              <a:sym typeface="Avenir"/>
            </a:endParaRPr>
          </a:p>
        </p:txBody>
      </p:sp>
      <p:cxnSp>
        <p:nvCxnSpPr>
          <p:cNvPr id="132" name="Google Shape;132;p21"/>
          <p:cNvCxnSpPr/>
          <p:nvPr/>
        </p:nvCxnSpPr>
        <p:spPr>
          <a:xfrm flipH="1" rot="10800000">
            <a:off x="2335900" y="1651100"/>
            <a:ext cx="1245000" cy="859500"/>
          </a:xfrm>
          <a:prstGeom prst="straightConnector1">
            <a:avLst/>
          </a:prstGeom>
          <a:noFill/>
          <a:ln cap="flat" cmpd="sng" w="19050">
            <a:solidFill>
              <a:srgbClr val="FF0000"/>
            </a:solidFill>
            <a:prstDash val="dash"/>
            <a:round/>
            <a:headEnd len="med" w="med" type="none"/>
            <a:tailEnd len="med" w="med" type="triangle"/>
          </a:ln>
        </p:spPr>
      </p:cxnSp>
      <p:sp>
        <p:nvSpPr>
          <p:cNvPr id="133" name="Google Shape;133;p21"/>
          <p:cNvSpPr/>
          <p:nvPr/>
        </p:nvSpPr>
        <p:spPr>
          <a:xfrm>
            <a:off x="5713425" y="1384975"/>
            <a:ext cx="588900" cy="569100"/>
          </a:xfrm>
          <a:prstGeom prst="bevel">
            <a:avLst>
              <a:gd fmla="val 125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Avenir"/>
                <a:ea typeface="Avenir"/>
                <a:cs typeface="Avenir"/>
                <a:sym typeface="Avenir"/>
              </a:rPr>
              <a:t>W</a:t>
            </a:r>
            <a:endParaRPr sz="1500">
              <a:solidFill>
                <a:srgbClr val="FFFFFF"/>
              </a:solidFill>
              <a:latin typeface="Avenir"/>
              <a:ea typeface="Avenir"/>
              <a:cs typeface="Avenir"/>
              <a:sym typeface="Avenir"/>
            </a:endParaRPr>
          </a:p>
        </p:txBody>
      </p:sp>
      <p:sp>
        <p:nvSpPr>
          <p:cNvPr id="134" name="Google Shape;134;p21"/>
          <p:cNvSpPr/>
          <p:nvPr/>
        </p:nvSpPr>
        <p:spPr>
          <a:xfrm>
            <a:off x="4202150" y="2741588"/>
            <a:ext cx="588900" cy="569100"/>
          </a:xfrm>
          <a:prstGeom prst="bevel">
            <a:avLst>
              <a:gd fmla="val 125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Avenir"/>
                <a:ea typeface="Avenir"/>
                <a:cs typeface="Avenir"/>
                <a:sym typeface="Avenir"/>
              </a:rPr>
              <a:t>A</a:t>
            </a:r>
            <a:endParaRPr sz="1500">
              <a:solidFill>
                <a:srgbClr val="FFFFFF"/>
              </a:solidFill>
              <a:latin typeface="Avenir"/>
              <a:ea typeface="Avenir"/>
              <a:cs typeface="Avenir"/>
              <a:sym typeface="Avenir"/>
            </a:endParaRPr>
          </a:p>
        </p:txBody>
      </p:sp>
      <p:sp>
        <p:nvSpPr>
          <p:cNvPr id="135" name="Google Shape;135;p21"/>
          <p:cNvSpPr/>
          <p:nvPr/>
        </p:nvSpPr>
        <p:spPr>
          <a:xfrm>
            <a:off x="7224700" y="2741588"/>
            <a:ext cx="588900" cy="569100"/>
          </a:xfrm>
          <a:prstGeom prst="bevel">
            <a:avLst>
              <a:gd fmla="val 125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Avenir"/>
                <a:ea typeface="Avenir"/>
                <a:cs typeface="Avenir"/>
                <a:sym typeface="Avenir"/>
              </a:rPr>
              <a:t>D</a:t>
            </a:r>
            <a:endParaRPr sz="1500">
              <a:solidFill>
                <a:srgbClr val="FFFFFF"/>
              </a:solidFill>
              <a:latin typeface="Avenir"/>
              <a:ea typeface="Avenir"/>
              <a:cs typeface="Avenir"/>
              <a:sym typeface="Avenir"/>
            </a:endParaRPr>
          </a:p>
        </p:txBody>
      </p:sp>
      <p:sp>
        <p:nvSpPr>
          <p:cNvPr id="136" name="Google Shape;136;p21"/>
          <p:cNvSpPr/>
          <p:nvPr/>
        </p:nvSpPr>
        <p:spPr>
          <a:xfrm>
            <a:off x="5713425" y="4159575"/>
            <a:ext cx="588900" cy="569100"/>
          </a:xfrm>
          <a:prstGeom prst="bevel">
            <a:avLst>
              <a:gd fmla="val 125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Avenir"/>
                <a:ea typeface="Avenir"/>
                <a:cs typeface="Avenir"/>
                <a:sym typeface="Avenir"/>
              </a:rPr>
              <a:t>S</a:t>
            </a:r>
            <a:endParaRPr sz="1500">
              <a:solidFill>
                <a:srgbClr val="FFFFFF"/>
              </a:solidFill>
              <a:latin typeface="Avenir"/>
              <a:ea typeface="Avenir"/>
              <a:cs typeface="Avenir"/>
              <a:sym typeface="Avenir"/>
            </a:endParaRPr>
          </a:p>
        </p:txBody>
      </p:sp>
      <p:cxnSp>
        <p:nvCxnSpPr>
          <p:cNvPr id="137" name="Google Shape;137;p21"/>
          <p:cNvCxnSpPr>
            <a:stCxn id="130" idx="0"/>
            <a:endCxn id="133" idx="2"/>
          </p:cNvCxnSpPr>
          <p:nvPr/>
        </p:nvCxnSpPr>
        <p:spPr>
          <a:xfrm rot="10800000">
            <a:off x="6007875" y="1954213"/>
            <a:ext cx="0" cy="462900"/>
          </a:xfrm>
          <a:prstGeom prst="straightConnector1">
            <a:avLst/>
          </a:prstGeom>
          <a:noFill/>
          <a:ln cap="flat" cmpd="sng" w="28575">
            <a:solidFill>
              <a:schemeClr val="dk2"/>
            </a:solidFill>
            <a:prstDash val="solid"/>
            <a:round/>
            <a:headEnd len="med" w="med" type="none"/>
            <a:tailEnd len="med" w="med" type="triangle"/>
          </a:ln>
        </p:spPr>
      </p:cxnSp>
      <p:cxnSp>
        <p:nvCxnSpPr>
          <p:cNvPr id="138" name="Google Shape;138;p21"/>
          <p:cNvCxnSpPr>
            <a:stCxn id="130" idx="3"/>
            <a:endCxn id="135" idx="5"/>
          </p:cNvCxnSpPr>
          <p:nvPr/>
        </p:nvCxnSpPr>
        <p:spPr>
          <a:xfrm>
            <a:off x="6596650" y="3026137"/>
            <a:ext cx="699300" cy="0"/>
          </a:xfrm>
          <a:prstGeom prst="straightConnector1">
            <a:avLst/>
          </a:prstGeom>
          <a:noFill/>
          <a:ln cap="flat" cmpd="sng" w="28575">
            <a:solidFill>
              <a:schemeClr val="dk2"/>
            </a:solidFill>
            <a:prstDash val="solid"/>
            <a:round/>
            <a:headEnd len="med" w="med" type="none"/>
            <a:tailEnd len="med" w="med" type="triangle"/>
          </a:ln>
        </p:spPr>
      </p:cxnSp>
      <p:cxnSp>
        <p:nvCxnSpPr>
          <p:cNvPr id="139" name="Google Shape;139;p21"/>
          <p:cNvCxnSpPr>
            <a:stCxn id="130" idx="2"/>
            <a:endCxn id="136" idx="6"/>
          </p:cNvCxnSpPr>
          <p:nvPr/>
        </p:nvCxnSpPr>
        <p:spPr>
          <a:xfrm>
            <a:off x="6007875" y="3635162"/>
            <a:ext cx="0" cy="524400"/>
          </a:xfrm>
          <a:prstGeom prst="straightConnector1">
            <a:avLst/>
          </a:prstGeom>
          <a:noFill/>
          <a:ln cap="flat" cmpd="sng" w="28575">
            <a:solidFill>
              <a:schemeClr val="dk2"/>
            </a:solidFill>
            <a:prstDash val="solid"/>
            <a:round/>
            <a:headEnd len="med" w="med" type="none"/>
            <a:tailEnd len="med" w="med" type="triangle"/>
          </a:ln>
        </p:spPr>
      </p:cxnSp>
      <p:cxnSp>
        <p:nvCxnSpPr>
          <p:cNvPr id="140" name="Google Shape;140;p21"/>
          <p:cNvCxnSpPr>
            <a:stCxn id="130" idx="1"/>
            <a:endCxn id="134" idx="0"/>
          </p:cNvCxnSpPr>
          <p:nvPr/>
        </p:nvCxnSpPr>
        <p:spPr>
          <a:xfrm rot="10800000">
            <a:off x="4790900" y="3026137"/>
            <a:ext cx="628200" cy="0"/>
          </a:xfrm>
          <a:prstGeom prst="straightConnector1">
            <a:avLst/>
          </a:prstGeom>
          <a:noFill/>
          <a:ln cap="flat" cmpd="sng" w="28575">
            <a:solidFill>
              <a:schemeClr val="dk2"/>
            </a:solidFill>
            <a:prstDash val="solid"/>
            <a:round/>
            <a:headEnd len="med" w="med" type="none"/>
            <a:tailEnd len="med" w="med" type="triangle"/>
          </a:ln>
        </p:spPr>
      </p:cxnSp>
      <p:sp>
        <p:nvSpPr>
          <p:cNvPr id="141" name="Google Shape;141;p21"/>
          <p:cNvSpPr txBox="1"/>
          <p:nvPr/>
        </p:nvSpPr>
        <p:spPr>
          <a:xfrm>
            <a:off x="7576525" y="4421250"/>
            <a:ext cx="6993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(jump)</a:t>
            </a:r>
            <a:endParaRPr>
              <a:latin typeface="Avenir"/>
              <a:ea typeface="Avenir"/>
              <a:cs typeface="Avenir"/>
              <a:sym typeface="Avenir"/>
            </a:endParaRPr>
          </a:p>
        </p:txBody>
      </p:sp>
      <p:pic>
        <p:nvPicPr>
          <p:cNvPr id="142" name="Google Shape;142;p21"/>
          <p:cNvPicPr preferRelativeResize="0"/>
          <p:nvPr/>
        </p:nvPicPr>
        <p:blipFill>
          <a:blip r:embed="rId4">
            <a:alphaModFix/>
          </a:blip>
          <a:stretch>
            <a:fillRect/>
          </a:stretch>
        </p:blipFill>
        <p:spPr>
          <a:xfrm>
            <a:off x="1633225" y="3635150"/>
            <a:ext cx="1096625" cy="1096625"/>
          </a:xfrm>
          <a:prstGeom prst="rect">
            <a:avLst/>
          </a:prstGeom>
          <a:noFill/>
          <a:ln>
            <a:noFill/>
          </a:ln>
        </p:spPr>
      </p:pic>
      <p:pic>
        <p:nvPicPr>
          <p:cNvPr id="143" name="Google Shape;143;p21"/>
          <p:cNvPicPr preferRelativeResize="0"/>
          <p:nvPr/>
        </p:nvPicPr>
        <p:blipFill>
          <a:blip r:embed="rId5">
            <a:alphaModFix/>
          </a:blip>
          <a:stretch>
            <a:fillRect/>
          </a:stretch>
        </p:blipFill>
        <p:spPr>
          <a:xfrm>
            <a:off x="3563278" y="1276246"/>
            <a:ext cx="562318" cy="45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