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66" r:id="rId5"/>
    <p:sldId id="258" r:id="rId6"/>
    <p:sldId id="262" r:id="rId7"/>
    <p:sldId id="267" r:id="rId8"/>
    <p:sldId id="264" r:id="rId9"/>
    <p:sldId id="263" r:id="rId10"/>
    <p:sldId id="265" r:id="rId11"/>
    <p:sldId id="259" r:id="rId12"/>
    <p:sldId id="261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9DC8E3C-BE87-4982-B8C1-FE6BA513ABAA}">
          <p14:sldIdLst>
            <p14:sldId id="257"/>
          </p14:sldIdLst>
        </p14:section>
        <p14:section name="Sección sin título" id="{73B088E5-2CB1-4672-87C4-7ED6F92491A3}">
          <p14:sldIdLst>
            <p14:sldId id="260"/>
            <p14:sldId id="256"/>
            <p14:sldId id="266"/>
            <p14:sldId id="258"/>
            <p14:sldId id="262"/>
            <p14:sldId id="267"/>
            <p14:sldId id="264"/>
            <p14:sldId id="263"/>
            <p14:sldId id="265"/>
            <p14:sldId id="259"/>
            <p14:sldId id="261"/>
            <p14:sldId id="268"/>
            <p14:sldId id="269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415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388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639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74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990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63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09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275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083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054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14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7A09-4840-4F25-837A-CE4EEBE13FCB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149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2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49" y="365125"/>
            <a:ext cx="9861645" cy="6420001"/>
          </a:xfrm>
        </p:spPr>
      </p:pic>
    </p:spTree>
    <p:extLst>
      <p:ext uri="{BB962C8B-B14F-4D97-AF65-F5344CB8AC3E}">
        <p14:creationId xmlns:p14="http://schemas.microsoft.com/office/powerpoint/2010/main" val="30062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/>
          <p:cNvSpPr/>
          <p:nvPr/>
        </p:nvSpPr>
        <p:spPr>
          <a:xfrm>
            <a:off x="242461" y="287776"/>
            <a:ext cx="189440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61803" y="287776"/>
            <a:ext cx="202026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894186" y="287776"/>
            <a:ext cx="219182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1263808" y="287776"/>
            <a:ext cx="249093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1674191" y="287776"/>
            <a:ext cx="219114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11623239" y="287776"/>
            <a:ext cx="219114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50" name="Elipse 49"/>
          <p:cNvSpPr/>
          <p:nvPr/>
        </p:nvSpPr>
        <p:spPr>
          <a:xfrm>
            <a:off x="5768134" y="287776"/>
            <a:ext cx="609734" cy="3647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5297444" y="827641"/>
            <a:ext cx="1551113" cy="443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5119209" y="1497027"/>
            <a:ext cx="1907581" cy="232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“Buscar cliente”</a:t>
            </a:r>
            <a:endParaRPr lang="es-CO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394730" y="1910585"/>
            <a:ext cx="135653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¿El cliente existe?</a:t>
            </a:r>
            <a:endParaRPr lang="es-CO" sz="1200" dirty="0"/>
          </a:p>
        </p:txBody>
      </p:sp>
      <p:sp>
        <p:nvSpPr>
          <p:cNvPr id="10" name="Rombo 9"/>
          <p:cNvSpPr/>
          <p:nvPr/>
        </p:nvSpPr>
        <p:spPr>
          <a:xfrm>
            <a:off x="5670663" y="2381676"/>
            <a:ext cx="804672" cy="390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angular 14"/>
          <p:cNvCxnSpPr>
            <a:stCxn id="10" idx="1"/>
            <a:endCxn id="24" idx="0"/>
          </p:cNvCxnSpPr>
          <p:nvPr/>
        </p:nvCxnSpPr>
        <p:spPr>
          <a:xfrm rot="10800000" flipV="1">
            <a:off x="4190397" y="2576748"/>
            <a:ext cx="1480266" cy="195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3401472" y="2771820"/>
            <a:ext cx="157785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Realice una opción: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 smtClean="0"/>
              <a:t>Editar cliente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 smtClean="0"/>
              <a:t>Eliminar cliente</a:t>
            </a:r>
            <a:endParaRPr lang="es-CO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7533493" y="2771820"/>
            <a:ext cx="146181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 dirty="0" smtClean="0"/>
              <a:t>Es un nuevo cliente?</a:t>
            </a:r>
            <a:endParaRPr lang="es-CO" sz="1200" dirty="0"/>
          </a:p>
        </p:txBody>
      </p:sp>
      <p:cxnSp>
        <p:nvCxnSpPr>
          <p:cNvPr id="40" name="Conector angular 39"/>
          <p:cNvCxnSpPr>
            <a:stCxn id="10" idx="3"/>
            <a:endCxn id="36" idx="0"/>
          </p:cNvCxnSpPr>
          <p:nvPr/>
        </p:nvCxnSpPr>
        <p:spPr>
          <a:xfrm>
            <a:off x="6475335" y="2576748"/>
            <a:ext cx="1789063" cy="195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mbo 82"/>
          <p:cNvSpPr/>
          <p:nvPr/>
        </p:nvSpPr>
        <p:spPr>
          <a:xfrm>
            <a:off x="7863286" y="3173181"/>
            <a:ext cx="804672" cy="390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7498429" y="3758556"/>
            <a:ext cx="154503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 dirty="0" smtClean="0"/>
              <a:t>Agregar nuevo cliente</a:t>
            </a:r>
            <a:endParaRPr lang="es-CO" sz="1200" dirty="0"/>
          </a:p>
        </p:txBody>
      </p:sp>
      <p:sp>
        <p:nvSpPr>
          <p:cNvPr id="88" name="Rombo 87"/>
          <p:cNvSpPr/>
          <p:nvPr/>
        </p:nvSpPr>
        <p:spPr>
          <a:xfrm>
            <a:off x="3788060" y="4053228"/>
            <a:ext cx="804672" cy="390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CuadroTexto 64"/>
          <p:cNvSpPr txBox="1"/>
          <p:nvPr/>
        </p:nvSpPr>
        <p:spPr>
          <a:xfrm>
            <a:off x="5939556" y="3826346"/>
            <a:ext cx="138852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200" dirty="0" smtClean="0"/>
          </a:p>
          <a:p>
            <a:r>
              <a:rPr lang="es-ES" sz="1200" dirty="0" smtClean="0"/>
              <a:t>Editar cliente</a:t>
            </a:r>
          </a:p>
          <a:p>
            <a:r>
              <a:rPr lang="es-ES" sz="1200" dirty="0" smtClean="0"/>
              <a:t>Nombre del cliente</a:t>
            </a:r>
          </a:p>
          <a:p>
            <a:endParaRPr lang="es-ES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4793471" y="5047488"/>
            <a:ext cx="149353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200" dirty="0" smtClean="0"/>
          </a:p>
          <a:p>
            <a:r>
              <a:rPr lang="es-ES" sz="1200" dirty="0" smtClean="0"/>
              <a:t>Eliminar cliente</a:t>
            </a:r>
          </a:p>
          <a:p>
            <a:endParaRPr lang="es-CO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818339" y="3601970"/>
            <a:ext cx="74411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 dirty="0" smtClean="0"/>
              <a:t>Opción 1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827155" y="4696250"/>
            <a:ext cx="72648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 dirty="0" smtClean="0"/>
              <a:t>Opción z</a:t>
            </a:r>
            <a:endParaRPr lang="es-CO" sz="12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7840249" y="5693819"/>
            <a:ext cx="898003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 dirty="0" smtClean="0"/>
              <a:t>Opción =&gt;3</a:t>
            </a:r>
            <a:endParaRPr lang="es-CO" sz="12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9601438" y="2381676"/>
            <a:ext cx="104111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 dirty="0" smtClean="0"/>
              <a:t>Error digitado</a:t>
            </a:r>
            <a:endParaRPr lang="es-CO" sz="1200" dirty="0"/>
          </a:p>
        </p:txBody>
      </p:sp>
      <p:cxnSp>
        <p:nvCxnSpPr>
          <p:cNvPr id="75" name="Conector recto de flecha 74"/>
          <p:cNvCxnSpPr>
            <a:stCxn id="50" idx="4"/>
            <a:endCxn id="6" idx="0"/>
          </p:cNvCxnSpPr>
          <p:nvPr/>
        </p:nvCxnSpPr>
        <p:spPr>
          <a:xfrm>
            <a:off x="6073001" y="652479"/>
            <a:ext cx="0" cy="17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>
            <a:stCxn id="6" idx="2"/>
            <a:endCxn id="8" idx="0"/>
          </p:cNvCxnSpPr>
          <p:nvPr/>
        </p:nvCxnSpPr>
        <p:spPr>
          <a:xfrm flipH="1">
            <a:off x="6073000" y="1270943"/>
            <a:ext cx="1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>
            <a:stCxn id="8" idx="2"/>
            <a:endCxn id="9" idx="0"/>
          </p:cNvCxnSpPr>
          <p:nvPr/>
        </p:nvCxnSpPr>
        <p:spPr>
          <a:xfrm flipH="1">
            <a:off x="6072999" y="1729649"/>
            <a:ext cx="1" cy="18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>
            <a:stCxn id="9" idx="2"/>
            <a:endCxn id="10" idx="0"/>
          </p:cNvCxnSpPr>
          <p:nvPr/>
        </p:nvCxnSpPr>
        <p:spPr>
          <a:xfrm>
            <a:off x="6072999" y="2187584"/>
            <a:ext cx="0" cy="19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>
            <a:stCxn id="24" idx="2"/>
            <a:endCxn id="67" idx="0"/>
          </p:cNvCxnSpPr>
          <p:nvPr/>
        </p:nvCxnSpPr>
        <p:spPr>
          <a:xfrm flipH="1">
            <a:off x="4190396" y="3418151"/>
            <a:ext cx="1" cy="1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67" idx="2"/>
            <a:endCxn id="88" idx="0"/>
          </p:cNvCxnSpPr>
          <p:nvPr/>
        </p:nvCxnSpPr>
        <p:spPr>
          <a:xfrm>
            <a:off x="4190396" y="3878969"/>
            <a:ext cx="0" cy="17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>
            <a:stCxn id="88" idx="2"/>
            <a:endCxn id="68" idx="0"/>
          </p:cNvCxnSpPr>
          <p:nvPr/>
        </p:nvCxnSpPr>
        <p:spPr>
          <a:xfrm>
            <a:off x="4190396" y="4443372"/>
            <a:ext cx="0" cy="25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r 110"/>
          <p:cNvCxnSpPr>
            <a:stCxn id="68" idx="2"/>
            <a:endCxn id="66" idx="1"/>
          </p:cNvCxnSpPr>
          <p:nvPr/>
        </p:nvCxnSpPr>
        <p:spPr>
          <a:xfrm rot="16200000" flipH="1">
            <a:off x="4293231" y="4870413"/>
            <a:ext cx="397405" cy="603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117"/>
          <p:cNvCxnSpPr>
            <a:stCxn id="69" idx="3"/>
            <a:endCxn id="72" idx="2"/>
          </p:cNvCxnSpPr>
          <p:nvPr/>
        </p:nvCxnSpPr>
        <p:spPr>
          <a:xfrm flipV="1">
            <a:off x="8738252" y="2658675"/>
            <a:ext cx="1383746" cy="31736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>
            <a:stCxn id="9" idx="3"/>
            <a:endCxn id="72" idx="0"/>
          </p:cNvCxnSpPr>
          <p:nvPr/>
        </p:nvCxnSpPr>
        <p:spPr>
          <a:xfrm>
            <a:off x="6751268" y="2049085"/>
            <a:ext cx="3370730" cy="332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36" idx="2"/>
            <a:endCxn id="83" idx="0"/>
          </p:cNvCxnSpPr>
          <p:nvPr/>
        </p:nvCxnSpPr>
        <p:spPr>
          <a:xfrm>
            <a:off x="8264398" y="3048819"/>
            <a:ext cx="1224" cy="12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stCxn id="83" idx="2"/>
            <a:endCxn id="61" idx="0"/>
          </p:cNvCxnSpPr>
          <p:nvPr/>
        </p:nvCxnSpPr>
        <p:spPr>
          <a:xfrm>
            <a:off x="8265622" y="3563325"/>
            <a:ext cx="5326" cy="19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/>
          <p:cNvCxnSpPr>
            <a:stCxn id="88" idx="3"/>
            <a:endCxn id="65" idx="1"/>
          </p:cNvCxnSpPr>
          <p:nvPr/>
        </p:nvCxnSpPr>
        <p:spPr>
          <a:xfrm flipV="1">
            <a:off x="4592732" y="4241845"/>
            <a:ext cx="1346824" cy="6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r 138"/>
          <p:cNvCxnSpPr>
            <a:stCxn id="88" idx="1"/>
            <a:endCxn id="69" idx="1"/>
          </p:cNvCxnSpPr>
          <p:nvPr/>
        </p:nvCxnSpPr>
        <p:spPr>
          <a:xfrm rot="10800000" flipH="1" flipV="1">
            <a:off x="3788059" y="4248299"/>
            <a:ext cx="4052189" cy="1584019"/>
          </a:xfrm>
          <a:prstGeom prst="bentConnector3">
            <a:avLst>
              <a:gd name="adj1" fmla="val -172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>
            <a:stCxn id="83" idx="3"/>
          </p:cNvCxnSpPr>
          <p:nvPr/>
        </p:nvCxnSpPr>
        <p:spPr>
          <a:xfrm flipV="1">
            <a:off x="8667958" y="3367825"/>
            <a:ext cx="1454040" cy="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uadroTexto 149"/>
          <p:cNvSpPr txBox="1"/>
          <p:nvPr/>
        </p:nvSpPr>
        <p:spPr>
          <a:xfrm>
            <a:off x="4701931" y="2299748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Si</a:t>
            </a:r>
            <a:endParaRPr lang="es-CO" sz="1200" dirty="0"/>
          </a:p>
        </p:txBody>
      </p:sp>
      <p:sp>
        <p:nvSpPr>
          <p:cNvPr id="151" name="CuadroTexto 150"/>
          <p:cNvSpPr txBox="1"/>
          <p:nvPr/>
        </p:nvSpPr>
        <p:spPr>
          <a:xfrm>
            <a:off x="7227137" y="229966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No</a:t>
            </a:r>
            <a:endParaRPr lang="es-CO" sz="1200" dirty="0"/>
          </a:p>
        </p:txBody>
      </p:sp>
      <p:sp>
        <p:nvSpPr>
          <p:cNvPr id="160" name="CuadroTexto 159"/>
          <p:cNvSpPr txBox="1"/>
          <p:nvPr/>
        </p:nvSpPr>
        <p:spPr>
          <a:xfrm>
            <a:off x="4775866" y="3940340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Si</a:t>
            </a:r>
            <a:endParaRPr lang="es-CO" sz="1200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7840248" y="3466899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Si</a:t>
            </a:r>
            <a:endParaRPr lang="es-CO" sz="1200" dirty="0"/>
          </a:p>
        </p:txBody>
      </p:sp>
      <p:sp>
        <p:nvSpPr>
          <p:cNvPr id="166" name="CuadroTexto 165"/>
          <p:cNvSpPr txBox="1"/>
          <p:nvPr/>
        </p:nvSpPr>
        <p:spPr>
          <a:xfrm>
            <a:off x="3760729" y="438193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No</a:t>
            </a:r>
            <a:endParaRPr lang="es-CO" sz="1200" dirty="0"/>
          </a:p>
        </p:txBody>
      </p:sp>
      <p:sp>
        <p:nvSpPr>
          <p:cNvPr id="167" name="CuadroTexto 166"/>
          <p:cNvSpPr txBox="1"/>
          <p:nvPr/>
        </p:nvSpPr>
        <p:spPr>
          <a:xfrm>
            <a:off x="8766470" y="309141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No</a:t>
            </a:r>
            <a:endParaRPr lang="es-CO" sz="1200" dirty="0"/>
          </a:p>
        </p:txBody>
      </p:sp>
      <p:sp>
        <p:nvSpPr>
          <p:cNvPr id="168" name="Botón de acción: Personalizar 167">
            <a:hlinkClick r:id="rId2" action="ppaction://hlinksldjump" highlightClick="1"/>
          </p:cNvPr>
          <p:cNvSpPr/>
          <p:nvPr/>
        </p:nvSpPr>
        <p:spPr>
          <a:xfrm>
            <a:off x="10252697" y="273984"/>
            <a:ext cx="647263" cy="283039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61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33306"/>
              </p:ext>
            </p:extLst>
          </p:nvPr>
        </p:nvGraphicFramePr>
        <p:xfrm>
          <a:off x="1589926" y="616539"/>
          <a:ext cx="9070053" cy="55658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7702"/>
                <a:gridCol w="7732351"/>
              </a:tblGrid>
              <a:tr h="392228"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Clase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Sonda</a:t>
                      </a:r>
                      <a:endParaRPr lang="es-CO" sz="1800" dirty="0"/>
                    </a:p>
                  </a:txBody>
                  <a:tcPr/>
                </a:tc>
              </a:tr>
              <a:tr h="604461"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ID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String: </a:t>
                      </a:r>
                    </a:p>
                    <a:p>
                      <a:pPr algn="l"/>
                      <a:r>
                        <a:rPr lang="es-ES" sz="1800" dirty="0" smtClean="0"/>
                        <a:t>3322</a:t>
                      </a:r>
                    </a:p>
                    <a:p>
                      <a:pPr algn="l"/>
                      <a:endParaRPr lang="es-CO" sz="1800" dirty="0"/>
                    </a:p>
                  </a:txBody>
                  <a:tcPr/>
                </a:tc>
              </a:tr>
              <a:tr h="435212"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Tipo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boleano</a:t>
                      </a:r>
                    </a:p>
                    <a:p>
                      <a:pPr algn="l"/>
                      <a:r>
                        <a:rPr lang="es-ES" sz="1800" dirty="0" smtClean="0"/>
                        <a:t>Nxcliente o nxwire</a:t>
                      </a:r>
                      <a:endParaRPr lang="es-CO" sz="1800" dirty="0"/>
                    </a:p>
                  </a:txBody>
                  <a:tcPr/>
                </a:tc>
              </a:tr>
              <a:tr h="392228"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Nombre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“vacío”</a:t>
                      </a:r>
                      <a:endParaRPr lang="es-CO" sz="1800" dirty="0"/>
                    </a:p>
                  </a:txBody>
                  <a:tcPr/>
                </a:tc>
              </a:tr>
              <a:tr h="392228"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Descripción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“Sonda ubicada en Cartagena”</a:t>
                      </a:r>
                      <a:endParaRPr lang="es-CO" sz="1800" dirty="0"/>
                    </a:p>
                  </a:txBody>
                  <a:tcPr/>
                </a:tc>
              </a:tr>
              <a:tr h="435212"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Funciones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AgregarSonda() Esta </a:t>
                      </a:r>
                      <a:r>
                        <a:rPr lang="es-ES" sz="1800" baseline="0" dirty="0" smtClean="0"/>
                        <a:t>función crear un archivo json con el id, con los datos de la sonda como (id, nombre, descripción y tipo) teniendo en cuenta la estructura de datos.</a:t>
                      </a:r>
                      <a:endParaRPr lang="es-CO" sz="1800" dirty="0"/>
                    </a:p>
                  </a:txBody>
                  <a:tcPr/>
                </a:tc>
              </a:tr>
              <a:tr h="392228">
                <a:tc>
                  <a:txBody>
                    <a:bodyPr/>
                    <a:lstStyle/>
                    <a:p>
                      <a:pPr algn="l"/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leerSonda(‘id de la sonda’) Busca la</a:t>
                      </a:r>
                      <a:r>
                        <a:rPr lang="es-ES" sz="1800" baseline="0" dirty="0" smtClean="0"/>
                        <a:t> sonda y muestra lo que tiene el json y lo guarda en un objeto Sonda.</a:t>
                      </a:r>
                      <a:endParaRPr lang="es-CO" sz="1800" dirty="0"/>
                    </a:p>
                  </a:txBody>
                  <a:tcPr/>
                </a:tc>
              </a:tr>
              <a:tr h="392228">
                <a:tc>
                  <a:txBody>
                    <a:bodyPr/>
                    <a:lstStyle/>
                    <a:p>
                      <a:pPr algn="l"/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editarSonda() Lee un archivo</a:t>
                      </a:r>
                      <a:r>
                        <a:rPr lang="es-ES" sz="1800" baseline="0" dirty="0" smtClean="0"/>
                        <a:t> json de una sonda, y permite guardar cambios de la misma</a:t>
                      </a:r>
                      <a:endParaRPr lang="es-CO" sz="1800" dirty="0"/>
                    </a:p>
                  </a:txBody>
                  <a:tcPr/>
                </a:tc>
              </a:tr>
              <a:tr h="435212">
                <a:tc>
                  <a:txBody>
                    <a:bodyPr/>
                    <a:lstStyle/>
                    <a:p>
                      <a:pPr algn="l"/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/>
                        <a:t>eliminarSonda() permite borrar</a:t>
                      </a:r>
                      <a:r>
                        <a:rPr lang="es-ES" sz="1800" baseline="0" dirty="0" smtClean="0"/>
                        <a:t> un archivo json.</a:t>
                      </a:r>
                      <a:endParaRPr lang="es-ES" sz="1800" dirty="0" smtClean="0"/>
                    </a:p>
                    <a:p>
                      <a:pPr algn="l"/>
                      <a:endParaRPr lang="es-CO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Botón de acción: Personalizar 2">
            <a:hlinkClick r:id="rId2" action="ppaction://hlinksldjump" highlightClick="1"/>
          </p:cNvPr>
          <p:cNvSpPr/>
          <p:nvPr/>
        </p:nvSpPr>
        <p:spPr>
          <a:xfrm>
            <a:off x="11047956" y="229742"/>
            <a:ext cx="647263" cy="283039"/>
          </a:xfrm>
          <a:prstGeom prst="actionButtonBlan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3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54956" y="71046"/>
            <a:ext cx="243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6">
                    <a:lumMod val="50000"/>
                  </a:schemeClr>
                </a:solidFill>
              </a:rPr>
              <a:t>tigobo </a:t>
            </a: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2233 4456 </a:t>
            </a:r>
            <a:r>
              <a:rPr lang="es-CO" dirty="0" smtClean="0">
                <a:solidFill>
                  <a:schemeClr val="accent6">
                    <a:lumMod val="50000"/>
                  </a:schemeClr>
                </a:solidFill>
              </a:rPr>
              <a:t>5544z</a:t>
            </a:r>
            <a:endParaRPr lang="es-CO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9624" y="44037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491234" y="44037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728800" y="44037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972484" y="4403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1244865" y="4403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495582" y="4403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21568" y="44037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</a:t>
            </a:r>
            <a:endParaRPr lang="es-CO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931760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202057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49" name="CuadroTexto 48"/>
          <p:cNvSpPr txBox="1"/>
          <p:nvPr/>
        </p:nvSpPr>
        <p:spPr>
          <a:xfrm>
            <a:off x="2409525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605798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55" name="CuadroTexto 54"/>
          <p:cNvSpPr txBox="1"/>
          <p:nvPr/>
        </p:nvSpPr>
        <p:spPr>
          <a:xfrm>
            <a:off x="3144743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905784" y="44037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</a:t>
            </a:r>
            <a:endParaRPr lang="es-CO" dirty="0"/>
          </a:p>
        </p:txBody>
      </p:sp>
      <p:sp>
        <p:nvSpPr>
          <p:cNvPr id="57" name="CuadroTexto 56"/>
          <p:cNvSpPr txBox="1"/>
          <p:nvPr/>
        </p:nvSpPr>
        <p:spPr>
          <a:xfrm>
            <a:off x="4057906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  <a:endParaRPr lang="es-ES" dirty="0" smtClean="0"/>
          </a:p>
        </p:txBody>
      </p:sp>
      <p:sp>
        <p:nvSpPr>
          <p:cNvPr id="58" name="CuadroTexto 57"/>
          <p:cNvSpPr txBox="1"/>
          <p:nvPr/>
        </p:nvSpPr>
        <p:spPr>
          <a:xfrm>
            <a:off x="3737310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3483084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192553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434635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693665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945745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1211311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473366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951513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1714951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224105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2422582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2584023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3156009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2873503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11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4045792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3452956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13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3702424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08489"/>
              </p:ext>
            </p:extLst>
          </p:nvPr>
        </p:nvGraphicFramePr>
        <p:xfrm>
          <a:off x="736321" y="1697886"/>
          <a:ext cx="9712005" cy="43600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6536"/>
                <a:gridCol w="453125"/>
                <a:gridCol w="485486"/>
                <a:gridCol w="596515"/>
                <a:gridCol w="511296"/>
                <a:gridCol w="916074"/>
                <a:gridCol w="979987"/>
                <a:gridCol w="447385"/>
                <a:gridCol w="532602"/>
                <a:gridCol w="617816"/>
                <a:gridCol w="575210"/>
                <a:gridCol w="660426"/>
                <a:gridCol w="639121"/>
                <a:gridCol w="660426"/>
              </a:tblGrid>
              <a:tr h="724363"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x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</a:tr>
              <a:tr h="9704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NAVEGADOR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0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1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2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3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4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5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6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7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8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9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10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11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</a:tr>
              <a:tr h="724363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TAREA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t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i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g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o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b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o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-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2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2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3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3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-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</a:tr>
              <a:tr h="970429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CLIENTE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t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ti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tig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tigob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tigobo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</a:tr>
              <a:tr h="970429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sonda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223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2233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Botón de acción: Personalizar 79">
            <a:hlinkClick r:id="rId2" action="ppaction://hlinksldjump" highlightClick="1"/>
          </p:cNvPr>
          <p:cNvSpPr/>
          <p:nvPr/>
        </p:nvSpPr>
        <p:spPr>
          <a:xfrm>
            <a:off x="10353684" y="228744"/>
            <a:ext cx="647263" cy="283039"/>
          </a:xfrm>
          <a:prstGeom prst="actionButtonBlan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18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446643" y="188844"/>
            <a:ext cx="417444" cy="29817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4609582" y="598838"/>
            <a:ext cx="2091565" cy="1006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Tarea=“tigobo3322 4456 5544”</a:t>
            </a:r>
          </a:p>
          <a:p>
            <a:pPr algn="ctr"/>
            <a:r>
              <a:rPr lang="es-ES" sz="1000" dirty="0" smtClean="0"/>
              <a:t>LonguitudDeLaTareaLeng(tarea)=15</a:t>
            </a:r>
          </a:p>
          <a:p>
            <a:pPr algn="ctr"/>
            <a:r>
              <a:rPr lang="es-ES" sz="1000" dirty="0" smtClean="0"/>
              <a:t>Navegador=0</a:t>
            </a:r>
          </a:p>
          <a:p>
            <a:pPr algn="ctr"/>
            <a:r>
              <a:rPr lang="es-ES" sz="1000" dirty="0" smtClean="0"/>
              <a:t>Tarea(0)</a:t>
            </a:r>
          </a:p>
          <a:p>
            <a:pPr algn="ctr"/>
            <a:r>
              <a:rPr lang="es-ES" sz="1000" dirty="0" smtClean="0"/>
              <a:t>Cliente</a:t>
            </a:r>
          </a:p>
          <a:p>
            <a:pPr algn="ctr"/>
            <a:r>
              <a:rPr lang="es-ES" sz="1000" dirty="0" smtClean="0"/>
              <a:t>Contador sondas=0</a:t>
            </a:r>
            <a:endParaRPr lang="es-CO" sz="1000" dirty="0"/>
          </a:p>
        </p:txBody>
      </p:sp>
      <p:sp>
        <p:nvSpPr>
          <p:cNvPr id="6" name="Rombo 5"/>
          <p:cNvSpPr/>
          <p:nvPr/>
        </p:nvSpPr>
        <p:spPr>
          <a:xfrm>
            <a:off x="5446643" y="2235681"/>
            <a:ext cx="427382" cy="27829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angular 7"/>
          <p:cNvCxnSpPr>
            <a:stCxn id="6" idx="3"/>
            <a:endCxn id="10" idx="1"/>
          </p:cNvCxnSpPr>
          <p:nvPr/>
        </p:nvCxnSpPr>
        <p:spPr>
          <a:xfrm flipV="1">
            <a:off x="5874025" y="2372341"/>
            <a:ext cx="815010" cy="24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ombo 9"/>
          <p:cNvSpPr/>
          <p:nvPr/>
        </p:nvSpPr>
        <p:spPr>
          <a:xfrm>
            <a:off x="6689035" y="2233193"/>
            <a:ext cx="427382" cy="27829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084365" y="2225119"/>
            <a:ext cx="1948070" cy="2782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Cliente=</a:t>
            </a:r>
            <a:r>
              <a:rPr lang="es-ES" sz="1000" dirty="0" err="1" smtClean="0"/>
              <a:t>cliente+tarea</a:t>
            </a:r>
            <a:r>
              <a:rPr lang="es-ES" sz="1000" dirty="0" smtClean="0"/>
              <a:t>(navegador) </a:t>
            </a:r>
            <a:endParaRPr lang="es-CO" sz="1000" dirty="0"/>
          </a:p>
        </p:txBody>
      </p:sp>
      <p:cxnSp>
        <p:nvCxnSpPr>
          <p:cNvPr id="15" name="Conector recto de flecha 14"/>
          <p:cNvCxnSpPr>
            <a:stCxn id="10" idx="2"/>
            <a:endCxn id="29" idx="0"/>
          </p:cNvCxnSpPr>
          <p:nvPr/>
        </p:nvCxnSpPr>
        <p:spPr>
          <a:xfrm>
            <a:off x="6902726" y="2511488"/>
            <a:ext cx="0" cy="66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0" idx="3"/>
            <a:endCxn id="13" idx="1"/>
          </p:cNvCxnSpPr>
          <p:nvPr/>
        </p:nvCxnSpPr>
        <p:spPr>
          <a:xfrm flipV="1">
            <a:off x="7116417" y="2364267"/>
            <a:ext cx="1967948" cy="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29" idx="3"/>
            <a:endCxn id="30" idx="1"/>
          </p:cNvCxnSpPr>
          <p:nvPr/>
        </p:nvCxnSpPr>
        <p:spPr>
          <a:xfrm flipV="1">
            <a:off x="7116417" y="3305378"/>
            <a:ext cx="914478" cy="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ombo 28"/>
          <p:cNvSpPr/>
          <p:nvPr/>
        </p:nvSpPr>
        <p:spPr>
          <a:xfrm>
            <a:off x="6689035" y="3180987"/>
            <a:ext cx="427382" cy="264634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ombo 29"/>
          <p:cNvSpPr/>
          <p:nvPr/>
        </p:nvSpPr>
        <p:spPr>
          <a:xfrm>
            <a:off x="8030895" y="3166230"/>
            <a:ext cx="427382" cy="27829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8591153" y="3627619"/>
            <a:ext cx="675861" cy="377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Carácter invalido</a:t>
            </a:r>
            <a:endParaRPr lang="es-CO" sz="1000" dirty="0"/>
          </a:p>
        </p:txBody>
      </p:sp>
      <p:cxnSp>
        <p:nvCxnSpPr>
          <p:cNvPr id="36" name="Conector angular 35"/>
          <p:cNvCxnSpPr>
            <a:stCxn id="30" idx="3"/>
            <a:endCxn id="32" idx="0"/>
          </p:cNvCxnSpPr>
          <p:nvPr/>
        </p:nvCxnSpPr>
        <p:spPr>
          <a:xfrm>
            <a:off x="8458277" y="3305378"/>
            <a:ext cx="470807" cy="322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29" idx="2"/>
            <a:endCxn id="42" idx="0"/>
          </p:cNvCxnSpPr>
          <p:nvPr/>
        </p:nvCxnSpPr>
        <p:spPr>
          <a:xfrm>
            <a:off x="6902726" y="3445621"/>
            <a:ext cx="0" cy="47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5821399" y="3924563"/>
            <a:ext cx="2162653" cy="3031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Sonda(</a:t>
            </a:r>
            <a:r>
              <a:rPr lang="es-ES" sz="1000" dirty="0" err="1" smtClean="0"/>
              <a:t>contadorsonda</a:t>
            </a:r>
            <a:r>
              <a:rPr lang="es-ES" sz="1000" dirty="0" smtClean="0"/>
              <a:t>)=Sonda=+tarea(navegador)</a:t>
            </a:r>
            <a:endParaRPr lang="es-CO" sz="1000" dirty="0"/>
          </a:p>
        </p:txBody>
      </p:sp>
      <p:cxnSp>
        <p:nvCxnSpPr>
          <p:cNvPr id="53" name="Conector recto de flecha 52"/>
          <p:cNvCxnSpPr>
            <a:stCxn id="30" idx="2"/>
            <a:endCxn id="54" idx="0"/>
          </p:cNvCxnSpPr>
          <p:nvPr/>
        </p:nvCxnSpPr>
        <p:spPr>
          <a:xfrm>
            <a:off x="8244586" y="3444525"/>
            <a:ext cx="1378" cy="130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ombo 53"/>
          <p:cNvSpPr/>
          <p:nvPr/>
        </p:nvSpPr>
        <p:spPr>
          <a:xfrm>
            <a:off x="8032273" y="4751824"/>
            <a:ext cx="427382" cy="27829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9" name="Conector angular 58"/>
          <p:cNvCxnSpPr>
            <a:stCxn id="13" idx="2"/>
            <a:endCxn id="73" idx="3"/>
          </p:cNvCxnSpPr>
          <p:nvPr/>
        </p:nvCxnSpPr>
        <p:spPr>
          <a:xfrm rot="5400000">
            <a:off x="6121882" y="2245620"/>
            <a:ext cx="3678724" cy="4194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Rectángulo 59"/>
          <p:cNvSpPr/>
          <p:nvPr/>
        </p:nvSpPr>
        <p:spPr>
          <a:xfrm>
            <a:off x="6619384" y="5335150"/>
            <a:ext cx="1341860" cy="1274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ContadorSondas+)=</a:t>
            </a:r>
            <a:endParaRPr lang="es-CO" sz="1000" dirty="0"/>
          </a:p>
        </p:txBody>
      </p:sp>
      <p:cxnSp>
        <p:nvCxnSpPr>
          <p:cNvPr id="62" name="Conector angular 61"/>
          <p:cNvCxnSpPr>
            <a:stCxn id="54" idx="1"/>
            <a:endCxn id="60" idx="0"/>
          </p:cNvCxnSpPr>
          <p:nvPr/>
        </p:nvCxnSpPr>
        <p:spPr>
          <a:xfrm rot="10800000" flipV="1">
            <a:off x="7290315" y="4890972"/>
            <a:ext cx="741959" cy="444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54" idx="3"/>
          </p:cNvCxnSpPr>
          <p:nvPr/>
        </p:nvCxnSpPr>
        <p:spPr>
          <a:xfrm flipV="1">
            <a:off x="8459655" y="4890971"/>
            <a:ext cx="1596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60" idx="2"/>
          </p:cNvCxnSpPr>
          <p:nvPr/>
        </p:nvCxnSpPr>
        <p:spPr>
          <a:xfrm flipH="1">
            <a:off x="7290313" y="5462637"/>
            <a:ext cx="1" cy="71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ángulo 72"/>
          <p:cNvSpPr/>
          <p:nvPr/>
        </p:nvSpPr>
        <p:spPr>
          <a:xfrm>
            <a:off x="4363278" y="5668413"/>
            <a:ext cx="1500809" cy="10274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Aumenta al navegador</a:t>
            </a:r>
          </a:p>
          <a:p>
            <a:pPr algn="ctr"/>
            <a:r>
              <a:rPr lang="es-ES" sz="1000" dirty="0" smtClean="0"/>
              <a:t>Navegador=navegador+1</a:t>
            </a:r>
          </a:p>
          <a:p>
            <a:pPr algn="ctr"/>
            <a:r>
              <a:rPr lang="es-ES" sz="1000" dirty="0" smtClean="0"/>
              <a:t>Navegador+=</a:t>
            </a:r>
            <a:endParaRPr lang="es-CO" sz="1000" dirty="0"/>
          </a:p>
        </p:txBody>
      </p:sp>
      <p:cxnSp>
        <p:nvCxnSpPr>
          <p:cNvPr id="75" name="Conector angular 74"/>
          <p:cNvCxnSpPr>
            <a:stCxn id="42" idx="2"/>
            <a:endCxn id="73" idx="0"/>
          </p:cNvCxnSpPr>
          <p:nvPr/>
        </p:nvCxnSpPr>
        <p:spPr>
          <a:xfrm rot="5400000">
            <a:off x="5287852" y="4053538"/>
            <a:ext cx="1440707" cy="1789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73" idx="1"/>
            <a:endCxn id="6" idx="1"/>
          </p:cNvCxnSpPr>
          <p:nvPr/>
        </p:nvCxnSpPr>
        <p:spPr>
          <a:xfrm rot="10800000" flipH="1">
            <a:off x="4363277" y="2374830"/>
            <a:ext cx="1083365" cy="3807309"/>
          </a:xfrm>
          <a:prstGeom prst="bentConnector3">
            <a:avLst>
              <a:gd name="adj1" fmla="val -2110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4" idx="4"/>
            <a:endCxn id="5" idx="0"/>
          </p:cNvCxnSpPr>
          <p:nvPr/>
        </p:nvCxnSpPr>
        <p:spPr>
          <a:xfrm>
            <a:off x="5655365" y="487018"/>
            <a:ext cx="0" cy="11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stCxn id="5" idx="2"/>
            <a:endCxn id="6" idx="0"/>
          </p:cNvCxnSpPr>
          <p:nvPr/>
        </p:nvCxnSpPr>
        <p:spPr>
          <a:xfrm>
            <a:off x="5655365" y="1605171"/>
            <a:ext cx="4969" cy="63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CuadroTexto 124"/>
          <p:cNvSpPr txBox="1"/>
          <p:nvPr/>
        </p:nvSpPr>
        <p:spPr>
          <a:xfrm>
            <a:off x="4849654" y="1716991"/>
            <a:ext cx="1571182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800" dirty="0" smtClean="0"/>
              <a:t>¿Ya se llegó al último carácter?</a:t>
            </a:r>
          </a:p>
          <a:p>
            <a:r>
              <a:rPr lang="es-ES" sz="800" dirty="0" smtClean="0"/>
              <a:t>Navegador==Longitud de la tarea</a:t>
            </a:r>
            <a:endParaRPr lang="es-CO" sz="800" dirty="0"/>
          </a:p>
        </p:txBody>
      </p:sp>
      <p:sp>
        <p:nvSpPr>
          <p:cNvPr id="148" name="CuadroTexto 147"/>
          <p:cNvSpPr txBox="1"/>
          <p:nvPr/>
        </p:nvSpPr>
        <p:spPr>
          <a:xfrm>
            <a:off x="7540245" y="1869048"/>
            <a:ext cx="134162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800" dirty="0" smtClean="0"/>
              <a:t>¿Es una letra?</a:t>
            </a:r>
          </a:p>
          <a:p>
            <a:r>
              <a:rPr lang="es-ES" sz="800" dirty="0" smtClean="0"/>
              <a:t>Tarea[navegador]</a:t>
            </a:r>
            <a:r>
              <a:rPr lang="es-CO" sz="800" dirty="0" smtClean="0"/>
              <a:t>==“ ”</a:t>
            </a:r>
            <a:endParaRPr lang="es-ES" sz="800" dirty="0"/>
          </a:p>
        </p:txBody>
      </p:sp>
      <p:sp>
        <p:nvSpPr>
          <p:cNvPr id="158" name="CuadroTexto 157"/>
          <p:cNvSpPr txBox="1"/>
          <p:nvPr/>
        </p:nvSpPr>
        <p:spPr>
          <a:xfrm>
            <a:off x="7546440" y="2610798"/>
            <a:ext cx="1396292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800" dirty="0" smtClean="0"/>
              <a:t>¿Este carácter es un espacio?</a:t>
            </a:r>
          </a:p>
          <a:p>
            <a:r>
              <a:rPr lang="es-ES" sz="800" dirty="0" smtClean="0"/>
              <a:t>Tarea[navegador]==“ “</a:t>
            </a:r>
            <a:endParaRPr lang="es-CO" sz="800" dirty="0"/>
          </a:p>
        </p:txBody>
      </p:sp>
      <p:sp>
        <p:nvSpPr>
          <p:cNvPr id="163" name="CuadroTexto 162"/>
          <p:cNvSpPr txBox="1"/>
          <p:nvPr/>
        </p:nvSpPr>
        <p:spPr>
          <a:xfrm>
            <a:off x="7125873" y="3305377"/>
            <a:ext cx="882798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800" dirty="0" smtClean="0"/>
              <a:t>Es un número?</a:t>
            </a:r>
            <a:endParaRPr lang="es-CO" sz="800" dirty="0"/>
          </a:p>
        </p:txBody>
      </p:sp>
      <p:cxnSp>
        <p:nvCxnSpPr>
          <p:cNvPr id="196" name="Conector recto de flecha 195"/>
          <p:cNvCxnSpPr>
            <a:stCxn id="158" idx="2"/>
            <a:endCxn id="30" idx="0"/>
          </p:cNvCxnSpPr>
          <p:nvPr/>
        </p:nvCxnSpPr>
        <p:spPr>
          <a:xfrm>
            <a:off x="8244586" y="2949352"/>
            <a:ext cx="0" cy="21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6" name="CuadroTexto 215"/>
          <p:cNvSpPr txBox="1"/>
          <p:nvPr/>
        </p:nvSpPr>
        <p:spPr>
          <a:xfrm flipH="1">
            <a:off x="7363661" y="4304004"/>
            <a:ext cx="1761849" cy="2154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800" dirty="0" smtClean="0"/>
              <a:t>contadorsonda == 0 &amp;&amp; sonda[0]==0?</a:t>
            </a:r>
            <a:endParaRPr lang="es-CO" sz="800" dirty="0"/>
          </a:p>
        </p:txBody>
      </p:sp>
      <p:sp>
        <p:nvSpPr>
          <p:cNvPr id="222" name="CuadroTexto 221"/>
          <p:cNvSpPr txBox="1"/>
          <p:nvPr/>
        </p:nvSpPr>
        <p:spPr>
          <a:xfrm>
            <a:off x="4893199" y="2049091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Si</a:t>
            </a:r>
            <a:endParaRPr lang="es-CO" sz="1000" dirty="0"/>
          </a:p>
        </p:txBody>
      </p:sp>
      <p:sp>
        <p:nvSpPr>
          <p:cNvPr id="223" name="CuadroTexto 222"/>
          <p:cNvSpPr txBox="1"/>
          <p:nvPr/>
        </p:nvSpPr>
        <p:spPr>
          <a:xfrm>
            <a:off x="6082747" y="205554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No</a:t>
            </a:r>
            <a:endParaRPr lang="es-CO" sz="1000" dirty="0"/>
          </a:p>
        </p:txBody>
      </p:sp>
      <p:sp>
        <p:nvSpPr>
          <p:cNvPr id="224" name="CuadroTexto 223"/>
          <p:cNvSpPr txBox="1"/>
          <p:nvPr/>
        </p:nvSpPr>
        <p:spPr>
          <a:xfrm>
            <a:off x="6895759" y="3522101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Si</a:t>
            </a:r>
            <a:endParaRPr lang="es-CO" sz="1000" dirty="0"/>
          </a:p>
        </p:txBody>
      </p:sp>
      <p:sp>
        <p:nvSpPr>
          <p:cNvPr id="225" name="CuadroTexto 224"/>
          <p:cNvSpPr txBox="1"/>
          <p:nvPr/>
        </p:nvSpPr>
        <p:spPr>
          <a:xfrm>
            <a:off x="7147654" y="2125495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Si</a:t>
            </a:r>
            <a:endParaRPr lang="es-CO" sz="1000" dirty="0"/>
          </a:p>
        </p:txBody>
      </p:sp>
      <p:sp>
        <p:nvSpPr>
          <p:cNvPr id="226" name="CuadroTexto 225"/>
          <p:cNvSpPr txBox="1"/>
          <p:nvPr/>
        </p:nvSpPr>
        <p:spPr>
          <a:xfrm>
            <a:off x="7268086" y="308210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No</a:t>
            </a:r>
            <a:endParaRPr lang="es-CO" sz="1000" dirty="0"/>
          </a:p>
        </p:txBody>
      </p:sp>
      <p:sp>
        <p:nvSpPr>
          <p:cNvPr id="227" name="CuadroTexto 226"/>
          <p:cNvSpPr txBox="1"/>
          <p:nvPr/>
        </p:nvSpPr>
        <p:spPr>
          <a:xfrm>
            <a:off x="6521457" y="270498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No</a:t>
            </a:r>
            <a:endParaRPr lang="es-CO" sz="1000" dirty="0"/>
          </a:p>
        </p:txBody>
      </p:sp>
      <p:cxnSp>
        <p:nvCxnSpPr>
          <p:cNvPr id="229" name="Conector recto de flecha 228"/>
          <p:cNvCxnSpPr>
            <a:stCxn id="148" idx="2"/>
          </p:cNvCxnSpPr>
          <p:nvPr/>
        </p:nvCxnSpPr>
        <p:spPr>
          <a:xfrm>
            <a:off x="8211057" y="2207602"/>
            <a:ext cx="0" cy="16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7507907" y="4655424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No</a:t>
            </a:r>
            <a:endParaRPr lang="es-CO" sz="1000" dirty="0"/>
          </a:p>
        </p:txBody>
      </p:sp>
      <p:sp>
        <p:nvSpPr>
          <p:cNvPr id="231" name="CuadroTexto 230"/>
          <p:cNvSpPr txBox="1"/>
          <p:nvPr/>
        </p:nvSpPr>
        <p:spPr>
          <a:xfrm>
            <a:off x="8656251" y="4636787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Si</a:t>
            </a:r>
            <a:endParaRPr lang="es-CO" sz="1000" dirty="0"/>
          </a:p>
        </p:txBody>
      </p:sp>
      <p:sp>
        <p:nvSpPr>
          <p:cNvPr id="232" name="Rectángulo 231"/>
          <p:cNvSpPr/>
          <p:nvPr/>
        </p:nvSpPr>
        <p:spPr>
          <a:xfrm>
            <a:off x="1896063" y="279289"/>
            <a:ext cx="233714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233" name="Rectángulo 232"/>
          <p:cNvSpPr/>
          <p:nvPr/>
        </p:nvSpPr>
        <p:spPr>
          <a:xfrm>
            <a:off x="294932" y="287776"/>
            <a:ext cx="202026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234" name="Rectángulo 233"/>
          <p:cNvSpPr/>
          <p:nvPr/>
        </p:nvSpPr>
        <p:spPr>
          <a:xfrm>
            <a:off x="652533" y="287776"/>
            <a:ext cx="219182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235" name="Rectángulo 234"/>
          <p:cNvSpPr/>
          <p:nvPr/>
        </p:nvSpPr>
        <p:spPr>
          <a:xfrm>
            <a:off x="1060733" y="279289"/>
            <a:ext cx="249093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236" name="Rectángulo 235"/>
          <p:cNvSpPr/>
          <p:nvPr/>
        </p:nvSpPr>
        <p:spPr>
          <a:xfrm>
            <a:off x="1483282" y="287776"/>
            <a:ext cx="219114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237" name="Rectángulo 236"/>
          <p:cNvSpPr/>
          <p:nvPr/>
        </p:nvSpPr>
        <p:spPr>
          <a:xfrm>
            <a:off x="11486197" y="287776"/>
            <a:ext cx="233714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238" name="Botón de acción: Personalizar 237">
            <a:hlinkClick r:id="rId2" action="ppaction://hlinksldjump" highlightClick="1"/>
          </p:cNvPr>
          <p:cNvSpPr/>
          <p:nvPr/>
        </p:nvSpPr>
        <p:spPr>
          <a:xfrm>
            <a:off x="10353684" y="228744"/>
            <a:ext cx="647263" cy="283039"/>
          </a:xfrm>
          <a:prstGeom prst="actionButtonBlan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86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25003" y="656823"/>
            <a:ext cx="9713531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dirty="0" err="1">
                <a:solidFill>
                  <a:schemeClr val="accent6">
                    <a:lumMod val="75000"/>
                  </a:schemeClr>
                </a:solidFill>
              </a:rPr>
              <a:t>lineaDelLog</a:t>
            </a:r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dirty="0"/>
              <a:t>in </a:t>
            </a:r>
            <a:r>
              <a:rPr lang="es-CO" dirty="0" err="1">
                <a:solidFill>
                  <a:schemeClr val="accent6">
                    <a:lumMod val="75000"/>
                  </a:schemeClr>
                </a:solidFill>
              </a:rPr>
              <a:t>archivoLog.readlines</a:t>
            </a:r>
            <a:r>
              <a:rPr lang="es-CO" dirty="0" smtClean="0"/>
              <a:t>(): </a:t>
            </a:r>
            <a:r>
              <a:rPr lang="es-CO" dirty="0"/>
              <a:t># Este </a:t>
            </a:r>
            <a:r>
              <a:rPr lang="es-CO" dirty="0" err="1"/>
              <a:t>for</a:t>
            </a:r>
            <a:r>
              <a:rPr lang="es-CO" dirty="0"/>
              <a:t> recorre todas las </a:t>
            </a:r>
            <a:r>
              <a:rPr lang="es-CO" dirty="0" err="1"/>
              <a:t>lineas</a:t>
            </a:r>
            <a:r>
              <a:rPr lang="es-CO" dirty="0"/>
              <a:t> del archivo </a:t>
            </a:r>
            <a:r>
              <a:rPr lang="es-CO" dirty="0" err="1"/>
              <a:t>nxclient</a:t>
            </a:r>
            <a:r>
              <a:rPr lang="es-CO" dirty="0"/>
              <a:t> .log</a:t>
            </a:r>
          </a:p>
          <a:p>
            <a:r>
              <a:rPr lang="es-CO" dirty="0"/>
              <a:t>            </a:t>
            </a:r>
            <a:r>
              <a:rPr lang="es-CO" dirty="0" err="1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2">
                    <a:lumMod val="75000"/>
                  </a:schemeClr>
                </a:solidFill>
              </a:rPr>
              <a:t>lineaDelLog</a:t>
            </a:r>
            <a:r>
              <a:rPr lang="es-CO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lang="es-ES" sz="1200" dirty="0">
                <a:solidFill>
                  <a:srgbClr val="00B050"/>
                </a:solidFill>
              </a:rPr>
              <a:t>	</a:t>
            </a:r>
            <a:r>
              <a:rPr lang="es-ES" sz="1200" dirty="0" smtClean="0">
                <a:solidFill>
                  <a:srgbClr val="00B050"/>
                </a:solidFill>
              </a:rPr>
              <a:t>(</a:t>
            </a:r>
            <a:r>
              <a:rPr lang="en-US" sz="1200" dirty="0" smtClean="0">
                <a:solidFill>
                  <a:srgbClr val="00B050"/>
                </a:solidFill>
              </a:rPr>
              <a:t>2018-04-09 </a:t>
            </a:r>
            <a:r>
              <a:rPr lang="en-US" sz="1200" dirty="0">
                <a:solidFill>
                  <a:srgbClr val="00B050"/>
                </a:solidFill>
              </a:rPr>
              <a:t>01:19:10.681 - </a:t>
            </a:r>
            <a:r>
              <a:rPr lang="en-US" sz="1200" dirty="0" err="1">
                <a:solidFill>
                  <a:srgbClr val="00B050"/>
                </a:solidFill>
              </a:rPr>
              <a:t>WriteLogTask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worker </a:t>
            </a:r>
            <a:r>
              <a:rPr lang="en-US" sz="1200" dirty="0">
                <a:solidFill>
                  <a:srgbClr val="00B050"/>
                </a:solidFill>
              </a:rPr>
              <a:t>- </a:t>
            </a:r>
            <a:r>
              <a:rPr lang="en-US" sz="1200" dirty="0" err="1">
                <a:solidFill>
                  <a:srgbClr val="00B050"/>
                </a:solidFill>
              </a:rPr>
              <a:t>sms.nxray.util.sessions.postprocessors.IpProcessor</a:t>
            </a:r>
            <a:r>
              <a:rPr lang="en-US" sz="1200" dirty="0">
                <a:solidFill>
                  <a:srgbClr val="00B050"/>
                </a:solidFill>
              </a:rPr>
              <a:t> - WARN  - SIM </a:t>
            </a:r>
            <a:r>
              <a:rPr lang="en-US" sz="1200" dirty="0" smtClean="0">
                <a:solidFill>
                  <a:srgbClr val="00B050"/>
                </a:solidFill>
              </a:rPr>
              <a:t>PIN 	required </a:t>
            </a:r>
            <a:r>
              <a:rPr lang="en-US" sz="1200" dirty="0">
                <a:solidFill>
                  <a:srgbClr val="00B050"/>
                </a:solidFill>
              </a:rPr>
              <a:t>of umts-r99 from 353028 to NULL because it was &gt; </a:t>
            </a:r>
            <a:r>
              <a:rPr lang="en-US" sz="1200" dirty="0" smtClean="0">
                <a:solidFill>
                  <a:srgbClr val="00B050"/>
                </a:solidFill>
              </a:rPr>
              <a:t>48000)</a:t>
            </a:r>
            <a:endParaRPr lang="es-CO" sz="1200" dirty="0">
              <a:solidFill>
                <a:srgbClr val="00B050"/>
              </a:solidFill>
            </a:endParaRPr>
          </a:p>
          <a:p>
            <a:r>
              <a:rPr lang="es-CO" dirty="0" smtClean="0"/>
              <a:t>                                   </a:t>
            </a:r>
            <a:endParaRPr lang="es-CO" dirty="0"/>
          </a:p>
          <a:p>
            <a:r>
              <a:rPr lang="es-CO" dirty="0" smtClean="0"/>
              <a:t> </a:t>
            </a:r>
            <a:r>
              <a:rPr lang="es-CO" dirty="0" err="1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issues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dirty="0" smtClean="0"/>
              <a:t>in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self.listDeIssues</a:t>
            </a:r>
            <a:r>
              <a:rPr lang="es-CO" dirty="0" smtClean="0"/>
              <a:t>: </a:t>
            </a:r>
          </a:p>
          <a:p>
            <a:r>
              <a:rPr lang="es-CO" dirty="0" smtClean="0"/>
              <a:t># para cada línea de log, con este FOR recorremos la lista de errores y buscamos el error en la línea</a:t>
            </a:r>
          </a:p>
          <a:p>
            <a:r>
              <a:rPr lang="es-CO" dirty="0" smtClean="0"/>
              <a:t> </a:t>
            </a:r>
          </a:p>
          <a:p>
            <a:r>
              <a:rPr lang="es-CO" dirty="0" smtClean="0"/>
              <a:t>                                        x = </a:t>
            </a:r>
            <a:r>
              <a:rPr lang="es-CO" dirty="0" err="1" smtClean="0"/>
              <a:t>re.search</a:t>
            </a:r>
            <a:r>
              <a:rPr lang="es-CO" dirty="0" smtClean="0"/>
              <a:t>(</a:t>
            </a:r>
            <a:r>
              <a:rPr lang="es-CO" dirty="0" err="1" smtClean="0"/>
              <a:t>issues.issuesABuscar</a:t>
            </a:r>
            <a:r>
              <a:rPr lang="es-CO" dirty="0" smtClean="0"/>
              <a:t>, </a:t>
            </a:r>
            <a:r>
              <a:rPr lang="es-CO" dirty="0" err="1" smtClean="0"/>
              <a:t>lineaDelLog</a:t>
            </a:r>
            <a:r>
              <a:rPr lang="es-CO" dirty="0" smtClean="0"/>
              <a:t>):</a:t>
            </a:r>
          </a:p>
          <a:p>
            <a:endParaRPr lang="es-ES" dirty="0"/>
          </a:p>
          <a:p>
            <a:endParaRPr lang="es-CO" dirty="0" smtClean="0"/>
          </a:p>
          <a:p>
            <a:r>
              <a:rPr lang="es-ES" dirty="0"/>
              <a:t>	</a:t>
            </a:r>
            <a:r>
              <a:rPr lang="es-ES" dirty="0" smtClean="0"/>
              <a:t>	    (</a:t>
            </a:r>
            <a:r>
              <a:rPr lang="en-US" dirty="0">
                <a:solidFill>
                  <a:srgbClr val="00B0F0"/>
                </a:solidFill>
              </a:rPr>
              <a:t>SIM PIN </a:t>
            </a:r>
            <a:r>
              <a:rPr lang="en-US" dirty="0" smtClean="0">
                <a:solidFill>
                  <a:srgbClr val="00B0F0"/>
                </a:solidFill>
              </a:rPr>
              <a:t>required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sz="1300" dirty="0" smtClean="0">
                <a:solidFill>
                  <a:srgbClr val="00B050"/>
                </a:solidFill>
              </a:rPr>
              <a:t>2018-04-09 </a:t>
            </a:r>
            <a:r>
              <a:rPr lang="en-US" sz="1300" dirty="0">
                <a:solidFill>
                  <a:srgbClr val="00B050"/>
                </a:solidFill>
              </a:rPr>
              <a:t>01:19:10.681 - </a:t>
            </a:r>
            <a:r>
              <a:rPr lang="en-US" sz="1300" dirty="0" err="1">
                <a:solidFill>
                  <a:srgbClr val="00B050"/>
                </a:solidFill>
              </a:rPr>
              <a:t>WriteLogTask</a:t>
            </a:r>
            <a:r>
              <a:rPr lang="en-US" sz="1300" dirty="0">
                <a:solidFill>
                  <a:srgbClr val="00B050"/>
                </a:solidFill>
              </a:rPr>
              <a:t> worker </a:t>
            </a:r>
            <a:r>
              <a:rPr lang="en-US" sz="1300" dirty="0" smtClean="0">
                <a:solidFill>
                  <a:srgbClr val="00B050"/>
                </a:solidFill>
              </a:rPr>
              <a:t>-					     </a:t>
            </a:r>
            <a:r>
              <a:rPr lang="en-US" sz="1300" dirty="0" err="1" smtClean="0">
                <a:solidFill>
                  <a:srgbClr val="00B050"/>
                </a:solidFill>
              </a:rPr>
              <a:t>sms.nxray.util.sessions.postprocessors.IpProcessor</a:t>
            </a:r>
            <a:r>
              <a:rPr lang="en-US" sz="1300" dirty="0" smtClean="0">
                <a:solidFill>
                  <a:srgbClr val="00B050"/>
                </a:solidFill>
              </a:rPr>
              <a:t> </a:t>
            </a:r>
            <a:r>
              <a:rPr lang="en-US" sz="1300" dirty="0">
                <a:solidFill>
                  <a:srgbClr val="00B050"/>
                </a:solidFill>
              </a:rPr>
              <a:t>- WARN  - </a:t>
            </a:r>
            <a:r>
              <a:rPr lang="en-US" sz="1300" dirty="0">
                <a:solidFill>
                  <a:srgbClr val="00B0F0"/>
                </a:solidFill>
              </a:rPr>
              <a:t>SIM PIN </a:t>
            </a:r>
            <a:r>
              <a:rPr lang="en-US" sz="1300" dirty="0" smtClean="0">
                <a:solidFill>
                  <a:srgbClr val="00B0F0"/>
                </a:solidFill>
              </a:rPr>
              <a:t>required </a:t>
            </a:r>
            <a:r>
              <a:rPr lang="en-US" sz="1300" dirty="0">
                <a:solidFill>
                  <a:srgbClr val="00B050"/>
                </a:solidFill>
              </a:rPr>
              <a:t>of umts-r99 from 353028 to </a:t>
            </a:r>
            <a:r>
              <a:rPr lang="en-US" sz="1300" dirty="0" smtClean="0">
                <a:solidFill>
                  <a:srgbClr val="00B050"/>
                </a:solidFill>
              </a:rPr>
              <a:t>		     NULL </a:t>
            </a:r>
            <a:r>
              <a:rPr lang="en-US" sz="1300" dirty="0">
                <a:solidFill>
                  <a:srgbClr val="00B050"/>
                </a:solidFill>
              </a:rPr>
              <a:t>because it was &gt; </a:t>
            </a:r>
            <a:r>
              <a:rPr lang="en-US" sz="1300" dirty="0" smtClean="0">
                <a:solidFill>
                  <a:srgbClr val="00B050"/>
                </a:solidFill>
              </a:rPr>
              <a:t>48000</a:t>
            </a:r>
            <a:r>
              <a:rPr lang="es-ES" dirty="0" smtClean="0"/>
              <a:t>)</a:t>
            </a:r>
            <a:endParaRPr lang="es-CO" dirty="0" smtClean="0"/>
          </a:p>
          <a:p>
            <a:r>
              <a:rPr lang="es-CO" dirty="0" smtClean="0"/>
              <a:t>                                        </a:t>
            </a:r>
            <a:r>
              <a:rPr lang="es-CO" dirty="0" err="1"/>
              <a:t>if</a:t>
            </a:r>
            <a:r>
              <a:rPr lang="es-CO" dirty="0"/>
              <a:t> x:</a:t>
            </a:r>
          </a:p>
          <a:p>
            <a:r>
              <a:rPr lang="es-CO" dirty="0"/>
              <a:t>                                            </a:t>
            </a:r>
            <a:r>
              <a:rPr lang="es-CO" dirty="0" err="1"/>
              <a:t>print</a:t>
            </a:r>
            <a:r>
              <a:rPr lang="es-CO" dirty="0"/>
              <a:t> ('Funciona')</a:t>
            </a:r>
          </a:p>
          <a:p>
            <a:r>
              <a:rPr lang="es-CO" dirty="0"/>
              <a:t>                                            </a:t>
            </a:r>
            <a:r>
              <a:rPr lang="es-CO" dirty="0" err="1"/>
              <a:t>erroresContados</a:t>
            </a:r>
            <a:r>
              <a:rPr lang="es-CO" dirty="0"/>
              <a:t>=0</a:t>
            </a:r>
          </a:p>
          <a:p>
            <a:r>
              <a:rPr lang="es-CO" dirty="0"/>
              <a:t>                                            </a:t>
            </a:r>
            <a:r>
              <a:rPr lang="es-CO" dirty="0" err="1"/>
              <a:t>erroresContados</a:t>
            </a:r>
            <a:r>
              <a:rPr lang="es-CO" dirty="0"/>
              <a:t> = </a:t>
            </a:r>
            <a:r>
              <a:rPr lang="es-CO" dirty="0" err="1"/>
              <a:t>erroresContados</a:t>
            </a:r>
            <a:r>
              <a:rPr lang="es-CO" dirty="0"/>
              <a:t> = +1</a:t>
            </a:r>
          </a:p>
          <a:p>
            <a:r>
              <a:rPr lang="es-CO" dirty="0"/>
              <a:t>                                            #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issues</a:t>
            </a:r>
            <a:r>
              <a:rPr lang="es-CO" dirty="0"/>
              <a:t> in </a:t>
            </a:r>
            <a:r>
              <a:rPr lang="es-CO" dirty="0" err="1"/>
              <a:t>self.listDeIssues</a:t>
            </a:r>
            <a:r>
              <a:rPr lang="es-CO" dirty="0"/>
              <a:t>:</a:t>
            </a:r>
          </a:p>
          <a:p>
            <a:r>
              <a:rPr lang="es-CO" dirty="0"/>
              <a:t>                                            #     </a:t>
            </a:r>
            <a:r>
              <a:rPr lang="es-CO" dirty="0" err="1"/>
              <a:t>print</a:t>
            </a:r>
            <a:r>
              <a:rPr lang="es-CO" dirty="0"/>
              <a:t> (</a:t>
            </a:r>
            <a:r>
              <a:rPr lang="es-CO" dirty="0" err="1"/>
              <a:t>issues.codigo</a:t>
            </a:r>
            <a:r>
              <a:rPr lang="es-CO" dirty="0"/>
              <a:t> +': '+ </a:t>
            </a:r>
            <a:r>
              <a:rPr lang="es-CO" dirty="0" err="1"/>
              <a:t>str</a:t>
            </a:r>
            <a:r>
              <a:rPr lang="es-CO" dirty="0"/>
              <a:t>(</a:t>
            </a:r>
            <a:r>
              <a:rPr lang="es-CO" dirty="0" err="1"/>
              <a:t>erroresContados</a:t>
            </a:r>
            <a:r>
              <a:rPr lang="es-CO" dirty="0"/>
              <a:t>))</a:t>
            </a:r>
          </a:p>
          <a:p>
            <a:r>
              <a:rPr lang="es-CO" dirty="0"/>
              <a:t>                                        </a:t>
            </a:r>
            <a:r>
              <a:rPr lang="es-CO" dirty="0" err="1"/>
              <a:t>else</a:t>
            </a:r>
            <a:r>
              <a:rPr lang="es-CO" dirty="0"/>
              <a:t>:</a:t>
            </a:r>
          </a:p>
          <a:p>
            <a:r>
              <a:rPr lang="es-CO" dirty="0"/>
              <a:t>                                            </a:t>
            </a:r>
            <a:r>
              <a:rPr lang="es-CO" dirty="0" err="1"/>
              <a:t>print</a:t>
            </a:r>
            <a:r>
              <a:rPr lang="es-CO" dirty="0"/>
              <a:t>('No funciona')</a:t>
            </a:r>
          </a:p>
          <a:p>
            <a:r>
              <a:rPr lang="es-CO" dirty="0"/>
              <a:t>                                        </a:t>
            </a:r>
            <a:r>
              <a:rPr lang="es-CO" dirty="0" err="1"/>
              <a:t>archivoLog.close</a:t>
            </a:r>
            <a:r>
              <a:rPr lang="es-CO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86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1689724" y="0"/>
            <a:ext cx="502276" cy="425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450760" y="643943"/>
            <a:ext cx="15293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 smtClean="0"/>
          </a:p>
          <a:p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1 SIM FAILUER</a:t>
            </a:r>
          </a:p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2 SIM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FAILUER</a:t>
            </a:r>
          </a:p>
          <a:p>
            <a:r>
              <a:rPr lang="es-ES" dirty="0" smtClean="0"/>
              <a:t>3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SIM FAILUER</a:t>
            </a:r>
          </a:p>
          <a:p>
            <a:r>
              <a:rPr lang="es-ES" dirty="0" smtClean="0"/>
              <a:t>4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SIM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FAILUER</a:t>
            </a:r>
          </a:p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5 SIM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FAILUER</a:t>
            </a:r>
          </a:p>
          <a:p>
            <a:r>
              <a:rPr lang="es-ES" dirty="0" smtClean="0"/>
              <a:t>6 Late </a:t>
            </a:r>
            <a:r>
              <a:rPr lang="es-ES" dirty="0" err="1" smtClean="0"/>
              <a:t>packet</a:t>
            </a:r>
            <a:r>
              <a:rPr lang="es-ES" dirty="0" smtClean="0"/>
              <a:t> </a:t>
            </a:r>
          </a:p>
          <a:p>
            <a:r>
              <a:rPr lang="es-ES" dirty="0" smtClean="0"/>
              <a:t>7 Late </a:t>
            </a:r>
            <a:r>
              <a:rPr lang="es-ES" dirty="0" err="1"/>
              <a:t>packet</a:t>
            </a:r>
            <a:r>
              <a:rPr lang="es-ES" dirty="0"/>
              <a:t> </a:t>
            </a:r>
            <a:endParaRPr lang="es-CO" dirty="0"/>
          </a:p>
          <a:p>
            <a:r>
              <a:rPr lang="es-ES" dirty="0" smtClean="0"/>
              <a:t>8 Late </a:t>
            </a:r>
            <a:r>
              <a:rPr lang="es-ES" dirty="0" err="1"/>
              <a:t>packet</a:t>
            </a:r>
            <a:r>
              <a:rPr lang="es-ES" dirty="0"/>
              <a:t> </a:t>
            </a:r>
            <a:endParaRPr lang="es-CO" dirty="0"/>
          </a:p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3316309" y="89945"/>
            <a:ext cx="60273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1 </a:t>
            </a:r>
            <a:r>
              <a:rPr lang="es-ES" sz="1200" dirty="0"/>
              <a:t>SIM FAILUER</a:t>
            </a:r>
          </a:p>
          <a:p>
            <a:r>
              <a:rPr lang="es-ES" sz="1200" dirty="0" smtClean="0"/>
              <a:t>2 BUSCA </a:t>
            </a:r>
            <a:r>
              <a:rPr lang="es-ES" sz="1200" b="1" dirty="0"/>
              <a:t>SIM </a:t>
            </a:r>
            <a:r>
              <a:rPr lang="es-ES" sz="1200" b="1" dirty="0" smtClean="0"/>
              <a:t>FAILUER </a:t>
            </a:r>
            <a:r>
              <a:rPr lang="es-ES" sz="1200" dirty="0" smtClean="0"/>
              <a:t>ENTRE LINEADELOG</a:t>
            </a:r>
          </a:p>
          <a:p>
            <a:r>
              <a:rPr lang="es-CO" sz="1200" dirty="0" err="1" smtClean="0"/>
              <a:t>issues.issuesABusca</a:t>
            </a:r>
            <a:r>
              <a:rPr lang="es-CO" sz="1200" dirty="0" smtClean="0"/>
              <a:t>= SIM FAILURE</a:t>
            </a:r>
          </a:p>
          <a:p>
            <a:endParaRPr lang="es-ES" sz="1200" dirty="0" smtClean="0"/>
          </a:p>
          <a:p>
            <a:pPr marL="342900" indent="-342900">
              <a:buAutoNum type="arabicPlain" startAt="3"/>
            </a:pPr>
            <a:r>
              <a:rPr lang="es-ES" sz="1200" dirty="0" smtClean="0"/>
              <a:t>SI EXISTE:</a:t>
            </a:r>
          </a:p>
          <a:p>
            <a:r>
              <a:rPr lang="es-ES" sz="1200" dirty="0" smtClean="0"/>
              <a:t>         IMPRIME “FUNCIONA”</a:t>
            </a:r>
          </a:p>
          <a:p>
            <a:r>
              <a:rPr lang="es-CO" sz="1200" dirty="0"/>
              <a:t> </a:t>
            </a:r>
            <a:r>
              <a:rPr lang="es-CO" sz="1200" dirty="0" smtClean="0"/>
              <a:t>        </a:t>
            </a:r>
            <a:r>
              <a:rPr lang="es-CO" sz="1200" dirty="0" err="1" smtClean="0"/>
              <a:t>erroresContados</a:t>
            </a:r>
            <a:r>
              <a:rPr lang="es-CO" sz="1200" dirty="0" smtClean="0"/>
              <a:t>=0</a:t>
            </a:r>
            <a:endParaRPr lang="es-ES" sz="1200" dirty="0" smtClean="0"/>
          </a:p>
          <a:p>
            <a:r>
              <a:rPr lang="es-ES" sz="1200" dirty="0" smtClean="0"/>
              <a:t>         ERRORES CONTADOS LE SUMA 1</a:t>
            </a:r>
          </a:p>
          <a:p>
            <a:endParaRPr lang="es-CO" sz="1200" dirty="0" smtClean="0"/>
          </a:p>
          <a:p>
            <a:r>
              <a:rPr lang="es-CO" sz="1200" dirty="0" err="1" smtClean="0"/>
              <a:t>issues.issuesABusca</a:t>
            </a:r>
            <a:r>
              <a:rPr lang="es-CO" sz="1200" dirty="0"/>
              <a:t>= </a:t>
            </a:r>
            <a:r>
              <a:rPr lang="es-CO" sz="1200" dirty="0" smtClean="0"/>
              <a:t>LATE  PACKET</a:t>
            </a:r>
            <a:endParaRPr lang="es-ES" sz="1200" dirty="0" smtClean="0"/>
          </a:p>
          <a:p>
            <a:r>
              <a:rPr lang="es-ES" sz="1200" dirty="0" smtClean="0"/>
              <a:t>2 BUSCA </a:t>
            </a:r>
            <a:r>
              <a:rPr lang="es-ES" sz="1200" b="1" dirty="0"/>
              <a:t>LATE </a:t>
            </a:r>
            <a:r>
              <a:rPr lang="es-ES" sz="1200" b="1" dirty="0" smtClean="0"/>
              <a:t>PACKET </a:t>
            </a:r>
            <a:r>
              <a:rPr lang="es-ES" sz="1200" dirty="0" smtClean="0"/>
              <a:t>ENTRE </a:t>
            </a:r>
            <a:r>
              <a:rPr lang="es-ES" sz="1200" dirty="0"/>
              <a:t>LINEADELOG</a:t>
            </a:r>
            <a:endParaRPr lang="es-ES" sz="1200" dirty="0" smtClean="0"/>
          </a:p>
          <a:p>
            <a:r>
              <a:rPr lang="es-ES" sz="1200" dirty="0" smtClean="0"/>
              <a:t>      NO EXISTE:</a:t>
            </a:r>
          </a:p>
          <a:p>
            <a:r>
              <a:rPr lang="es-ES" sz="1200" dirty="0" smtClean="0"/>
              <a:t>         IMPRIME: NO FUNCIONA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05307" y="4769545"/>
            <a:ext cx="169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es-CO" dirty="0" smtClean="0">
                <a:solidFill>
                  <a:schemeClr val="accent2">
                    <a:lumMod val="75000"/>
                  </a:schemeClr>
                </a:solidFill>
              </a:rPr>
              <a:t>SIM FAILURE 5</a:t>
            </a:r>
          </a:p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2 LATE PACKET</a:t>
            </a:r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4890" y="4400213"/>
            <a:ext cx="162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Lista de errores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88890" y="643943"/>
            <a:ext cx="14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ARCHIVO LOG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316309" y="2581785"/>
            <a:ext cx="60273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SIM FAILUER</a:t>
            </a:r>
          </a:p>
          <a:p>
            <a:r>
              <a:rPr lang="es-CO" sz="1600" dirty="0" err="1"/>
              <a:t>issues.issuesABusca</a:t>
            </a:r>
            <a:r>
              <a:rPr lang="es-CO" sz="1600" dirty="0"/>
              <a:t>= SIM </a:t>
            </a:r>
            <a:r>
              <a:rPr lang="es-CO" sz="1600" dirty="0" smtClean="0"/>
              <a:t>FAILURE</a:t>
            </a:r>
            <a:endParaRPr lang="es-ES" sz="1600" dirty="0"/>
          </a:p>
          <a:p>
            <a:r>
              <a:rPr lang="es-ES" sz="1600" dirty="0" smtClean="0"/>
              <a:t>2 BUSCA </a:t>
            </a:r>
            <a:r>
              <a:rPr lang="es-ES" sz="1600" b="1" dirty="0"/>
              <a:t>SIM </a:t>
            </a:r>
            <a:r>
              <a:rPr lang="es-ES" sz="1600" b="1" dirty="0" smtClean="0"/>
              <a:t>FAILUER </a:t>
            </a:r>
            <a:r>
              <a:rPr lang="es-ES" sz="1600" dirty="0" smtClean="0"/>
              <a:t>ENTRE LINEADELOG</a:t>
            </a:r>
          </a:p>
          <a:p>
            <a:pPr marL="342900" indent="-342900">
              <a:buAutoNum type="arabicPlain" startAt="3"/>
            </a:pPr>
            <a:r>
              <a:rPr lang="es-ES" sz="1600" dirty="0" smtClean="0"/>
              <a:t>SI EXISTE:</a:t>
            </a:r>
          </a:p>
          <a:p>
            <a:r>
              <a:rPr lang="es-ES" sz="1600" dirty="0" smtClean="0"/>
              <a:t>         IMPRIME “FUNCIONA”</a:t>
            </a:r>
          </a:p>
          <a:p>
            <a:r>
              <a:rPr lang="es-CO" sz="1600" dirty="0"/>
              <a:t> </a:t>
            </a:r>
            <a:r>
              <a:rPr lang="es-CO" sz="1600" dirty="0" smtClean="0"/>
              <a:t>        </a:t>
            </a:r>
            <a:r>
              <a:rPr lang="es-CO" sz="1600" dirty="0" err="1" smtClean="0"/>
              <a:t>erroresContados</a:t>
            </a:r>
            <a:r>
              <a:rPr lang="es-CO" sz="1600" dirty="0" smtClean="0"/>
              <a:t>=0</a:t>
            </a:r>
            <a:endParaRPr lang="es-ES" sz="1600" dirty="0" smtClean="0"/>
          </a:p>
          <a:p>
            <a:r>
              <a:rPr lang="es-ES" sz="1600" dirty="0" smtClean="0"/>
              <a:t>         ERRORES CONTADOS LE SUMA 1</a:t>
            </a:r>
          </a:p>
          <a:p>
            <a:endParaRPr lang="es-ES" sz="1600" dirty="0" smtClean="0"/>
          </a:p>
          <a:p>
            <a:r>
              <a:rPr lang="es-CO" sz="1600" dirty="0" err="1"/>
              <a:t>issues.issuesABusca</a:t>
            </a:r>
            <a:r>
              <a:rPr lang="es-CO" sz="1600" dirty="0"/>
              <a:t>= LATE  </a:t>
            </a:r>
            <a:r>
              <a:rPr lang="es-CO" sz="1600" dirty="0" smtClean="0"/>
              <a:t>PACKET</a:t>
            </a:r>
            <a:endParaRPr lang="es-ES" sz="1600" dirty="0" smtClean="0"/>
          </a:p>
          <a:p>
            <a:r>
              <a:rPr lang="es-ES" sz="1600" dirty="0" smtClean="0"/>
              <a:t>2 BUSCA </a:t>
            </a:r>
            <a:r>
              <a:rPr lang="es-ES" sz="1600" b="1" dirty="0"/>
              <a:t>LATE </a:t>
            </a:r>
            <a:r>
              <a:rPr lang="es-ES" sz="1600" b="1" dirty="0" smtClean="0"/>
              <a:t>PACKET </a:t>
            </a:r>
            <a:r>
              <a:rPr lang="es-ES" sz="1600" dirty="0" smtClean="0"/>
              <a:t>ENTRE </a:t>
            </a:r>
            <a:r>
              <a:rPr lang="es-ES" sz="1600" dirty="0"/>
              <a:t>LINEADELOG</a:t>
            </a:r>
            <a:endParaRPr lang="es-ES" sz="1600" dirty="0" smtClean="0"/>
          </a:p>
          <a:p>
            <a:r>
              <a:rPr lang="es-ES" sz="1600" dirty="0" smtClean="0"/>
              <a:t>      NO EXISTE:</a:t>
            </a:r>
          </a:p>
          <a:p>
            <a:r>
              <a:rPr lang="es-ES" sz="1600" dirty="0" smtClean="0"/>
              <a:t>         IMPRIME: NO FUNCIONA</a:t>
            </a:r>
          </a:p>
        </p:txBody>
      </p:sp>
    </p:spTree>
    <p:extLst>
      <p:ext uri="{BB962C8B-B14F-4D97-AF65-F5344CB8AC3E}">
        <p14:creationId xmlns:p14="http://schemas.microsoft.com/office/powerpoint/2010/main" val="401151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1689724" y="0"/>
            <a:ext cx="502276" cy="425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450760" y="643943"/>
            <a:ext cx="15293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 smtClean="0"/>
          </a:p>
          <a:p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1 SIM FAILUER</a:t>
            </a:r>
          </a:p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2 SIM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FAILUER</a:t>
            </a:r>
          </a:p>
          <a:p>
            <a:r>
              <a:rPr lang="es-ES" dirty="0" smtClean="0"/>
              <a:t>3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SIM FAILUER</a:t>
            </a:r>
          </a:p>
          <a:p>
            <a:r>
              <a:rPr lang="es-ES" dirty="0" smtClean="0"/>
              <a:t>4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SIM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FAILUER</a:t>
            </a:r>
          </a:p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5 SIM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FAILUER</a:t>
            </a:r>
          </a:p>
          <a:p>
            <a:r>
              <a:rPr lang="es-ES" dirty="0" smtClean="0"/>
              <a:t>6 Late </a:t>
            </a:r>
            <a:r>
              <a:rPr lang="es-ES" dirty="0" err="1" smtClean="0"/>
              <a:t>packet</a:t>
            </a:r>
            <a:r>
              <a:rPr lang="es-ES" dirty="0" smtClean="0"/>
              <a:t> </a:t>
            </a:r>
          </a:p>
          <a:p>
            <a:r>
              <a:rPr lang="es-ES" dirty="0" smtClean="0"/>
              <a:t>7 Late </a:t>
            </a:r>
            <a:r>
              <a:rPr lang="es-ES" dirty="0" err="1"/>
              <a:t>packet</a:t>
            </a:r>
            <a:r>
              <a:rPr lang="es-ES" dirty="0"/>
              <a:t> </a:t>
            </a:r>
            <a:endParaRPr lang="es-CO" dirty="0"/>
          </a:p>
          <a:p>
            <a:r>
              <a:rPr lang="es-ES" dirty="0" smtClean="0"/>
              <a:t>8 Late </a:t>
            </a:r>
            <a:r>
              <a:rPr lang="es-ES" dirty="0" err="1"/>
              <a:t>packet</a:t>
            </a:r>
            <a:r>
              <a:rPr lang="es-ES" dirty="0"/>
              <a:t> </a:t>
            </a:r>
            <a:endParaRPr lang="es-CO" dirty="0"/>
          </a:p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3316309" y="89945"/>
            <a:ext cx="6027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1 Late </a:t>
            </a:r>
            <a:r>
              <a:rPr lang="es-ES" sz="1200" dirty="0" err="1" smtClean="0"/>
              <a:t>Packet</a:t>
            </a:r>
            <a:endParaRPr lang="es-ES" sz="1200" dirty="0"/>
          </a:p>
          <a:p>
            <a:r>
              <a:rPr lang="es-ES" sz="1200" dirty="0" smtClean="0"/>
              <a:t>2 BUSCA </a:t>
            </a:r>
            <a:r>
              <a:rPr lang="es-ES" sz="1200" b="1" dirty="0" smtClean="0"/>
              <a:t>Late </a:t>
            </a:r>
            <a:r>
              <a:rPr lang="es-ES" sz="1200" b="1" dirty="0" err="1" smtClean="0"/>
              <a:t>Packet</a:t>
            </a:r>
            <a:r>
              <a:rPr lang="es-ES" sz="1200" b="1" dirty="0" smtClean="0"/>
              <a:t> </a:t>
            </a:r>
            <a:r>
              <a:rPr lang="es-ES" sz="1200" dirty="0" smtClean="0"/>
              <a:t>ENTRE LINEADELOG</a:t>
            </a:r>
          </a:p>
          <a:p>
            <a:r>
              <a:rPr lang="es-CO" sz="1200" dirty="0" err="1" smtClean="0"/>
              <a:t>issues.issuesABusca</a:t>
            </a:r>
            <a:r>
              <a:rPr lang="es-CO" sz="1200" dirty="0" smtClean="0"/>
              <a:t>= SIM FAILURE</a:t>
            </a:r>
            <a:endParaRPr lang="es-ES" sz="1200" dirty="0" smtClean="0"/>
          </a:p>
          <a:p>
            <a:pPr marL="342900" indent="-342900">
              <a:buAutoNum type="arabicPlain" startAt="3"/>
            </a:pPr>
            <a:r>
              <a:rPr lang="es-ES" sz="1200" dirty="0" smtClean="0"/>
              <a:t>SI EXISTE:</a:t>
            </a:r>
          </a:p>
          <a:p>
            <a:r>
              <a:rPr lang="es-ES" sz="1200" dirty="0" smtClean="0"/>
              <a:t>         IMPRIME “FUNCIONA”</a:t>
            </a:r>
          </a:p>
          <a:p>
            <a:r>
              <a:rPr lang="es-CO" sz="1200" dirty="0"/>
              <a:t> </a:t>
            </a:r>
            <a:r>
              <a:rPr lang="es-CO" sz="1200" dirty="0" smtClean="0"/>
              <a:t>        </a:t>
            </a:r>
            <a:r>
              <a:rPr lang="es-CO" sz="1200" dirty="0" err="1" smtClean="0"/>
              <a:t>erroresContados</a:t>
            </a:r>
            <a:r>
              <a:rPr lang="es-CO" sz="1200" dirty="0" smtClean="0"/>
              <a:t>=0</a:t>
            </a:r>
            <a:endParaRPr lang="es-ES" sz="1200" dirty="0" smtClean="0"/>
          </a:p>
          <a:p>
            <a:r>
              <a:rPr lang="es-ES" sz="1200" dirty="0" smtClean="0"/>
              <a:t>         ERRORES CONTADOS LE SUMA 1</a:t>
            </a:r>
          </a:p>
          <a:p>
            <a:endParaRPr lang="es-CO" sz="1200" dirty="0" smtClean="0"/>
          </a:p>
          <a:p>
            <a:r>
              <a:rPr lang="es-CO" sz="1200" dirty="0" err="1" smtClean="0"/>
              <a:t>issues.issuesABusca</a:t>
            </a:r>
            <a:r>
              <a:rPr lang="es-CO" sz="1200" dirty="0"/>
              <a:t>= </a:t>
            </a:r>
            <a:r>
              <a:rPr lang="es-CO" sz="1200" dirty="0" smtClean="0"/>
              <a:t>LATE  PACKET</a:t>
            </a:r>
            <a:endParaRPr lang="es-ES" sz="1200" dirty="0" smtClean="0"/>
          </a:p>
          <a:p>
            <a:r>
              <a:rPr lang="es-ES" sz="1200" dirty="0" smtClean="0"/>
              <a:t>2 BUSCA </a:t>
            </a:r>
            <a:r>
              <a:rPr lang="es-ES" sz="1200" b="1" dirty="0"/>
              <a:t>LATE </a:t>
            </a:r>
            <a:r>
              <a:rPr lang="es-ES" sz="1200" b="1" dirty="0" smtClean="0"/>
              <a:t>PACKET </a:t>
            </a:r>
            <a:r>
              <a:rPr lang="es-ES" sz="1200" dirty="0" smtClean="0"/>
              <a:t>ENTRE </a:t>
            </a:r>
            <a:r>
              <a:rPr lang="es-ES" sz="1200" dirty="0"/>
              <a:t>LINEADELOG</a:t>
            </a:r>
            <a:endParaRPr lang="es-ES" sz="1200" dirty="0" smtClean="0"/>
          </a:p>
          <a:p>
            <a:r>
              <a:rPr lang="es-ES" sz="1200" dirty="0" smtClean="0"/>
              <a:t>      NO EXISTE:</a:t>
            </a:r>
          </a:p>
          <a:p>
            <a:r>
              <a:rPr lang="es-ES" sz="1200" dirty="0" smtClean="0"/>
              <a:t>         IMPRIME: NO FUNCIONA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05307" y="4769545"/>
            <a:ext cx="169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es-CO" dirty="0" smtClean="0">
                <a:solidFill>
                  <a:schemeClr val="accent2">
                    <a:lumMod val="75000"/>
                  </a:schemeClr>
                </a:solidFill>
              </a:rPr>
              <a:t>SIM FAILURE 5</a:t>
            </a:r>
          </a:p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2 LATE PACKET</a:t>
            </a:r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4890" y="4400213"/>
            <a:ext cx="162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Lista de errores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88890" y="643943"/>
            <a:ext cx="14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ARCHIVO LOG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316309" y="2581785"/>
            <a:ext cx="60273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SIM FAILUER</a:t>
            </a:r>
          </a:p>
          <a:p>
            <a:r>
              <a:rPr lang="es-CO" sz="1600" dirty="0" err="1"/>
              <a:t>issues.issuesABusca</a:t>
            </a:r>
            <a:r>
              <a:rPr lang="es-CO" sz="1600" dirty="0"/>
              <a:t>= SIM </a:t>
            </a:r>
            <a:r>
              <a:rPr lang="es-CO" sz="1600" dirty="0" smtClean="0"/>
              <a:t>FAILURE</a:t>
            </a:r>
            <a:endParaRPr lang="es-ES" sz="1600" dirty="0"/>
          </a:p>
          <a:p>
            <a:r>
              <a:rPr lang="es-ES" sz="1600" dirty="0" smtClean="0"/>
              <a:t>2 BUSCA </a:t>
            </a:r>
            <a:r>
              <a:rPr lang="es-ES" sz="1600" b="1" dirty="0"/>
              <a:t>SIM </a:t>
            </a:r>
            <a:r>
              <a:rPr lang="es-ES" sz="1600" b="1" dirty="0" smtClean="0"/>
              <a:t>FAILUER </a:t>
            </a:r>
            <a:r>
              <a:rPr lang="es-ES" sz="1600" dirty="0" smtClean="0"/>
              <a:t>ENTRE LINEADELOG</a:t>
            </a:r>
          </a:p>
          <a:p>
            <a:pPr marL="342900" indent="-342900">
              <a:buAutoNum type="arabicPlain" startAt="3"/>
            </a:pPr>
            <a:r>
              <a:rPr lang="es-ES" sz="1600" dirty="0" smtClean="0"/>
              <a:t>SI EXISTE:</a:t>
            </a:r>
          </a:p>
          <a:p>
            <a:r>
              <a:rPr lang="es-ES" sz="1600" dirty="0" smtClean="0"/>
              <a:t>         IMPRIME “FUNCIONA”</a:t>
            </a:r>
          </a:p>
          <a:p>
            <a:r>
              <a:rPr lang="es-CO" sz="1600" dirty="0"/>
              <a:t> </a:t>
            </a:r>
            <a:r>
              <a:rPr lang="es-CO" sz="1600" dirty="0" smtClean="0"/>
              <a:t>        </a:t>
            </a:r>
            <a:r>
              <a:rPr lang="es-CO" sz="1600" dirty="0" err="1" smtClean="0"/>
              <a:t>erroresContados</a:t>
            </a:r>
            <a:r>
              <a:rPr lang="es-CO" sz="1600" dirty="0" smtClean="0"/>
              <a:t>=0</a:t>
            </a:r>
            <a:endParaRPr lang="es-ES" sz="1600" dirty="0" smtClean="0"/>
          </a:p>
          <a:p>
            <a:r>
              <a:rPr lang="es-ES" sz="1600" dirty="0" smtClean="0"/>
              <a:t>         ERRORES CONTADOS LE SUMA 1</a:t>
            </a:r>
          </a:p>
          <a:p>
            <a:endParaRPr lang="es-ES" sz="1600" dirty="0" smtClean="0"/>
          </a:p>
          <a:p>
            <a:r>
              <a:rPr lang="es-CO" sz="1600" dirty="0" err="1"/>
              <a:t>issues.issuesABusca</a:t>
            </a:r>
            <a:r>
              <a:rPr lang="es-CO" sz="1600" dirty="0"/>
              <a:t>= LATE  </a:t>
            </a:r>
            <a:r>
              <a:rPr lang="es-CO" sz="1600" dirty="0" smtClean="0"/>
              <a:t>PACKET</a:t>
            </a:r>
            <a:endParaRPr lang="es-ES" sz="1600" dirty="0" smtClean="0"/>
          </a:p>
          <a:p>
            <a:r>
              <a:rPr lang="es-ES" sz="1600" dirty="0" smtClean="0"/>
              <a:t>2 BUSCA </a:t>
            </a:r>
            <a:r>
              <a:rPr lang="es-ES" sz="1600" b="1" dirty="0"/>
              <a:t>LATE </a:t>
            </a:r>
            <a:r>
              <a:rPr lang="es-ES" sz="1600" b="1" dirty="0" smtClean="0"/>
              <a:t>PACKET </a:t>
            </a:r>
            <a:r>
              <a:rPr lang="es-ES" sz="1600" dirty="0" smtClean="0"/>
              <a:t>ENTRE </a:t>
            </a:r>
            <a:r>
              <a:rPr lang="es-ES" sz="1600" dirty="0"/>
              <a:t>LINEADELOG</a:t>
            </a:r>
            <a:endParaRPr lang="es-ES" sz="1600" dirty="0" smtClean="0"/>
          </a:p>
          <a:p>
            <a:r>
              <a:rPr lang="es-ES" sz="1600" dirty="0" smtClean="0"/>
              <a:t>      NO EXISTE:</a:t>
            </a:r>
          </a:p>
          <a:p>
            <a:r>
              <a:rPr lang="es-ES" sz="1600" dirty="0" smtClean="0"/>
              <a:t>         IMPRIME: NO FUNCIONA</a:t>
            </a:r>
          </a:p>
        </p:txBody>
      </p:sp>
    </p:spTree>
    <p:extLst>
      <p:ext uri="{BB962C8B-B14F-4D97-AF65-F5344CB8AC3E}">
        <p14:creationId xmlns:p14="http://schemas.microsoft.com/office/powerpoint/2010/main" val="37832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305319" y="927280"/>
            <a:ext cx="5409126" cy="218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TIGO 3322 7458</a:t>
            </a:r>
            <a:endParaRPr lang="es-CO" dirty="0"/>
          </a:p>
        </p:txBody>
      </p:sp>
      <p:sp>
        <p:nvSpPr>
          <p:cNvPr id="5" name="Rectángulo redondeado 4"/>
          <p:cNvSpPr/>
          <p:nvPr/>
        </p:nvSpPr>
        <p:spPr>
          <a:xfrm>
            <a:off x="8010660" y="918659"/>
            <a:ext cx="1287887" cy="227562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Buscar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390919" y="1738649"/>
            <a:ext cx="1416676" cy="3670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clientes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3670479" y="1738649"/>
            <a:ext cx="1931831" cy="376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sondas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194738" y="1738649"/>
            <a:ext cx="1815922" cy="376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issues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8654602" y="1738649"/>
            <a:ext cx="2640169" cy="387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1571223" y="2009105"/>
            <a:ext cx="1081825" cy="70833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TIGO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4018208" y="1906074"/>
            <a:ext cx="1223493" cy="6954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3322</a:t>
            </a:r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4018207" y="2768958"/>
            <a:ext cx="1223493" cy="69545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7458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6323527" y="2009105"/>
            <a:ext cx="1390918" cy="45076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ISSUE 1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6323527" y="2620852"/>
            <a:ext cx="1390918" cy="4507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ISSUE 2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822029" y="1906074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Reporte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047406" y="2346241"/>
            <a:ext cx="927280" cy="4185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3322</a:t>
            </a:r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9375819" y="2854955"/>
            <a:ext cx="1390918" cy="4507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ISSUE 2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047406" y="3752218"/>
            <a:ext cx="1036751" cy="2660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7458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388698" y="4140609"/>
            <a:ext cx="1390918" cy="4507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ISSUE 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607640" y="4961638"/>
            <a:ext cx="1313646" cy="4185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84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de flecha 7"/>
          <p:cNvCxnSpPr>
            <a:endCxn id="24" idx="2"/>
          </p:cNvCxnSpPr>
          <p:nvPr/>
        </p:nvCxnSpPr>
        <p:spPr>
          <a:xfrm flipH="1" flipV="1">
            <a:off x="4630265" y="1523509"/>
            <a:ext cx="1813841" cy="68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" name="Grupo 10"/>
          <p:cNvGrpSpPr/>
          <p:nvPr/>
        </p:nvGrpSpPr>
        <p:grpSpPr>
          <a:xfrm>
            <a:off x="3928991" y="576405"/>
            <a:ext cx="6960662" cy="5612306"/>
            <a:chOff x="3654201" y="314227"/>
            <a:chExt cx="6519095" cy="5285662"/>
          </a:xfrm>
        </p:grpSpPr>
        <p:cxnSp>
          <p:nvCxnSpPr>
            <p:cNvPr id="55" name="Conector recto 54"/>
            <p:cNvCxnSpPr/>
            <p:nvPr/>
          </p:nvCxnSpPr>
          <p:spPr>
            <a:xfrm flipH="1">
              <a:off x="4458480" y="3233440"/>
              <a:ext cx="1510991" cy="1057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7" name="Grupo 6"/>
            <p:cNvGrpSpPr/>
            <p:nvPr/>
          </p:nvGrpSpPr>
          <p:grpSpPr>
            <a:xfrm>
              <a:off x="3654201" y="314227"/>
              <a:ext cx="6519095" cy="5285662"/>
              <a:chOff x="3615564" y="287931"/>
              <a:chExt cx="6519095" cy="5285662"/>
            </a:xfrm>
          </p:grpSpPr>
          <p:sp>
            <p:nvSpPr>
              <p:cNvPr id="2" name="CuadroTexto 1"/>
              <p:cNvSpPr txBox="1"/>
              <p:nvPr/>
            </p:nvSpPr>
            <p:spPr>
              <a:xfrm>
                <a:off x="5476701" y="1823214"/>
                <a:ext cx="941069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sz="1400" dirty="0" smtClean="0"/>
                  <a:t>Error 1n…</a:t>
                </a:r>
              </a:p>
            </p:txBody>
          </p:sp>
          <p:cxnSp>
            <p:nvCxnSpPr>
              <p:cNvPr id="6" name="Conector recto de flecha 5"/>
              <p:cNvCxnSpPr>
                <a:endCxn id="26" idx="2"/>
              </p:cNvCxnSpPr>
              <p:nvPr/>
            </p:nvCxnSpPr>
            <p:spPr>
              <a:xfrm flipH="1" flipV="1">
                <a:off x="5293343" y="607692"/>
                <a:ext cx="661870" cy="1216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>
                <a:endCxn id="32" idx="2"/>
              </p:cNvCxnSpPr>
              <p:nvPr/>
            </p:nvCxnSpPr>
            <p:spPr>
              <a:xfrm flipV="1">
                <a:off x="5914376" y="1136299"/>
                <a:ext cx="2003740" cy="6734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>
                <a:endCxn id="28" idx="2"/>
              </p:cNvCxnSpPr>
              <p:nvPr/>
            </p:nvCxnSpPr>
            <p:spPr>
              <a:xfrm flipV="1">
                <a:off x="5914376" y="564930"/>
                <a:ext cx="1049361" cy="1244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4" name="CuadroTexto 23"/>
              <p:cNvSpPr txBox="1"/>
              <p:nvPr/>
            </p:nvSpPr>
            <p:spPr>
              <a:xfrm>
                <a:off x="3615564" y="933528"/>
                <a:ext cx="1313572" cy="24638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sz="1100" dirty="0" smtClean="0"/>
                  <a:t>Incident Description</a:t>
                </a:r>
                <a:endParaRPr lang="es-CO" sz="1100" dirty="0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4694364" y="330695"/>
                <a:ext cx="1197957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Incident Analisis</a:t>
                </a:r>
                <a:endParaRPr lang="es-CO" sz="1200" dirty="0"/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6519512" y="287931"/>
                <a:ext cx="888448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Root Cause</a:t>
                </a:r>
                <a:endParaRPr lang="es-CO" sz="1200" dirty="0"/>
              </a:p>
            </p:txBody>
          </p:sp>
          <p:sp>
            <p:nvSpPr>
              <p:cNvPr id="32" name="CuadroTexto 31"/>
              <p:cNvSpPr txBox="1"/>
              <p:nvPr/>
            </p:nvSpPr>
            <p:spPr>
              <a:xfrm>
                <a:off x="7407961" y="874608"/>
                <a:ext cx="1020309" cy="26169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sz="1200" dirty="0" smtClean="0"/>
                  <a:t>Work Arraund</a:t>
                </a:r>
                <a:endParaRPr lang="es-CO" sz="1200" dirty="0"/>
              </a:p>
            </p:txBody>
          </p:sp>
          <p:cxnSp>
            <p:nvCxnSpPr>
              <p:cNvPr id="36" name="Conector recto de flecha 35"/>
              <p:cNvCxnSpPr>
                <a:stCxn id="2" idx="2"/>
                <a:endCxn id="41" idx="0"/>
              </p:cNvCxnSpPr>
              <p:nvPr/>
            </p:nvCxnSpPr>
            <p:spPr>
              <a:xfrm>
                <a:off x="5947236" y="2130991"/>
                <a:ext cx="8759" cy="4065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1" name="CuadroTexto 40"/>
              <p:cNvSpPr txBox="1"/>
              <p:nvPr/>
            </p:nvSpPr>
            <p:spPr>
              <a:xfrm>
                <a:off x="5640042" y="2537570"/>
                <a:ext cx="631904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Sondas</a:t>
                </a:r>
                <a:endParaRPr lang="es-CO" sz="1200" dirty="0"/>
              </a:p>
            </p:txBody>
          </p:sp>
          <p:cxnSp>
            <p:nvCxnSpPr>
              <p:cNvPr id="52" name="Conector recto 51"/>
              <p:cNvCxnSpPr>
                <a:stCxn id="41" idx="2"/>
                <a:endCxn id="82" idx="0"/>
              </p:cNvCxnSpPr>
              <p:nvPr/>
            </p:nvCxnSpPr>
            <p:spPr>
              <a:xfrm flipH="1">
                <a:off x="5947236" y="2814569"/>
                <a:ext cx="8759" cy="654523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/>
              <p:cNvCxnSpPr>
                <a:endCxn id="78" idx="1"/>
              </p:cNvCxnSpPr>
              <p:nvPr/>
            </p:nvCxnSpPr>
            <p:spPr>
              <a:xfrm>
                <a:off x="5910759" y="3208201"/>
                <a:ext cx="2944680" cy="19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0" name="CuadroTexto 59"/>
              <p:cNvSpPr txBox="1"/>
              <p:nvPr/>
            </p:nvSpPr>
            <p:spPr>
              <a:xfrm>
                <a:off x="7261666" y="2925611"/>
                <a:ext cx="1140458" cy="2608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Cliente 1…n Tigo</a:t>
                </a:r>
                <a:endParaRPr lang="es-CO" sz="1200" dirty="0"/>
              </a:p>
            </p:txBody>
          </p:sp>
          <p:sp>
            <p:nvSpPr>
              <p:cNvPr id="61" name="CuadroTexto 60"/>
              <p:cNvSpPr txBox="1"/>
              <p:nvPr/>
            </p:nvSpPr>
            <p:spPr>
              <a:xfrm>
                <a:off x="3695703" y="3078663"/>
                <a:ext cx="711990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Contado</a:t>
                </a:r>
                <a:endParaRPr lang="es-CO" sz="1200" dirty="0"/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8855438" y="3069720"/>
                <a:ext cx="1169616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Reporte errores</a:t>
                </a:r>
                <a:endParaRPr lang="es-CO" sz="1200" dirty="0"/>
              </a:p>
            </p:txBody>
          </p:sp>
          <p:sp>
            <p:nvSpPr>
              <p:cNvPr id="80" name="CuadroTexto 79"/>
              <p:cNvSpPr txBox="1"/>
              <p:nvPr/>
            </p:nvSpPr>
            <p:spPr>
              <a:xfrm>
                <a:off x="8898595" y="3504813"/>
                <a:ext cx="549509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Fecha</a:t>
                </a:r>
                <a:endParaRPr lang="es-CO" sz="1200" dirty="0"/>
              </a:p>
            </p:txBody>
          </p:sp>
          <p:sp>
            <p:nvSpPr>
              <p:cNvPr id="81" name="CuadroTexto 80"/>
              <p:cNvSpPr txBox="1"/>
              <p:nvPr/>
            </p:nvSpPr>
            <p:spPr>
              <a:xfrm>
                <a:off x="8909891" y="3939906"/>
                <a:ext cx="1224768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sz="1200" dirty="0" smtClean="0"/>
                  <a:t>Reporte.Doc</a:t>
                </a:r>
                <a:endParaRPr lang="es-CO" sz="1200" dirty="0"/>
              </a:p>
            </p:txBody>
          </p:sp>
          <p:sp>
            <p:nvSpPr>
              <p:cNvPr id="82" name="CuadroTexto 81"/>
              <p:cNvSpPr txBox="1"/>
              <p:nvPr/>
            </p:nvSpPr>
            <p:spPr>
              <a:xfrm>
                <a:off x="5446338" y="3469091"/>
                <a:ext cx="1001796" cy="2608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Nx cliente…1n</a:t>
                </a:r>
                <a:endParaRPr lang="es-CO" sz="1200" dirty="0"/>
              </a:p>
            </p:txBody>
          </p:sp>
          <p:cxnSp>
            <p:nvCxnSpPr>
              <p:cNvPr id="85" name="Conector recto 84"/>
              <p:cNvCxnSpPr>
                <a:stCxn id="82" idx="2"/>
              </p:cNvCxnSpPr>
              <p:nvPr/>
            </p:nvCxnSpPr>
            <p:spPr>
              <a:xfrm>
                <a:off x="5947236" y="3729968"/>
                <a:ext cx="17517" cy="1843624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87" name="CuadroTexto 86"/>
              <p:cNvSpPr txBox="1"/>
              <p:nvPr/>
            </p:nvSpPr>
            <p:spPr>
              <a:xfrm>
                <a:off x="6107728" y="4182667"/>
                <a:ext cx="1169038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Cliente di (imei)</a:t>
                </a:r>
                <a:endParaRPr lang="es-CO" sz="1200" dirty="0"/>
              </a:p>
            </p:txBody>
          </p:sp>
          <p:cxnSp>
            <p:nvCxnSpPr>
              <p:cNvPr id="90" name="Conector recto 89"/>
              <p:cNvCxnSpPr>
                <a:stCxn id="87" idx="1"/>
                <a:endCxn id="99" idx="3"/>
              </p:cNvCxnSpPr>
              <p:nvPr/>
            </p:nvCxnSpPr>
            <p:spPr>
              <a:xfrm flipH="1">
                <a:off x="5121557" y="4321167"/>
                <a:ext cx="986170" cy="1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99" name="CuadroTexto 98"/>
              <p:cNvSpPr txBox="1"/>
              <p:nvPr/>
            </p:nvSpPr>
            <p:spPr>
              <a:xfrm>
                <a:off x="3669845" y="4016810"/>
                <a:ext cx="1451712" cy="60871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sz="1200" dirty="0" smtClean="0"/>
                  <a:t>Nombre.idclient</a:t>
                </a:r>
              </a:p>
              <a:p>
                <a:r>
                  <a:rPr lang="es-ES" sz="1200" dirty="0"/>
                  <a:t>Descripción.idclient</a:t>
                </a:r>
                <a:endParaRPr lang="es-CO" sz="1200" dirty="0"/>
              </a:p>
              <a:p>
                <a:endParaRPr lang="es-CO" sz="1200" dirty="0"/>
              </a:p>
            </p:txBody>
          </p:sp>
          <p:sp>
            <p:nvSpPr>
              <p:cNvPr id="107" name="CuadroTexto 106"/>
              <p:cNvSpPr txBox="1"/>
              <p:nvPr/>
            </p:nvSpPr>
            <p:spPr>
              <a:xfrm>
                <a:off x="6261733" y="4852242"/>
                <a:ext cx="872418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Error fecha</a:t>
                </a:r>
                <a:endParaRPr lang="es-CO" sz="1200" dirty="0"/>
              </a:p>
            </p:txBody>
          </p:sp>
          <p:sp>
            <p:nvSpPr>
              <p:cNvPr id="108" name="CuadroTexto 107"/>
              <p:cNvSpPr txBox="1"/>
              <p:nvPr/>
            </p:nvSpPr>
            <p:spPr>
              <a:xfrm>
                <a:off x="6262773" y="5296594"/>
                <a:ext cx="990207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sz="1200" dirty="0" smtClean="0"/>
                  <a:t>Salto al error</a:t>
                </a:r>
                <a:endParaRPr lang="es-CO" sz="1200" dirty="0"/>
              </a:p>
            </p:txBody>
          </p:sp>
        </p:grpSp>
      </p:grpSp>
      <p:cxnSp>
        <p:nvCxnSpPr>
          <p:cNvPr id="156" name="Conector recto 155"/>
          <p:cNvCxnSpPr>
            <a:endCxn id="107" idx="1"/>
          </p:cNvCxnSpPr>
          <p:nvPr/>
        </p:nvCxnSpPr>
        <p:spPr>
          <a:xfrm>
            <a:off x="6427998" y="5569841"/>
            <a:ext cx="3264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8" name="Conector recto 157"/>
          <p:cNvCxnSpPr>
            <a:endCxn id="108" idx="1"/>
          </p:cNvCxnSpPr>
          <p:nvPr/>
        </p:nvCxnSpPr>
        <p:spPr>
          <a:xfrm>
            <a:off x="6437303" y="6041653"/>
            <a:ext cx="31820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Rectángulo 67"/>
          <p:cNvSpPr/>
          <p:nvPr/>
        </p:nvSpPr>
        <p:spPr>
          <a:xfrm>
            <a:off x="11493817" y="241155"/>
            <a:ext cx="213466" cy="619473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91" name="Botón de acción: Personalizar 90">
            <a:hlinkClick r:id="rId2" action="ppaction://hlinksldjump" highlightClick="1"/>
          </p:cNvPr>
          <p:cNvSpPr/>
          <p:nvPr/>
        </p:nvSpPr>
        <p:spPr>
          <a:xfrm>
            <a:off x="1169233" y="293811"/>
            <a:ext cx="199671" cy="6182082"/>
          </a:xfrm>
          <a:prstGeom prst="actionButtonBlan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3</a:t>
            </a:r>
            <a:endParaRPr lang="es-CO" sz="900" dirty="0"/>
          </a:p>
        </p:txBody>
      </p:sp>
      <p:sp>
        <p:nvSpPr>
          <p:cNvPr id="92" name="Botón de acción: Personalizar 91">
            <a:hlinkClick r:id="rId3" action="ppaction://hlinksldjump" highlightClick="1"/>
          </p:cNvPr>
          <p:cNvSpPr/>
          <p:nvPr/>
        </p:nvSpPr>
        <p:spPr>
          <a:xfrm>
            <a:off x="1504010" y="293810"/>
            <a:ext cx="248590" cy="6221289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2</a:t>
            </a:r>
            <a:endParaRPr lang="es-CO" sz="900" dirty="0"/>
          </a:p>
        </p:txBody>
      </p:sp>
      <p:sp>
        <p:nvSpPr>
          <p:cNvPr id="93" name="Botón de acción: Personalizar 92">
            <a:hlinkClick r:id="rId4" action="ppaction://hlinksldjump" highlightClick="1"/>
          </p:cNvPr>
          <p:cNvSpPr/>
          <p:nvPr/>
        </p:nvSpPr>
        <p:spPr>
          <a:xfrm>
            <a:off x="1925149" y="293811"/>
            <a:ext cx="195476" cy="6177494"/>
          </a:xfrm>
          <a:prstGeom prst="actionButtonBlank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1</a:t>
            </a:r>
            <a:endParaRPr lang="es-CO" sz="900" dirty="0"/>
          </a:p>
        </p:txBody>
      </p:sp>
      <p:sp>
        <p:nvSpPr>
          <p:cNvPr id="94" name="Botón de acción: Personalizar 93">
            <a:hlinkClick r:id="rId5" action="ppaction://hlinksldjump" highlightClick="1"/>
          </p:cNvPr>
          <p:cNvSpPr/>
          <p:nvPr/>
        </p:nvSpPr>
        <p:spPr>
          <a:xfrm>
            <a:off x="794479" y="293811"/>
            <a:ext cx="193409" cy="1458789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4</a:t>
            </a:r>
            <a:endParaRPr lang="es-CO" sz="900" dirty="0"/>
          </a:p>
        </p:txBody>
      </p:sp>
      <p:sp>
        <p:nvSpPr>
          <p:cNvPr id="95" name="Botón de acción: Personalizar 94">
            <a:hlinkClick r:id="rId6" action="ppaction://hlinksldjump" highlightClick="1"/>
          </p:cNvPr>
          <p:cNvSpPr/>
          <p:nvPr/>
        </p:nvSpPr>
        <p:spPr>
          <a:xfrm>
            <a:off x="816121" y="1879735"/>
            <a:ext cx="184187" cy="1458789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5</a:t>
            </a:r>
            <a:endParaRPr lang="es-CO" sz="900" dirty="0"/>
          </a:p>
        </p:txBody>
      </p:sp>
      <p:sp>
        <p:nvSpPr>
          <p:cNvPr id="96" name="Botón de acción: Personalizar 95">
            <a:hlinkClick r:id="rId7" action="ppaction://hlinksldjump" highlightClick="1"/>
          </p:cNvPr>
          <p:cNvSpPr/>
          <p:nvPr/>
        </p:nvSpPr>
        <p:spPr>
          <a:xfrm>
            <a:off x="817076" y="3446125"/>
            <a:ext cx="172946" cy="1458789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6</a:t>
            </a:r>
            <a:endParaRPr lang="es-CO" sz="900" dirty="0"/>
          </a:p>
        </p:txBody>
      </p:sp>
      <p:sp>
        <p:nvSpPr>
          <p:cNvPr id="4" name="Botón de acción: Personalizar 3">
            <a:hlinkClick r:id="rId8" action="ppaction://hlinksldjump" highlightClick="1"/>
          </p:cNvPr>
          <p:cNvSpPr/>
          <p:nvPr/>
        </p:nvSpPr>
        <p:spPr>
          <a:xfrm>
            <a:off x="804862" y="5012516"/>
            <a:ext cx="197615" cy="1458789"/>
          </a:xfrm>
          <a:prstGeom prst="actionButtonBlan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7</a:t>
            </a:r>
            <a:endParaRPr lang="es-CO" sz="900" dirty="0"/>
          </a:p>
        </p:txBody>
      </p:sp>
      <p:sp>
        <p:nvSpPr>
          <p:cNvPr id="12" name="Botón de acción: Personalizar 11">
            <a:hlinkClick r:id="rId9" action="ppaction://hlinksldjump" highlightClick="1"/>
          </p:cNvPr>
          <p:cNvSpPr/>
          <p:nvPr/>
        </p:nvSpPr>
        <p:spPr>
          <a:xfrm>
            <a:off x="386957" y="293811"/>
            <a:ext cx="208464" cy="6177494"/>
          </a:xfrm>
          <a:prstGeom prst="actionButtonBlank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8</a:t>
            </a:r>
            <a:endParaRPr lang="es-CO" sz="900" dirty="0"/>
          </a:p>
        </p:txBody>
      </p:sp>
    </p:spTree>
    <p:extLst>
      <p:ext uri="{BB962C8B-B14F-4D97-AF65-F5344CB8AC3E}">
        <p14:creationId xmlns:p14="http://schemas.microsoft.com/office/powerpoint/2010/main" val="7341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70" y="0"/>
            <a:ext cx="9416955" cy="664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ángulo 102"/>
          <p:cNvSpPr/>
          <p:nvPr/>
        </p:nvSpPr>
        <p:spPr>
          <a:xfrm>
            <a:off x="11369097" y="303452"/>
            <a:ext cx="249093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cxnSp>
        <p:nvCxnSpPr>
          <p:cNvPr id="93" name="Conector angular 92"/>
          <p:cNvCxnSpPr>
            <a:stCxn id="89" idx="3"/>
            <a:endCxn id="95" idx="1"/>
          </p:cNvCxnSpPr>
          <p:nvPr/>
        </p:nvCxnSpPr>
        <p:spPr>
          <a:xfrm flipV="1">
            <a:off x="5745024" y="4953186"/>
            <a:ext cx="1448748" cy="12205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3" name="CuadroTexto 122"/>
          <p:cNvSpPr txBox="1"/>
          <p:nvPr/>
        </p:nvSpPr>
        <p:spPr>
          <a:xfrm>
            <a:off x="4534739" y="3052762"/>
            <a:ext cx="1418978" cy="2539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050" dirty="0" smtClean="0"/>
              <a:t>¿Existe la sonda 3322?</a:t>
            </a:r>
            <a:endParaRPr lang="es-CO" sz="1050" dirty="0"/>
          </a:p>
        </p:txBody>
      </p:sp>
      <p:cxnSp>
        <p:nvCxnSpPr>
          <p:cNvPr id="61" name="Conector recto de flecha 60"/>
          <p:cNvCxnSpPr>
            <a:stCxn id="17" idx="2"/>
            <a:endCxn id="123" idx="0"/>
          </p:cNvCxnSpPr>
          <p:nvPr/>
        </p:nvCxnSpPr>
        <p:spPr>
          <a:xfrm flipH="1">
            <a:off x="5244228" y="2931312"/>
            <a:ext cx="4867" cy="121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123" idx="2"/>
            <a:endCxn id="20" idx="0"/>
          </p:cNvCxnSpPr>
          <p:nvPr/>
        </p:nvCxnSpPr>
        <p:spPr>
          <a:xfrm>
            <a:off x="5244228" y="3306678"/>
            <a:ext cx="4866" cy="156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0" name="Grupo 119"/>
          <p:cNvGrpSpPr/>
          <p:nvPr/>
        </p:nvGrpSpPr>
        <p:grpSpPr>
          <a:xfrm>
            <a:off x="2342162" y="500372"/>
            <a:ext cx="8558283" cy="5686883"/>
            <a:chOff x="2360345" y="486844"/>
            <a:chExt cx="8558283" cy="5686883"/>
          </a:xfrm>
        </p:grpSpPr>
        <p:cxnSp>
          <p:nvCxnSpPr>
            <p:cNvPr id="18" name="Conector recto de flecha 17"/>
            <p:cNvCxnSpPr/>
            <p:nvPr/>
          </p:nvCxnSpPr>
          <p:spPr>
            <a:xfrm flipV="1">
              <a:off x="5706943" y="2696144"/>
              <a:ext cx="489732" cy="70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5699564" y="3711431"/>
              <a:ext cx="5219064" cy="1354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 flipH="1" flipV="1">
              <a:off x="10904738" y="3225131"/>
              <a:ext cx="8362" cy="4964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/>
            <p:nvPr/>
          </p:nvCxnSpPr>
          <p:spPr>
            <a:xfrm>
              <a:off x="7075604" y="2751299"/>
              <a:ext cx="2395" cy="2774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angular 47"/>
            <p:cNvCxnSpPr>
              <a:stCxn id="46" idx="2"/>
            </p:cNvCxnSpPr>
            <p:nvPr/>
          </p:nvCxnSpPr>
          <p:spPr>
            <a:xfrm rot="16200000" flipH="1">
              <a:off x="7291360" y="3123524"/>
              <a:ext cx="100818" cy="52753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>
              <a:stCxn id="46" idx="3"/>
            </p:cNvCxnSpPr>
            <p:nvPr/>
          </p:nvCxnSpPr>
          <p:spPr>
            <a:xfrm>
              <a:off x="7447277" y="3182140"/>
              <a:ext cx="158262" cy="9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54"/>
            <p:cNvCxnSpPr/>
            <p:nvPr/>
          </p:nvCxnSpPr>
          <p:spPr>
            <a:xfrm>
              <a:off x="7962871" y="3191911"/>
              <a:ext cx="9654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/>
            <p:nvPr/>
          </p:nvCxnSpPr>
          <p:spPr>
            <a:xfrm>
              <a:off x="7962870" y="3422133"/>
              <a:ext cx="9654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>
              <a:endCxn id="58" idx="3"/>
            </p:cNvCxnSpPr>
            <p:nvPr/>
          </p:nvCxnSpPr>
          <p:spPr>
            <a:xfrm flipH="1">
              <a:off x="10726891" y="3225130"/>
              <a:ext cx="172319" cy="614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 flipH="1" flipV="1">
              <a:off x="10731556" y="3555486"/>
              <a:ext cx="167654" cy="140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>
              <a:stCxn id="20" idx="2"/>
            </p:cNvCxnSpPr>
            <p:nvPr/>
          </p:nvCxnSpPr>
          <p:spPr>
            <a:xfrm flipH="1">
              <a:off x="5249092" y="3927846"/>
              <a:ext cx="2" cy="2616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/>
            <p:cNvCxnSpPr>
              <a:stCxn id="77" idx="2"/>
            </p:cNvCxnSpPr>
            <p:nvPr/>
          </p:nvCxnSpPr>
          <p:spPr>
            <a:xfrm flipH="1">
              <a:off x="5278152" y="4450226"/>
              <a:ext cx="1" cy="2353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de flecha 85"/>
            <p:cNvCxnSpPr>
              <a:stCxn id="76" idx="2"/>
            </p:cNvCxnSpPr>
            <p:nvPr/>
          </p:nvCxnSpPr>
          <p:spPr>
            <a:xfrm flipH="1">
              <a:off x="5278152" y="4952315"/>
              <a:ext cx="1" cy="222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de flecha 87"/>
            <p:cNvCxnSpPr>
              <a:stCxn id="75" idx="2"/>
            </p:cNvCxnSpPr>
            <p:nvPr/>
          </p:nvCxnSpPr>
          <p:spPr>
            <a:xfrm>
              <a:off x="5278153" y="5401062"/>
              <a:ext cx="707" cy="2252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>
              <a:off x="2941172" y="2569623"/>
              <a:ext cx="0" cy="2530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>
              <a:stCxn id="10" idx="2"/>
              <a:endCxn id="119" idx="0"/>
            </p:cNvCxnSpPr>
            <p:nvPr/>
          </p:nvCxnSpPr>
          <p:spPr>
            <a:xfrm>
              <a:off x="5242644" y="1948451"/>
              <a:ext cx="4842" cy="1334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stCxn id="119" idx="2"/>
              <a:endCxn id="17" idx="0"/>
            </p:cNvCxnSpPr>
            <p:nvPr/>
          </p:nvCxnSpPr>
          <p:spPr>
            <a:xfrm>
              <a:off x="5247486" y="2335817"/>
              <a:ext cx="1609" cy="1312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>
              <a:stCxn id="4" idx="4"/>
              <a:endCxn id="7" idx="0"/>
            </p:cNvCxnSpPr>
            <p:nvPr/>
          </p:nvCxnSpPr>
          <p:spPr>
            <a:xfrm>
              <a:off x="5242879" y="486844"/>
              <a:ext cx="6215" cy="1524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/>
            <p:cNvCxnSpPr>
              <a:stCxn id="112" idx="2"/>
              <a:endCxn id="10" idx="0"/>
            </p:cNvCxnSpPr>
            <p:nvPr/>
          </p:nvCxnSpPr>
          <p:spPr>
            <a:xfrm>
              <a:off x="5242644" y="1344274"/>
              <a:ext cx="0" cy="1399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>
              <a:stCxn id="7" idx="2"/>
              <a:endCxn id="112" idx="0"/>
            </p:cNvCxnSpPr>
            <p:nvPr/>
          </p:nvCxnSpPr>
          <p:spPr>
            <a:xfrm flipH="1">
              <a:off x="5242644" y="973144"/>
              <a:ext cx="6450" cy="117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de flecha 105"/>
            <p:cNvCxnSpPr>
              <a:stCxn id="123" idx="3"/>
              <a:endCxn id="46" idx="1"/>
            </p:cNvCxnSpPr>
            <p:nvPr/>
          </p:nvCxnSpPr>
          <p:spPr>
            <a:xfrm>
              <a:off x="5953717" y="3179720"/>
              <a:ext cx="755006" cy="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/>
            <p:cNvCxnSpPr>
              <a:stCxn id="10" idx="3"/>
              <a:endCxn id="16" idx="1"/>
            </p:cNvCxnSpPr>
            <p:nvPr/>
          </p:nvCxnSpPr>
          <p:spPr>
            <a:xfrm>
              <a:off x="5709516" y="1716334"/>
              <a:ext cx="550370" cy="1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angular 20"/>
            <p:cNvCxnSpPr>
              <a:stCxn id="20" idx="1"/>
              <a:endCxn id="128" idx="3"/>
            </p:cNvCxnSpPr>
            <p:nvPr/>
          </p:nvCxnSpPr>
          <p:spPr>
            <a:xfrm rot="10800000">
              <a:off x="3519773" y="2404765"/>
              <a:ext cx="1262449" cy="1290964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angular 22"/>
            <p:cNvCxnSpPr>
              <a:stCxn id="89" idx="1"/>
              <a:endCxn id="24" idx="3"/>
            </p:cNvCxnSpPr>
            <p:nvPr/>
          </p:nvCxnSpPr>
          <p:spPr>
            <a:xfrm rot="10800000">
              <a:off x="3603179" y="3891923"/>
              <a:ext cx="1208100" cy="22818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/>
            <p:cNvCxnSpPr>
              <a:stCxn id="24" idx="2"/>
              <a:endCxn id="32" idx="0"/>
            </p:cNvCxnSpPr>
            <p:nvPr/>
          </p:nvCxnSpPr>
          <p:spPr>
            <a:xfrm>
              <a:off x="2962619" y="4018881"/>
              <a:ext cx="0" cy="1269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>
              <a:stCxn id="32" idx="2"/>
              <a:endCxn id="38" idx="0"/>
            </p:cNvCxnSpPr>
            <p:nvPr/>
          </p:nvCxnSpPr>
          <p:spPr>
            <a:xfrm>
              <a:off x="2962619" y="4399755"/>
              <a:ext cx="8546" cy="87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>
              <a:stCxn id="38" idx="2"/>
              <a:endCxn id="49" idx="0"/>
            </p:cNvCxnSpPr>
            <p:nvPr/>
          </p:nvCxnSpPr>
          <p:spPr>
            <a:xfrm>
              <a:off x="2971165" y="4741403"/>
              <a:ext cx="1374" cy="1040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de flecha 70"/>
            <p:cNvCxnSpPr>
              <a:stCxn id="49" idx="2"/>
              <a:endCxn id="110" idx="0"/>
            </p:cNvCxnSpPr>
            <p:nvPr/>
          </p:nvCxnSpPr>
          <p:spPr>
            <a:xfrm flipH="1">
              <a:off x="2971165" y="5099351"/>
              <a:ext cx="1374" cy="182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angular 93"/>
            <p:cNvCxnSpPr/>
            <p:nvPr/>
          </p:nvCxnSpPr>
          <p:spPr>
            <a:xfrm>
              <a:off x="3363455" y="5453910"/>
              <a:ext cx="210397" cy="31678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angular 106"/>
            <p:cNvCxnSpPr/>
            <p:nvPr/>
          </p:nvCxnSpPr>
          <p:spPr>
            <a:xfrm rot="10800000" flipV="1">
              <a:off x="2360345" y="5453910"/>
              <a:ext cx="208419" cy="31678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upo 125"/>
          <p:cNvGrpSpPr/>
          <p:nvPr/>
        </p:nvGrpSpPr>
        <p:grpSpPr>
          <a:xfrm>
            <a:off x="1947363" y="244897"/>
            <a:ext cx="8779528" cy="6160947"/>
            <a:chOff x="1947363" y="244897"/>
            <a:chExt cx="8779528" cy="6160947"/>
          </a:xfrm>
        </p:grpSpPr>
        <p:sp>
          <p:nvSpPr>
            <p:cNvPr id="16" name="Rectángulo 15"/>
            <p:cNvSpPr/>
            <p:nvPr/>
          </p:nvSpPr>
          <p:spPr>
            <a:xfrm>
              <a:off x="6259886" y="1604871"/>
              <a:ext cx="1680501" cy="2250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¿Agregar cliente?</a:t>
              </a:r>
              <a:endParaRPr lang="es-CO" sz="1050" dirty="0"/>
            </a:p>
          </p:txBody>
        </p:sp>
        <p:sp>
          <p:nvSpPr>
            <p:cNvPr id="20" name="Rombo 19"/>
            <p:cNvSpPr/>
            <p:nvPr/>
          </p:nvSpPr>
          <p:spPr>
            <a:xfrm>
              <a:off x="4782221" y="3463612"/>
              <a:ext cx="933745" cy="464234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6230331" y="2580016"/>
              <a:ext cx="2996727" cy="16856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¿La sonda es Nx cliente?</a:t>
              </a:r>
              <a:endParaRPr lang="es-CO" sz="1050" dirty="0"/>
            </a:p>
          </p:txBody>
        </p:sp>
        <p:sp>
          <p:nvSpPr>
            <p:cNvPr id="46" name="Rombo 45"/>
            <p:cNvSpPr/>
            <p:nvPr/>
          </p:nvSpPr>
          <p:spPr>
            <a:xfrm>
              <a:off x="6708723" y="3027395"/>
              <a:ext cx="738554" cy="309490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9040097" y="3413186"/>
              <a:ext cx="1680501" cy="2250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NxWire=fase</a:t>
              </a:r>
              <a:endParaRPr lang="es-CO" sz="1050" dirty="0"/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9046390" y="3118731"/>
              <a:ext cx="1680501" cy="2250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Nx cliente= true</a:t>
              </a:r>
              <a:endParaRPr lang="es-CO" sz="1050" dirty="0"/>
            </a:p>
          </p:txBody>
        </p:sp>
        <p:sp>
          <p:nvSpPr>
            <p:cNvPr id="89" name="Rombo 88"/>
            <p:cNvSpPr/>
            <p:nvPr/>
          </p:nvSpPr>
          <p:spPr>
            <a:xfrm>
              <a:off x="4811279" y="5941610"/>
              <a:ext cx="933745" cy="464234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9" name="Rectángulo 118"/>
            <p:cNvSpPr/>
            <p:nvPr/>
          </p:nvSpPr>
          <p:spPr>
            <a:xfrm>
              <a:off x="3638971" y="2081901"/>
              <a:ext cx="3217030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050" dirty="0"/>
                <a:t>¿El cliente usa solo Nx cliente para los reportes?</a:t>
              </a:r>
              <a:endParaRPr lang="es-CO" sz="1050" dirty="0"/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7623603" y="3041259"/>
              <a:ext cx="3392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/>
                <a:t>Si</a:t>
              </a:r>
              <a:endParaRPr lang="es-CO" sz="1050" dirty="0"/>
            </a:p>
          </p:txBody>
        </p:sp>
        <p:sp>
          <p:nvSpPr>
            <p:cNvPr id="127" name="CuadroTexto 126"/>
            <p:cNvSpPr txBox="1"/>
            <p:nvPr/>
          </p:nvSpPr>
          <p:spPr>
            <a:xfrm>
              <a:off x="7595472" y="3295175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No</a:t>
              </a:r>
              <a:endParaRPr lang="es-CO" sz="1050" dirty="0"/>
            </a:p>
          </p:txBody>
        </p:sp>
        <p:sp>
          <p:nvSpPr>
            <p:cNvPr id="4" name="Elipse 3"/>
            <p:cNvSpPr/>
            <p:nvPr/>
          </p:nvSpPr>
          <p:spPr>
            <a:xfrm>
              <a:off x="5022970" y="244897"/>
              <a:ext cx="439817" cy="2419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524027" y="639252"/>
              <a:ext cx="1450134" cy="3338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50" dirty="0" smtClean="0"/>
                <a:t>String: Client=Tigoes</a:t>
              </a:r>
            </a:p>
            <a:p>
              <a:r>
                <a:rPr lang="es-ES" sz="1050" dirty="0" smtClean="0"/>
                <a:t>Integer: Sonda=3322</a:t>
              </a:r>
              <a:endParaRPr lang="es-CO" sz="1050" dirty="0"/>
            </a:p>
          </p:txBody>
        </p:sp>
        <p:sp>
          <p:nvSpPr>
            <p:cNvPr id="10" name="Rombo 9"/>
            <p:cNvSpPr/>
            <p:nvPr/>
          </p:nvSpPr>
          <p:spPr>
            <a:xfrm>
              <a:off x="4775771" y="1484217"/>
              <a:ext cx="933745" cy="464234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Rombo 16"/>
            <p:cNvSpPr/>
            <p:nvPr/>
          </p:nvSpPr>
          <p:spPr>
            <a:xfrm>
              <a:off x="4782222" y="2467078"/>
              <a:ext cx="933745" cy="464234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4437902" y="5175979"/>
              <a:ext cx="1680501" cy="2250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Selecciona error</a:t>
              </a:r>
              <a:endParaRPr lang="es-CO" sz="1050" dirty="0"/>
            </a:p>
          </p:txBody>
        </p:sp>
        <p:sp>
          <p:nvSpPr>
            <p:cNvPr id="76" name="Rectángulo 75"/>
            <p:cNvSpPr/>
            <p:nvPr/>
          </p:nvSpPr>
          <p:spPr>
            <a:xfrm>
              <a:off x="4437902" y="4727232"/>
              <a:ext cx="1680501" cy="2250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Mostrar lista de errores</a:t>
              </a:r>
              <a:endParaRPr lang="es-CO" sz="1050" dirty="0"/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4437902" y="4225143"/>
              <a:ext cx="1680501" cy="22508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Buscar lista de errores</a:t>
              </a:r>
              <a:endParaRPr lang="es-CO" sz="1050" dirty="0"/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7193772" y="4083908"/>
              <a:ext cx="2619679" cy="173855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Sonda.Incident.Nombre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Sonda.Incident.Description</a:t>
              </a:r>
              <a:r>
                <a:rPr lang="es-CO" sz="1050" dirty="0" smtClean="0"/>
                <a:t>.</a:t>
              </a:r>
              <a:r>
                <a:rPr lang="es-CO" sz="1050" dirty="0" err="1" smtClean="0"/>
                <a:t>Sintoms</a:t>
              </a:r>
              <a:endParaRPr lang="es-CO" sz="105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Sonda.Incident.Analisis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Sonda.Incident.Road.Cause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Sonda.Incident.Work.Arround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Sonda.Incident.Evidence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Sonda.Incident.Recomendation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Sonda.Incident Id=+</a:t>
              </a:r>
            </a:p>
          </p:txBody>
        </p:sp>
        <p:sp>
          <p:nvSpPr>
            <p:cNvPr id="112" name="CuadroTexto 111"/>
            <p:cNvSpPr txBox="1"/>
            <p:nvPr/>
          </p:nvSpPr>
          <p:spPr>
            <a:xfrm>
              <a:off x="4655656" y="1090358"/>
              <a:ext cx="1173976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050" dirty="0"/>
                <a:t>¿</a:t>
              </a:r>
              <a:r>
                <a:rPr lang="es-ES" sz="1050" dirty="0" smtClean="0"/>
                <a:t>El cliente existe?</a:t>
              </a:r>
              <a:endParaRPr lang="es-CO" sz="1050" dirty="0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5409285" y="1825704"/>
              <a:ext cx="3392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/>
                <a:t>Si</a:t>
              </a:r>
              <a:endParaRPr lang="es-CO" sz="1050" dirty="0"/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5667617" y="1459854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No</a:t>
              </a:r>
              <a:endParaRPr lang="es-CO" sz="1050" dirty="0"/>
            </a:p>
          </p:txBody>
        </p:sp>
        <p:sp>
          <p:nvSpPr>
            <p:cNvPr id="121" name="CuadroTexto 120"/>
            <p:cNvSpPr txBox="1"/>
            <p:nvPr/>
          </p:nvSpPr>
          <p:spPr>
            <a:xfrm>
              <a:off x="5409285" y="2780091"/>
              <a:ext cx="3392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/>
                <a:t>Si</a:t>
              </a:r>
              <a:endParaRPr lang="es-CO" sz="1050" dirty="0"/>
            </a:p>
          </p:txBody>
        </p:sp>
        <p:sp>
          <p:nvSpPr>
            <p:cNvPr id="122" name="CuadroTexto 121"/>
            <p:cNvSpPr txBox="1"/>
            <p:nvPr/>
          </p:nvSpPr>
          <p:spPr>
            <a:xfrm>
              <a:off x="5699564" y="2396069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No</a:t>
              </a:r>
              <a:endParaRPr lang="es-CO" sz="1050" dirty="0"/>
            </a:p>
          </p:txBody>
        </p:sp>
        <p:sp>
          <p:nvSpPr>
            <p:cNvPr id="128" name="CuadroTexto 127"/>
            <p:cNvSpPr txBox="1"/>
            <p:nvPr/>
          </p:nvSpPr>
          <p:spPr>
            <a:xfrm>
              <a:off x="2386128" y="2277807"/>
              <a:ext cx="1133644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ES" sz="1050" dirty="0" smtClean="0"/>
                <a:t>Gestión de sonda</a:t>
              </a:r>
              <a:endParaRPr lang="es-CO" sz="1050" dirty="0"/>
            </a:p>
          </p:txBody>
        </p:sp>
        <p:sp>
          <p:nvSpPr>
            <p:cNvPr id="129" name="CuadroTexto 128"/>
            <p:cNvSpPr txBox="1"/>
            <p:nvPr/>
          </p:nvSpPr>
          <p:spPr>
            <a:xfrm>
              <a:off x="4516303" y="3374518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No</a:t>
              </a:r>
              <a:endParaRPr lang="es-CO" sz="1050" dirty="0"/>
            </a:p>
          </p:txBody>
        </p:sp>
        <p:sp>
          <p:nvSpPr>
            <p:cNvPr id="130" name="CuadroTexto 129"/>
            <p:cNvSpPr txBox="1"/>
            <p:nvPr/>
          </p:nvSpPr>
          <p:spPr>
            <a:xfrm>
              <a:off x="5360296" y="3927846"/>
              <a:ext cx="3392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/>
                <a:t>Si</a:t>
              </a:r>
              <a:endParaRPr lang="es-CO" sz="1050" dirty="0"/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2007868" y="2866365"/>
              <a:ext cx="1896682" cy="73866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Sonda.nombre =“string”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Sonda.Id=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050" dirty="0" smtClean="0"/>
                <a:t>Sonda.descripción=“string”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s-CO" sz="1050" dirty="0"/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4646551" y="5644080"/>
              <a:ext cx="1234633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ES" sz="1050" dirty="0" smtClean="0"/>
                <a:t>¿El error es nuevo?</a:t>
              </a:r>
              <a:endParaRPr lang="es-CO" sz="1050" dirty="0"/>
            </a:p>
          </p:txBody>
        </p:sp>
        <p:sp>
          <p:nvSpPr>
            <p:cNvPr id="133" name="CuadroTexto 132"/>
            <p:cNvSpPr txBox="1"/>
            <p:nvPr/>
          </p:nvSpPr>
          <p:spPr>
            <a:xfrm>
              <a:off x="5612541" y="5887524"/>
              <a:ext cx="3392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/>
                <a:t>Si</a:t>
              </a:r>
              <a:endParaRPr lang="es-CO" sz="1050" dirty="0"/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4535766" y="5903040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No</a:t>
              </a:r>
              <a:endParaRPr lang="es-CO" sz="1050" dirty="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2322059" y="3764965"/>
              <a:ext cx="1281120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ES" sz="1050" dirty="0" smtClean="0"/>
                <a:t>El error no es nuevo</a:t>
              </a:r>
              <a:endParaRPr lang="es-CO" sz="1050" dirty="0"/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2399804" y="4145839"/>
              <a:ext cx="1125629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ES" sz="1050" dirty="0" smtClean="0"/>
                <a:t>Reporte de fecha</a:t>
              </a:r>
              <a:endParaRPr lang="es-CO" sz="1050" dirty="0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2452433" y="4487487"/>
              <a:ext cx="1037463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ES" sz="1050" dirty="0" smtClean="0"/>
                <a:t>Reporte sondas</a:t>
              </a:r>
              <a:endParaRPr lang="es-CO" sz="1050" dirty="0"/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2380069" y="4845435"/>
              <a:ext cx="1184940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ES" sz="1050" dirty="0" smtClean="0"/>
                <a:t>¿Hay mas sondas?</a:t>
              </a:r>
              <a:endParaRPr lang="es-CO" sz="1050" dirty="0"/>
            </a:p>
          </p:txBody>
        </p:sp>
        <p:sp>
          <p:nvSpPr>
            <p:cNvPr id="110" name="Rombo 109"/>
            <p:cNvSpPr/>
            <p:nvPr/>
          </p:nvSpPr>
          <p:spPr>
            <a:xfrm>
              <a:off x="2530478" y="5281549"/>
              <a:ext cx="881373" cy="344722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8" name="CuadroTexto 107"/>
            <p:cNvSpPr txBox="1"/>
            <p:nvPr/>
          </p:nvSpPr>
          <p:spPr>
            <a:xfrm>
              <a:off x="3066195" y="5822464"/>
              <a:ext cx="1125629" cy="25391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/>
                <a:t>Reporte imprimir</a:t>
              </a:r>
              <a:endParaRPr lang="es-CO" sz="1050" dirty="0"/>
            </a:p>
          </p:txBody>
        </p:sp>
        <p:sp>
          <p:nvSpPr>
            <p:cNvPr id="109" name="CuadroTexto 108"/>
            <p:cNvSpPr txBox="1"/>
            <p:nvPr/>
          </p:nvSpPr>
          <p:spPr>
            <a:xfrm>
              <a:off x="1947363" y="5809151"/>
              <a:ext cx="949299" cy="4154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/>
                <a:t>Definir nueva </a:t>
              </a:r>
            </a:p>
            <a:p>
              <a:pPr algn="ctr"/>
              <a:r>
                <a:rPr lang="es-ES" sz="1050" dirty="0" smtClean="0"/>
                <a:t>sonda </a:t>
              </a:r>
              <a:endParaRPr lang="es-CO" sz="1050" dirty="0"/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3351554" y="516156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No</a:t>
              </a:r>
              <a:endParaRPr lang="es-CO" sz="1050" dirty="0"/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2212766" y="5161562"/>
              <a:ext cx="3392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/>
                <a:t>Si</a:t>
              </a:r>
              <a:endParaRPr lang="es-CO" sz="1050" dirty="0"/>
            </a:p>
          </p:txBody>
        </p:sp>
      </p:grpSp>
      <p:sp>
        <p:nvSpPr>
          <p:cNvPr id="92" name="Rectángulo 91"/>
          <p:cNvSpPr/>
          <p:nvPr/>
        </p:nvSpPr>
        <p:spPr>
          <a:xfrm>
            <a:off x="242461" y="287776"/>
            <a:ext cx="189440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102" name="Rectángulo 101"/>
          <p:cNvSpPr/>
          <p:nvPr/>
        </p:nvSpPr>
        <p:spPr>
          <a:xfrm>
            <a:off x="561803" y="287776"/>
            <a:ext cx="202026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104" name="Rectángulo 103"/>
          <p:cNvSpPr/>
          <p:nvPr/>
        </p:nvSpPr>
        <p:spPr>
          <a:xfrm>
            <a:off x="894186" y="287776"/>
            <a:ext cx="219182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105" name="Rectángulo 104"/>
          <p:cNvSpPr/>
          <p:nvPr/>
        </p:nvSpPr>
        <p:spPr>
          <a:xfrm>
            <a:off x="1235447" y="287776"/>
            <a:ext cx="219114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111" name="Rectángulo 110"/>
          <p:cNvSpPr/>
          <p:nvPr/>
        </p:nvSpPr>
        <p:spPr>
          <a:xfrm>
            <a:off x="1576453" y="287776"/>
            <a:ext cx="249093" cy="619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 </a:t>
            </a:r>
          </a:p>
        </p:txBody>
      </p:sp>
      <p:sp>
        <p:nvSpPr>
          <p:cNvPr id="2" name="Botón de acción: Personalizar 1">
            <a:hlinkClick r:id="rId2" action="ppaction://hlinksldjump" highlightClick="1"/>
          </p:cNvPr>
          <p:cNvSpPr/>
          <p:nvPr/>
        </p:nvSpPr>
        <p:spPr>
          <a:xfrm>
            <a:off x="10354733" y="365870"/>
            <a:ext cx="647263" cy="283039"/>
          </a:xfrm>
          <a:prstGeom prst="actionButtonBlan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73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86901" y="-2314722"/>
            <a:ext cx="6470389" cy="11502913"/>
          </a:xfrm>
        </p:spPr>
      </p:pic>
    </p:spTree>
    <p:extLst>
      <p:ext uri="{BB962C8B-B14F-4D97-AF65-F5344CB8AC3E}">
        <p14:creationId xmlns:p14="http://schemas.microsoft.com/office/powerpoint/2010/main" val="20371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Tarea</a:t>
            </a:r>
          </a:p>
          <a:p>
            <a:pPr lvl="1"/>
            <a:r>
              <a:rPr lang="es-ES" dirty="0">
                <a:solidFill>
                  <a:srgbClr val="00B050"/>
                </a:solidFill>
              </a:rPr>
              <a:t>El sistema debe buscar los clientes y mostrarlos unas vez inicia el programa.</a:t>
            </a:r>
          </a:p>
          <a:p>
            <a:pPr lvl="1"/>
            <a:r>
              <a:rPr lang="es-ES" dirty="0" smtClean="0"/>
              <a:t>El sistema debe preguntar, si es un cliente nuevo, o me equivoqué digitando.  </a:t>
            </a:r>
          </a:p>
          <a:p>
            <a:pPr lvl="2"/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Si el cliente es nuevo entonces lo agregar</a:t>
            </a:r>
          </a:p>
          <a:p>
            <a:pPr lvl="2"/>
            <a:r>
              <a:rPr lang="es-ES" dirty="0" smtClean="0"/>
              <a:t>Si me equivoqué digitando el cliente, entonces, el sistema debe permitir corregir el cliente, por ahora se debe escribir todo el nombre corto.</a:t>
            </a:r>
          </a:p>
          <a:p>
            <a:pPr lvl="1"/>
            <a:r>
              <a:rPr lang="es-ES" dirty="0" smtClean="0">
                <a:solidFill>
                  <a:srgbClr val="00B050"/>
                </a:solidFill>
              </a:rPr>
              <a:t>El sistema debe permitir cambiar el nombre de los clientes.</a:t>
            </a:r>
          </a:p>
          <a:p>
            <a:pPr lvl="1"/>
            <a:r>
              <a:rPr lang="es-ES" dirty="0">
                <a:solidFill>
                  <a:srgbClr val="00B050"/>
                </a:solidFill>
              </a:rPr>
              <a:t>El sistema debe permitir eliminar un cliente.</a:t>
            </a:r>
            <a:endParaRPr lang="es-CO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8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986971" y="420914"/>
            <a:ext cx="972458" cy="856343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/>
          <p:cNvSpPr/>
          <p:nvPr/>
        </p:nvSpPr>
        <p:spPr>
          <a:xfrm>
            <a:off x="986971" y="1676399"/>
            <a:ext cx="972458" cy="856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986971" y="2931884"/>
            <a:ext cx="972458" cy="8563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/>
          <p:cNvSpPr/>
          <p:nvPr/>
        </p:nvSpPr>
        <p:spPr>
          <a:xfrm>
            <a:off x="986972" y="4187370"/>
            <a:ext cx="972458" cy="8490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/>
          <p:cNvSpPr/>
          <p:nvPr/>
        </p:nvSpPr>
        <p:spPr>
          <a:xfrm>
            <a:off x="986971" y="5442854"/>
            <a:ext cx="972458" cy="856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49371" y="420914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>
                <a:solidFill>
                  <a:schemeClr val="accent6">
                    <a:lumMod val="75000"/>
                  </a:schemeClr>
                </a:solidFill>
              </a:rPr>
              <a:t>CLIENTE</a:t>
            </a:r>
            <a:endParaRPr lang="es-CO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Marcador de contenido 17"/>
          <p:cNvSpPr>
            <a:spLocks noGrp="1"/>
          </p:cNvSpPr>
          <p:nvPr>
            <p:ph idx="1"/>
          </p:nvPr>
        </p:nvSpPr>
        <p:spPr>
          <a:xfrm>
            <a:off x="2481942" y="1277257"/>
            <a:ext cx="8737601" cy="4601029"/>
          </a:xfrm>
        </p:spPr>
        <p:txBody>
          <a:bodyPr/>
          <a:lstStyle/>
          <a:p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Tarea</a:t>
            </a:r>
          </a:p>
          <a:p>
            <a:pPr lvl="1"/>
            <a:r>
              <a:rPr lang="es-ES" dirty="0">
                <a:solidFill>
                  <a:srgbClr val="00B050"/>
                </a:solidFill>
              </a:rPr>
              <a:t>El sistema debe buscar los clientes y mostrarlos </a:t>
            </a:r>
            <a:r>
              <a:rPr lang="es-ES" dirty="0" smtClean="0">
                <a:solidFill>
                  <a:srgbClr val="00B050"/>
                </a:solidFill>
              </a:rPr>
              <a:t>una </a:t>
            </a:r>
            <a:r>
              <a:rPr lang="es-ES" dirty="0">
                <a:solidFill>
                  <a:srgbClr val="00B050"/>
                </a:solidFill>
              </a:rPr>
              <a:t>vez inicia el programa.</a:t>
            </a:r>
          </a:p>
          <a:p>
            <a:pPr lvl="1"/>
            <a:r>
              <a:rPr lang="es-ES" dirty="0"/>
              <a:t>El sistema debe preguntar, si es un cliente nuevo, o </a:t>
            </a:r>
            <a:r>
              <a:rPr lang="es-ES" dirty="0" smtClean="0"/>
              <a:t>si me equivoqué </a:t>
            </a:r>
            <a:r>
              <a:rPr lang="es-ES" dirty="0"/>
              <a:t>digitando.  </a:t>
            </a:r>
          </a:p>
          <a:p>
            <a:pPr lvl="2"/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Si el cliente es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nuevo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lo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agrega.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s-ES" dirty="0"/>
              <a:t>Si me equivoqué digitando el </a:t>
            </a:r>
            <a:r>
              <a:rPr lang="es-ES" dirty="0" smtClean="0"/>
              <a:t>cliente, </a:t>
            </a:r>
            <a:r>
              <a:rPr lang="es-ES" dirty="0"/>
              <a:t>el sistema debe permitir corregir el cliente, por ahora se debe </a:t>
            </a:r>
            <a:r>
              <a:rPr lang="es-ES" dirty="0" smtClean="0"/>
              <a:t>escribir </a:t>
            </a:r>
            <a:r>
              <a:rPr lang="es-ES" dirty="0"/>
              <a:t>el nombre corto.</a:t>
            </a:r>
          </a:p>
          <a:p>
            <a:pPr lvl="1"/>
            <a:r>
              <a:rPr lang="es-ES" dirty="0">
                <a:solidFill>
                  <a:srgbClr val="00B050"/>
                </a:solidFill>
              </a:rPr>
              <a:t>El sistema debe permitir cambiar el nombre de los clientes.</a:t>
            </a:r>
          </a:p>
          <a:p>
            <a:pPr lvl="1"/>
            <a:r>
              <a:rPr lang="es-ES" dirty="0">
                <a:solidFill>
                  <a:srgbClr val="00B050"/>
                </a:solidFill>
              </a:rPr>
              <a:t>El sistema debe permitir eliminar un cliente.</a:t>
            </a:r>
            <a:endParaRPr lang="es-CO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023" y="4904009"/>
            <a:ext cx="1934032" cy="1934032"/>
          </a:xfrm>
          <a:prstGeom prst="rect">
            <a:avLst/>
          </a:prstGeom>
        </p:spPr>
      </p:pic>
      <p:sp>
        <p:nvSpPr>
          <p:cNvPr id="10" name="Botón de acción: Personalizar 9">
            <a:hlinkClick r:id="rId3" action="ppaction://hlinksldjump" highlightClick="1"/>
          </p:cNvPr>
          <p:cNvSpPr/>
          <p:nvPr/>
        </p:nvSpPr>
        <p:spPr>
          <a:xfrm>
            <a:off x="10451407" y="279394"/>
            <a:ext cx="647263" cy="283039"/>
          </a:xfrm>
          <a:prstGeom prst="actionButtonBlan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54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dirty="0" smtClean="0">
                <a:solidFill>
                  <a:schemeClr val="accent6">
                    <a:lumMod val="75000"/>
                  </a:schemeClr>
                </a:solidFill>
              </a:rPr>
              <a:t>INCIDENTES</a:t>
            </a:r>
            <a:endParaRPr lang="es-CO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8200" y="1825625"/>
            <a:ext cx="9245600" cy="4351338"/>
          </a:xfrm>
        </p:spPr>
        <p:txBody>
          <a:bodyPr/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Crear una clase tal que se gestionen los </a:t>
            </a: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issues</a:t>
            </a:r>
            <a:endParaRPr lang="es-E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" dirty="0" err="1" smtClean="0"/>
              <a:t>Sonda.Incident.Nombre</a:t>
            </a:r>
            <a:endParaRPr lang="es-ES" dirty="0" smtClean="0"/>
          </a:p>
          <a:p>
            <a:pPr lvl="1"/>
            <a:r>
              <a:rPr lang="es-ES" dirty="0" err="1" smtClean="0"/>
              <a:t>Sonda.Incident.Deseription.Simtoms</a:t>
            </a:r>
            <a:endParaRPr lang="es-ES" dirty="0" smtClean="0"/>
          </a:p>
          <a:p>
            <a:pPr lvl="1"/>
            <a:r>
              <a:rPr lang="es-ES" dirty="0" err="1" smtClean="0"/>
              <a:t>Sonda.Incident.Analisis</a:t>
            </a:r>
            <a:endParaRPr lang="es-ES" dirty="0" smtClean="0"/>
          </a:p>
          <a:p>
            <a:pPr lvl="1"/>
            <a:r>
              <a:rPr lang="es-ES" dirty="0" err="1" smtClean="0"/>
              <a:t>Sonda.Incident.Root.Cause</a:t>
            </a:r>
            <a:endParaRPr lang="es-ES" dirty="0" smtClean="0"/>
          </a:p>
          <a:p>
            <a:pPr lvl="1"/>
            <a:r>
              <a:rPr lang="es-ES" dirty="0" err="1" smtClean="0"/>
              <a:t>Sonda.Incident.Work.Arround</a:t>
            </a:r>
            <a:endParaRPr lang="es-ES" dirty="0" smtClean="0"/>
          </a:p>
          <a:p>
            <a:pPr lvl="1"/>
            <a:r>
              <a:rPr lang="es-ES" dirty="0" err="1" smtClean="0"/>
              <a:t>Sonda.Incident.Evidence</a:t>
            </a:r>
            <a:endParaRPr lang="es-ES" dirty="0" smtClean="0"/>
          </a:p>
          <a:p>
            <a:pPr lvl="1"/>
            <a:r>
              <a:rPr lang="es-ES" dirty="0" err="1" smtClean="0"/>
              <a:t>Sonda.Incident.Recomendation</a:t>
            </a:r>
            <a:endParaRPr lang="es-ES" dirty="0" smtClean="0"/>
          </a:p>
          <a:p>
            <a:pPr lvl="1"/>
            <a:r>
              <a:rPr lang="es-ES" dirty="0" err="1" smtClean="0"/>
              <a:t>Sonda.Incident.Id</a:t>
            </a:r>
            <a:r>
              <a:rPr lang="es-ES" dirty="0" smtClean="0"/>
              <a:t>=+</a:t>
            </a:r>
          </a:p>
          <a:p>
            <a:pPr lvl="1"/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74" t="69288" r="3946" b="2056"/>
          <a:stretch/>
        </p:blipFill>
        <p:spPr>
          <a:xfrm>
            <a:off x="7223403" y="2455941"/>
            <a:ext cx="7007093" cy="3362324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986971" y="420914"/>
            <a:ext cx="972458" cy="856343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986971" y="1676399"/>
            <a:ext cx="972458" cy="856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986971" y="2931884"/>
            <a:ext cx="972458" cy="8563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986972" y="4187370"/>
            <a:ext cx="972458" cy="8490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986971" y="5442854"/>
            <a:ext cx="972458" cy="856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13" name="Botón de acción: Personalizar 12">
            <a:hlinkClick r:id="rId3" action="ppaction://hlinksldjump" highlightClick="1"/>
          </p:cNvPr>
          <p:cNvSpPr/>
          <p:nvPr/>
        </p:nvSpPr>
        <p:spPr>
          <a:xfrm>
            <a:off x="10726949" y="223605"/>
            <a:ext cx="647263" cy="283039"/>
          </a:xfrm>
          <a:prstGeom prst="actionButtonBlan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67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99" y="-271426"/>
            <a:ext cx="5118704" cy="7129426"/>
          </a:xfrm>
        </p:spPr>
      </p:pic>
    </p:spTree>
    <p:extLst>
      <p:ext uri="{BB962C8B-B14F-4D97-AF65-F5344CB8AC3E}">
        <p14:creationId xmlns:p14="http://schemas.microsoft.com/office/powerpoint/2010/main" val="18872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2251</TotalTime>
  <Words>988</Words>
  <Application>Microsoft Office PowerPoint</Application>
  <PresentationFormat>Panorámica</PresentationFormat>
  <Paragraphs>366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Cliente</vt:lpstr>
      <vt:lpstr>Presentación de PowerPoint</vt:lpstr>
      <vt:lpstr>INCIDENTES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CORE i3</dc:creator>
  <cp:lastModifiedBy>CORE i3</cp:lastModifiedBy>
  <cp:revision>122</cp:revision>
  <dcterms:created xsi:type="dcterms:W3CDTF">2020-06-02T15:12:38Z</dcterms:created>
  <dcterms:modified xsi:type="dcterms:W3CDTF">2020-08-12T16:40:07Z</dcterms:modified>
</cp:coreProperties>
</file>